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mov" ContentType="video/unknown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8"/>
  </p:notesMasterIdLst>
  <p:sldIdLst>
    <p:sldId id="256" r:id="rId2"/>
    <p:sldId id="276" r:id="rId3"/>
    <p:sldId id="447" r:id="rId4"/>
    <p:sldId id="387" r:id="rId5"/>
    <p:sldId id="506" r:id="rId6"/>
    <p:sldId id="455" r:id="rId7"/>
    <p:sldId id="513" r:id="rId8"/>
    <p:sldId id="514" r:id="rId9"/>
    <p:sldId id="544" r:id="rId10"/>
    <p:sldId id="516" r:id="rId11"/>
    <p:sldId id="517" r:id="rId12"/>
    <p:sldId id="518" r:id="rId13"/>
    <p:sldId id="564" r:id="rId14"/>
    <p:sldId id="520" r:id="rId15"/>
    <p:sldId id="522" r:id="rId16"/>
    <p:sldId id="523" r:id="rId17"/>
    <p:sldId id="524" r:id="rId18"/>
    <p:sldId id="529" r:id="rId19"/>
    <p:sldId id="530" r:id="rId20"/>
    <p:sldId id="531" r:id="rId21"/>
    <p:sldId id="534" r:id="rId22"/>
    <p:sldId id="537" r:id="rId23"/>
    <p:sldId id="568" r:id="rId24"/>
    <p:sldId id="570" r:id="rId25"/>
    <p:sldId id="509" r:id="rId26"/>
    <p:sldId id="503" r:id="rId27"/>
    <p:sldId id="563" r:id="rId28"/>
    <p:sldId id="510" r:id="rId29"/>
    <p:sldId id="508" r:id="rId30"/>
    <p:sldId id="424" r:id="rId31"/>
    <p:sldId id="477" r:id="rId32"/>
    <p:sldId id="479" r:id="rId33"/>
    <p:sldId id="507" r:id="rId34"/>
    <p:sldId id="547" r:id="rId35"/>
    <p:sldId id="548" r:id="rId36"/>
    <p:sldId id="549" r:id="rId37"/>
    <p:sldId id="550" r:id="rId38"/>
    <p:sldId id="567" r:id="rId39"/>
    <p:sldId id="554" r:id="rId40"/>
    <p:sldId id="551" r:id="rId41"/>
    <p:sldId id="552" r:id="rId42"/>
    <p:sldId id="555" r:id="rId43"/>
    <p:sldId id="556" r:id="rId44"/>
    <p:sldId id="553" r:id="rId45"/>
    <p:sldId id="557" r:id="rId46"/>
    <p:sldId id="558" r:id="rId47"/>
    <p:sldId id="559" r:id="rId48"/>
    <p:sldId id="560" r:id="rId49"/>
    <p:sldId id="561" r:id="rId50"/>
    <p:sldId id="562" r:id="rId51"/>
    <p:sldId id="566" r:id="rId52"/>
    <p:sldId id="565" r:id="rId53"/>
    <p:sldId id="511" r:id="rId54"/>
    <p:sldId id="391" r:id="rId55"/>
    <p:sldId id="546" r:id="rId56"/>
    <p:sldId id="333" r:id="rId5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76" autoAdjust="0"/>
    <p:restoredTop sz="86364" autoAdjust="0"/>
  </p:normalViewPr>
  <p:slideViewPr>
    <p:cSldViewPr snapToGrid="0" snapToObjects="1">
      <p:cViewPr varScale="1">
        <p:scale>
          <a:sx n="87" d="100"/>
          <a:sy n="87" d="100"/>
        </p:scale>
        <p:origin x="-104" y="-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96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422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notesMaster" Target="notesMasters/notesMaster1.xml"/><Relationship Id="rId59" Type="http://schemas.openxmlformats.org/officeDocument/2006/relationships/printerSettings" Target="printerSettings/printerSettings1.bin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presProps" Target="presProps.xml"/><Relationship Id="rId61" Type="http://schemas.openxmlformats.org/officeDocument/2006/relationships/viewProps" Target="viewProps.xml"/><Relationship Id="rId62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75516B-4597-8F48-A56B-EC46A5162F65}" type="datetimeFigureOut">
              <a:rPr lang="en-US" smtClean="0"/>
              <a:t>5/14/18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C3C4D0-5C58-AD44-9475-4A9D7CD049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4754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C3C4D0-5C58-AD44-9475-4A9D7CD0490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9966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C3C4D0-5C58-AD44-9475-4A9D7CD0490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2682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BE05A4-602D-4246-BB16-57B02C498A0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7230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C3C4D0-5C58-AD44-9475-4A9D7CD0490A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6685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C3C4D0-5C58-AD44-9475-4A9D7CD0490A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6883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C3C4D0-5C58-AD44-9475-4A9D7CD0490A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3822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C3C4D0-5C58-AD44-9475-4A9D7CD0490A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3822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C3C4D0-5C58-AD44-9475-4A9D7CD0490A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6685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06316-66ED-E743-AF04-240E9D979D91}" type="datetimeFigureOut">
              <a:rPr lang="en-US" smtClean="0"/>
              <a:t>5/14/18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DED4E-CDDA-214F-857D-EA519737A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35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06316-66ED-E743-AF04-240E9D979D91}" type="datetimeFigureOut">
              <a:rPr lang="en-US" smtClean="0"/>
              <a:t>5/14/18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DED4E-CDDA-214F-857D-EA519737A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991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06316-66ED-E743-AF04-240E9D979D91}" type="datetimeFigureOut">
              <a:rPr lang="en-US" smtClean="0"/>
              <a:t>5/14/18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DED4E-CDDA-214F-857D-EA519737A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729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06316-66ED-E743-AF04-240E9D979D91}" type="datetimeFigureOut">
              <a:rPr lang="en-US" smtClean="0"/>
              <a:t>5/14/18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DED4E-CDDA-214F-857D-EA519737A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638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06316-66ED-E743-AF04-240E9D979D91}" type="datetimeFigureOut">
              <a:rPr lang="en-US" smtClean="0"/>
              <a:t>5/14/18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DED4E-CDDA-214F-857D-EA519737A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180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06316-66ED-E743-AF04-240E9D979D91}" type="datetimeFigureOut">
              <a:rPr lang="en-US" smtClean="0"/>
              <a:t>5/14/18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DED4E-CDDA-214F-857D-EA519737A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018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06316-66ED-E743-AF04-240E9D979D91}" type="datetimeFigureOut">
              <a:rPr lang="en-US" smtClean="0"/>
              <a:t>5/14/18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DED4E-CDDA-214F-857D-EA519737A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920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06316-66ED-E743-AF04-240E9D979D91}" type="datetimeFigureOut">
              <a:rPr lang="en-US" smtClean="0"/>
              <a:t>5/14/18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DED4E-CDDA-214F-857D-EA519737A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366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06316-66ED-E743-AF04-240E9D979D91}" type="datetimeFigureOut">
              <a:rPr lang="en-US" smtClean="0"/>
              <a:t>5/14/18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DED4E-CDDA-214F-857D-EA519737A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122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06316-66ED-E743-AF04-240E9D979D91}" type="datetimeFigureOut">
              <a:rPr lang="en-US" smtClean="0"/>
              <a:t>5/14/18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DED4E-CDDA-214F-857D-EA519737A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116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06316-66ED-E743-AF04-240E9D979D91}" type="datetimeFigureOut">
              <a:rPr lang="en-US" smtClean="0"/>
              <a:t>5/14/18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DED4E-CDDA-214F-857D-EA519737A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204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06316-66ED-E743-AF04-240E9D979D91}" type="datetimeFigureOut">
              <a:rPr lang="en-US" smtClean="0"/>
              <a:t>5/14/18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3DED4E-CDDA-214F-857D-EA519737A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592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9.png"/><Relationship Id="rId1" Type="http://schemas.microsoft.com/office/2007/relationships/media" Target="../media/media1.mov"/><Relationship Id="rId2" Type="http://schemas.openxmlformats.org/officeDocument/2006/relationships/video" Target="../media/media1.mov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3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5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4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4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3" Type="http://schemas.openxmlformats.org/officeDocument/2006/relationships/image" Target="../media/image29.jpe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e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e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e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3.jpe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e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://sigprod.si.washington.edu/ocdm/%23/" TargetMode="External"/><Relationship Id="rId4" Type="http://schemas.openxmlformats.org/officeDocument/2006/relationships/hyperlink" Target="https://www.facebase.org/ocdm/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ncbi.nlm.nih.gov/pmc/articles/PMC4041627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5026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Ontology of Craniofacial Development and Malformation	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70000" y="2419398"/>
            <a:ext cx="6400800" cy="1752600"/>
          </a:xfrm>
        </p:spPr>
        <p:txBody>
          <a:bodyPr>
            <a:normAutofit fontScale="55000" lnSpcReduction="20000"/>
          </a:bodyPr>
          <a:lstStyle/>
          <a:p>
            <a:r>
              <a:rPr lang="en-US" dirty="0" smtClean="0"/>
              <a:t>James Brinkley (PI)</a:t>
            </a:r>
          </a:p>
          <a:p>
            <a:r>
              <a:rPr lang="en-US" dirty="0" smtClean="0"/>
              <a:t>Onard Mejino</a:t>
            </a:r>
          </a:p>
          <a:p>
            <a:r>
              <a:rPr lang="en-US" dirty="0" smtClean="0"/>
              <a:t>Todd Detwiler</a:t>
            </a:r>
          </a:p>
          <a:p>
            <a:r>
              <a:rPr lang="en-US" dirty="0" smtClean="0"/>
              <a:t>Structural Informatics Group</a:t>
            </a:r>
          </a:p>
          <a:p>
            <a:r>
              <a:rPr lang="en-US" dirty="0" smtClean="0"/>
              <a:t>University of Washington</a:t>
            </a:r>
          </a:p>
          <a:p>
            <a:r>
              <a:rPr lang="en-US" dirty="0" smtClean="0"/>
              <a:t>Seattle</a:t>
            </a:r>
          </a:p>
          <a:p>
            <a:endParaRPr lang="en-US" dirty="0"/>
          </a:p>
          <a:p>
            <a:endParaRPr lang="en-US" dirty="0" smtClean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230688" y="4348283"/>
            <a:ext cx="6301779" cy="1250736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 smtClean="0"/>
          </a:p>
          <a:p>
            <a:r>
              <a:rPr lang="en-US" sz="2600" dirty="0" smtClean="0"/>
              <a:t>Tim Cox</a:t>
            </a:r>
          </a:p>
          <a:p>
            <a:r>
              <a:rPr lang="en-US" sz="2600" dirty="0" smtClean="0"/>
              <a:t>Michael Cunningham</a:t>
            </a:r>
          </a:p>
          <a:p>
            <a:r>
              <a:rPr lang="en-US" sz="2600" dirty="0" smtClean="0"/>
              <a:t>Seattle Children’s Research Institute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174529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Create an ontology for use by FaceBase</a:t>
            </a:r>
          </a:p>
          <a:p>
            <a:r>
              <a:rPr lang="en-US" dirty="0" smtClean="0"/>
              <a:t>Standardized terms </a:t>
            </a:r>
          </a:p>
          <a:p>
            <a:pPr lvl="1"/>
            <a:r>
              <a:rPr lang="en-US" dirty="0" smtClean="0"/>
              <a:t>for annotation</a:t>
            </a:r>
          </a:p>
          <a:p>
            <a:pPr lvl="1"/>
            <a:r>
              <a:rPr lang="en-US" dirty="0" smtClean="0"/>
              <a:t>retrieval by keyword search</a:t>
            </a:r>
          </a:p>
          <a:p>
            <a:r>
              <a:rPr lang="en-US" dirty="0" smtClean="0"/>
              <a:t>Relations </a:t>
            </a:r>
          </a:p>
          <a:p>
            <a:pPr lvl="1"/>
            <a:r>
              <a:rPr lang="en-US" dirty="0" smtClean="0"/>
              <a:t>representation of knowledge</a:t>
            </a:r>
          </a:p>
          <a:p>
            <a:pPr lvl="1"/>
            <a:r>
              <a:rPr lang="en-US" dirty="0" smtClean="0"/>
              <a:t>to allow semantic integration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90617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Box 41"/>
          <p:cNvSpPr txBox="1"/>
          <p:nvPr/>
        </p:nvSpPr>
        <p:spPr>
          <a:xfrm>
            <a:off x="220492" y="118533"/>
            <a:ext cx="14152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OCDM</a:t>
            </a:r>
            <a:endParaRPr lang="en-US" sz="3600" dirty="0"/>
          </a:p>
        </p:txBody>
      </p:sp>
      <p:sp>
        <p:nvSpPr>
          <p:cNvPr id="2" name="Rectangle 1"/>
          <p:cNvSpPr/>
          <p:nvPr/>
        </p:nvSpPr>
        <p:spPr>
          <a:xfrm>
            <a:off x="3252500" y="927491"/>
            <a:ext cx="2642323" cy="22098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309452" y="902086"/>
            <a:ext cx="9569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Human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777427" y="1328456"/>
            <a:ext cx="1583989" cy="651126"/>
          </a:xfrm>
          <a:prstGeom prst="rect">
            <a:avLst/>
          </a:prstGeom>
          <a:solidFill>
            <a:srgbClr val="C6D9F1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777427" y="1239324"/>
            <a:ext cx="7443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CHO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04561" y="1552415"/>
            <a:ext cx="746418" cy="369332"/>
          </a:xfrm>
          <a:prstGeom prst="rect">
            <a:avLst/>
          </a:prstGeom>
          <a:solidFill>
            <a:srgbClr val="FAFFDD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CHDO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768960" y="2405149"/>
            <a:ext cx="1583989" cy="461665"/>
          </a:xfrm>
          <a:prstGeom prst="rect">
            <a:avLst/>
          </a:prstGeom>
          <a:solidFill>
            <a:srgbClr val="C6D9F1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785894" y="2385992"/>
            <a:ext cx="15755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CHMO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90926" y="4034775"/>
            <a:ext cx="2642323" cy="22098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77617" y="3983965"/>
            <a:ext cx="9157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Mouse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98758" y="4410335"/>
            <a:ext cx="1583989" cy="651126"/>
          </a:xfrm>
          <a:prstGeom prst="rect">
            <a:avLst/>
          </a:prstGeom>
          <a:solidFill>
            <a:srgbClr val="C6D9F1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98758" y="4321203"/>
            <a:ext cx="815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CMO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25892" y="4634294"/>
            <a:ext cx="799956" cy="369332"/>
          </a:xfrm>
          <a:prstGeom prst="rect">
            <a:avLst/>
          </a:prstGeom>
          <a:solidFill>
            <a:srgbClr val="FAFFDD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CMDO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890291" y="5487028"/>
            <a:ext cx="1583989" cy="461665"/>
          </a:xfrm>
          <a:prstGeom prst="rect">
            <a:avLst/>
          </a:prstGeom>
          <a:solidFill>
            <a:srgbClr val="C6D9F1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907225" y="5467871"/>
            <a:ext cx="15755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CMMO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894823" y="4034775"/>
            <a:ext cx="2642323" cy="22098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5951775" y="4009370"/>
            <a:ext cx="11629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 smtClean="0">
                <a:solidFill>
                  <a:srgbClr val="FF0000"/>
                </a:solidFill>
              </a:rPr>
              <a:t>Zebrafish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419750" y="4435740"/>
            <a:ext cx="1583989" cy="651126"/>
          </a:xfrm>
          <a:prstGeom prst="rect">
            <a:avLst/>
          </a:prstGeom>
          <a:solidFill>
            <a:srgbClr val="C6D9F1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6419750" y="4346608"/>
            <a:ext cx="6930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CZO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146884" y="4659699"/>
            <a:ext cx="710689" cy="369332"/>
          </a:xfrm>
          <a:prstGeom prst="rect">
            <a:avLst/>
          </a:prstGeom>
          <a:solidFill>
            <a:srgbClr val="FAFFDD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CZDO</a:t>
            </a:r>
            <a:endParaRPr lang="en-US" dirty="0"/>
          </a:p>
        </p:txBody>
      </p:sp>
      <p:grpSp>
        <p:nvGrpSpPr>
          <p:cNvPr id="44" name="Group 43"/>
          <p:cNvGrpSpPr/>
          <p:nvPr/>
        </p:nvGrpSpPr>
        <p:grpSpPr>
          <a:xfrm>
            <a:off x="3785894" y="4339268"/>
            <a:ext cx="1592456" cy="480822"/>
            <a:chOff x="3802828" y="5313242"/>
            <a:chExt cx="1592456" cy="480822"/>
          </a:xfrm>
        </p:grpSpPr>
        <p:sp>
          <p:nvSpPr>
            <p:cNvPr id="23" name="Rectangle 22"/>
            <p:cNvSpPr/>
            <p:nvPr/>
          </p:nvSpPr>
          <p:spPr>
            <a:xfrm>
              <a:off x="3802828" y="5332399"/>
              <a:ext cx="1583989" cy="461665"/>
            </a:xfrm>
            <a:prstGeom prst="rect">
              <a:avLst/>
            </a:prstGeom>
            <a:solidFill>
              <a:srgbClr val="C6D9F1"/>
            </a:solidFill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819762" y="5313242"/>
              <a:ext cx="15755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CMZMO</a:t>
              </a:r>
            </a:p>
          </p:txBody>
        </p:sp>
      </p:grpSp>
      <p:cxnSp>
        <p:nvCxnSpPr>
          <p:cNvPr id="26" name="Straight Arrow Connector 25"/>
          <p:cNvCxnSpPr/>
          <p:nvPr/>
        </p:nvCxnSpPr>
        <p:spPr>
          <a:xfrm>
            <a:off x="3309452" y="4961291"/>
            <a:ext cx="2585371" cy="1588"/>
          </a:xfrm>
          <a:prstGeom prst="straightConnector1">
            <a:avLst/>
          </a:prstGeom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10800000">
            <a:off x="3309453" y="5325949"/>
            <a:ext cx="2585371" cy="1588"/>
          </a:xfrm>
          <a:prstGeom prst="straightConnector1">
            <a:avLst/>
          </a:prstGeom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16200000" flipV="1">
            <a:off x="5816170" y="1545140"/>
            <a:ext cx="2559818" cy="2402506"/>
          </a:xfrm>
          <a:prstGeom prst="straightConnector1">
            <a:avLst/>
          </a:prstGeom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5400000" flipH="1" flipV="1">
            <a:off x="743143" y="1508474"/>
            <a:ext cx="2528505" cy="2507150"/>
          </a:xfrm>
          <a:prstGeom prst="straightConnector1">
            <a:avLst/>
          </a:prstGeom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rot="16200000" flipH="1">
            <a:off x="5832387" y="1984184"/>
            <a:ext cx="2087622" cy="1962749"/>
          </a:xfrm>
          <a:prstGeom prst="straightConnector1">
            <a:avLst/>
          </a:prstGeom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rot="5400000">
            <a:off x="1123637" y="1933623"/>
            <a:ext cx="2121486" cy="2097738"/>
          </a:xfrm>
          <a:prstGeom prst="straightConnector1">
            <a:avLst/>
          </a:prstGeom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033324" y="4933666"/>
            <a:ext cx="10953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mappings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 rot="2779636">
            <a:off x="6404703" y="2582956"/>
            <a:ext cx="10953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mappings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 rot="18872179">
            <a:off x="1637676" y="2582776"/>
            <a:ext cx="1095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mappings</a:t>
            </a:r>
            <a:endParaRPr lang="en-US" dirty="0"/>
          </a:p>
        </p:txBody>
      </p:sp>
      <p:grpSp>
        <p:nvGrpSpPr>
          <p:cNvPr id="45" name="Group 44"/>
          <p:cNvGrpSpPr/>
          <p:nvPr/>
        </p:nvGrpSpPr>
        <p:grpSpPr>
          <a:xfrm>
            <a:off x="3811295" y="5448714"/>
            <a:ext cx="1592456" cy="480822"/>
            <a:chOff x="3802828" y="5313242"/>
            <a:chExt cx="1592456" cy="480822"/>
          </a:xfrm>
        </p:grpSpPr>
        <p:sp>
          <p:nvSpPr>
            <p:cNvPr id="46" name="Rectangle 45"/>
            <p:cNvSpPr/>
            <p:nvPr/>
          </p:nvSpPr>
          <p:spPr>
            <a:xfrm>
              <a:off x="3802828" y="5332399"/>
              <a:ext cx="1583989" cy="461665"/>
            </a:xfrm>
            <a:prstGeom prst="rect">
              <a:avLst/>
            </a:prstGeom>
            <a:solidFill>
              <a:srgbClr val="C6D9F1"/>
            </a:solidFill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819762" y="5313242"/>
              <a:ext cx="15755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CMZ2MO</a:t>
              </a:r>
            </a:p>
          </p:txBody>
        </p:sp>
      </p:grpSp>
      <p:sp>
        <p:nvSpPr>
          <p:cNvPr id="48" name="Rectangle 47"/>
          <p:cNvSpPr/>
          <p:nvPr/>
        </p:nvSpPr>
        <p:spPr>
          <a:xfrm>
            <a:off x="6419750" y="5408595"/>
            <a:ext cx="1583989" cy="461665"/>
          </a:xfrm>
          <a:prstGeom prst="rect">
            <a:avLst/>
          </a:prstGeom>
          <a:solidFill>
            <a:srgbClr val="C6D9F1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6436684" y="5389438"/>
            <a:ext cx="15755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CZMO</a:t>
            </a:r>
          </a:p>
        </p:txBody>
      </p:sp>
      <p:grpSp>
        <p:nvGrpSpPr>
          <p:cNvPr id="50" name="Group 49"/>
          <p:cNvGrpSpPr/>
          <p:nvPr/>
        </p:nvGrpSpPr>
        <p:grpSpPr>
          <a:xfrm rot="18899266">
            <a:off x="930897" y="2229672"/>
            <a:ext cx="1598444" cy="486808"/>
            <a:chOff x="3802828" y="5307256"/>
            <a:chExt cx="1598444" cy="486808"/>
          </a:xfrm>
        </p:grpSpPr>
        <p:sp>
          <p:nvSpPr>
            <p:cNvPr id="51" name="Rectangle 50"/>
            <p:cNvSpPr/>
            <p:nvPr/>
          </p:nvSpPr>
          <p:spPr>
            <a:xfrm>
              <a:off x="3802828" y="5332399"/>
              <a:ext cx="1583989" cy="461665"/>
            </a:xfrm>
            <a:prstGeom prst="rect">
              <a:avLst/>
            </a:prstGeom>
            <a:solidFill>
              <a:srgbClr val="C6D9F1"/>
            </a:solidFill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3825750" y="5307256"/>
              <a:ext cx="15755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CHMMO</a:t>
              </a:r>
            </a:p>
          </p:txBody>
        </p:sp>
      </p:grpSp>
      <p:grpSp>
        <p:nvGrpSpPr>
          <p:cNvPr id="60" name="Group 59"/>
          <p:cNvGrpSpPr/>
          <p:nvPr/>
        </p:nvGrpSpPr>
        <p:grpSpPr>
          <a:xfrm rot="18899266">
            <a:off x="1677258" y="2975470"/>
            <a:ext cx="1598444" cy="486808"/>
            <a:chOff x="3802828" y="5307256"/>
            <a:chExt cx="1598444" cy="486808"/>
          </a:xfrm>
        </p:grpSpPr>
        <p:sp>
          <p:nvSpPr>
            <p:cNvPr id="61" name="Rectangle 60"/>
            <p:cNvSpPr/>
            <p:nvPr/>
          </p:nvSpPr>
          <p:spPr>
            <a:xfrm>
              <a:off x="3802828" y="5332399"/>
              <a:ext cx="1583989" cy="461665"/>
            </a:xfrm>
            <a:prstGeom prst="rect">
              <a:avLst/>
            </a:prstGeom>
            <a:solidFill>
              <a:srgbClr val="C6D9F1"/>
            </a:solidFill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3825750" y="5307256"/>
              <a:ext cx="15755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CH3MO</a:t>
              </a:r>
            </a:p>
          </p:txBody>
        </p:sp>
      </p:grpSp>
      <p:grpSp>
        <p:nvGrpSpPr>
          <p:cNvPr id="74" name="Group 73"/>
          <p:cNvGrpSpPr/>
          <p:nvPr/>
        </p:nvGrpSpPr>
        <p:grpSpPr>
          <a:xfrm rot="2839689">
            <a:off x="5868501" y="3012424"/>
            <a:ext cx="1598444" cy="486808"/>
            <a:chOff x="3802828" y="5307256"/>
            <a:chExt cx="1598444" cy="486808"/>
          </a:xfrm>
        </p:grpSpPr>
        <p:sp>
          <p:nvSpPr>
            <p:cNvPr id="75" name="Rectangle 74"/>
            <p:cNvSpPr/>
            <p:nvPr/>
          </p:nvSpPr>
          <p:spPr>
            <a:xfrm>
              <a:off x="3802828" y="5332399"/>
              <a:ext cx="1583989" cy="461665"/>
            </a:xfrm>
            <a:prstGeom prst="rect">
              <a:avLst/>
            </a:prstGeom>
            <a:solidFill>
              <a:srgbClr val="C6D9F1"/>
            </a:solidFill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3825750" y="5307256"/>
              <a:ext cx="15755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CHZ2MO</a:t>
              </a:r>
            </a:p>
          </p:txBody>
        </p:sp>
      </p:grpSp>
      <p:grpSp>
        <p:nvGrpSpPr>
          <p:cNvPr id="77" name="Group 76"/>
          <p:cNvGrpSpPr/>
          <p:nvPr/>
        </p:nvGrpSpPr>
        <p:grpSpPr>
          <a:xfrm rot="2759888">
            <a:off x="6623171" y="2308170"/>
            <a:ext cx="1598444" cy="486808"/>
            <a:chOff x="3802828" y="5307256"/>
            <a:chExt cx="1598444" cy="486808"/>
          </a:xfrm>
        </p:grpSpPr>
        <p:sp>
          <p:nvSpPr>
            <p:cNvPr id="78" name="Rectangle 77"/>
            <p:cNvSpPr/>
            <p:nvPr/>
          </p:nvSpPr>
          <p:spPr>
            <a:xfrm>
              <a:off x="3802828" y="5332399"/>
              <a:ext cx="1583989" cy="461665"/>
            </a:xfrm>
            <a:prstGeom prst="rect">
              <a:avLst/>
            </a:prstGeom>
            <a:solidFill>
              <a:srgbClr val="C6D9F1"/>
            </a:solidFill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3825750" y="5307256"/>
              <a:ext cx="15755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CHZMO</a:t>
              </a:r>
            </a:p>
          </p:txBody>
        </p:sp>
      </p:grpSp>
      <p:cxnSp>
        <p:nvCxnSpPr>
          <p:cNvPr id="55" name="Straight Arrow Connector 54"/>
          <p:cNvCxnSpPr/>
          <p:nvPr/>
        </p:nvCxnSpPr>
        <p:spPr>
          <a:xfrm rot="16200000" flipV="1">
            <a:off x="4265992" y="3371242"/>
            <a:ext cx="494318" cy="1718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3912913" y="3474585"/>
            <a:ext cx="1217655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49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CET</a:t>
            </a:r>
            <a:endParaRPr lang="en-US" sz="2800" dirty="0"/>
          </a:p>
        </p:txBody>
      </p:sp>
      <p:cxnSp>
        <p:nvCxnSpPr>
          <p:cNvPr id="63" name="Straight Arrow Connector 62"/>
          <p:cNvCxnSpPr>
            <a:stCxn id="59" idx="3"/>
          </p:cNvCxnSpPr>
          <p:nvPr/>
        </p:nvCxnSpPr>
        <p:spPr>
          <a:xfrm>
            <a:off x="5130568" y="3736195"/>
            <a:ext cx="764255" cy="29858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>
            <a:stCxn id="59" idx="1"/>
          </p:cNvCxnSpPr>
          <p:nvPr/>
        </p:nvCxnSpPr>
        <p:spPr>
          <a:xfrm rot="10800000" flipV="1">
            <a:off x="3233249" y="3736194"/>
            <a:ext cx="679664" cy="30704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27012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4093" y="705333"/>
            <a:ext cx="8437332" cy="6186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Task												Dates</a:t>
            </a:r>
          </a:p>
          <a:p>
            <a:r>
              <a:rPr lang="en-US" dirty="0" smtClean="0"/>
              <a:t> 1. Conversion to OWL								</a:t>
            </a:r>
          </a:p>
          <a:p>
            <a:r>
              <a:rPr lang="en-US" dirty="0"/>
              <a:t>	</a:t>
            </a:r>
            <a:r>
              <a:rPr lang="en-US" dirty="0" smtClean="0"/>
              <a:t>a. CHO to OWL								</a:t>
            </a:r>
            <a:r>
              <a:rPr lang="en-US" dirty="0"/>
              <a:t>May 1, </a:t>
            </a:r>
            <a:r>
              <a:rPr lang="en-US" dirty="0" smtClean="0"/>
              <a:t>2014 </a:t>
            </a:r>
            <a:r>
              <a:rPr lang="en-US" dirty="0"/>
              <a:t>–</a:t>
            </a:r>
            <a:r>
              <a:rPr lang="en-US" dirty="0" smtClean="0"/>
              <a:t>  Aug </a:t>
            </a:r>
            <a:r>
              <a:rPr lang="en-US" dirty="0"/>
              <a:t>1, </a:t>
            </a:r>
            <a:r>
              <a:rPr lang="en-US" dirty="0" smtClean="0"/>
              <a:t>2014</a:t>
            </a:r>
          </a:p>
          <a:p>
            <a:r>
              <a:rPr lang="en-US" dirty="0"/>
              <a:t>	</a:t>
            </a:r>
            <a:r>
              <a:rPr lang="en-US" dirty="0" smtClean="0"/>
              <a:t>b. OCDM to OWL								June 1, 2014 – July 1, 2014</a:t>
            </a:r>
          </a:p>
          <a:p>
            <a:r>
              <a:rPr lang="en-US" dirty="0"/>
              <a:t>	</a:t>
            </a:r>
            <a:r>
              <a:rPr lang="en-US" dirty="0" smtClean="0"/>
              <a:t>c. Review and Testing							July 1, 2014 – Aug 1, 2014</a:t>
            </a:r>
          </a:p>
          <a:p>
            <a:r>
              <a:rPr lang="en-US" dirty="0"/>
              <a:t>	</a:t>
            </a:r>
            <a:r>
              <a:rPr lang="en-US" dirty="0" smtClean="0"/>
              <a:t>d. Ongoing methodology						Aug 1, 2014 – Ongoing</a:t>
            </a:r>
          </a:p>
          <a:p>
            <a:r>
              <a:rPr lang="en-US" dirty="0" smtClean="0"/>
              <a:t>	</a:t>
            </a:r>
          </a:p>
          <a:p>
            <a:r>
              <a:rPr lang="en-US" dirty="0" smtClean="0"/>
              <a:t>2. Canonical musculoskeletal system (MS) of head				</a:t>
            </a:r>
          </a:p>
          <a:p>
            <a:r>
              <a:rPr lang="en-US" dirty="0" smtClean="0"/>
              <a:t> 	a. CHO (Human)								May 1, 2014 – Aug 31, 2014</a:t>
            </a:r>
          </a:p>
          <a:p>
            <a:r>
              <a:rPr lang="en-US" dirty="0" smtClean="0"/>
              <a:t> 	</a:t>
            </a:r>
            <a:r>
              <a:rPr lang="en-US" dirty="0" err="1" smtClean="0"/>
              <a:t>b</a:t>
            </a:r>
            <a:r>
              <a:rPr lang="en-US" dirty="0" smtClean="0"/>
              <a:t>. CMO (Mouse)								Sept 1, 2014 – Dec, 31, 2014</a:t>
            </a:r>
          </a:p>
          <a:p>
            <a:r>
              <a:rPr lang="en-US" dirty="0" smtClean="0"/>
              <a:t> 	</a:t>
            </a:r>
            <a:r>
              <a:rPr lang="en-US" dirty="0" err="1" smtClean="0"/>
              <a:t>c</a:t>
            </a:r>
            <a:r>
              <a:rPr lang="en-US" dirty="0" smtClean="0"/>
              <a:t>. CZO (Zebrafish)								Jan 1, 2015 – July 31, 2015</a:t>
            </a:r>
          </a:p>
          <a:p>
            <a:r>
              <a:rPr lang="en-US" dirty="0"/>
              <a:t>	</a:t>
            </a:r>
            <a:r>
              <a:rPr lang="en-US" dirty="0" smtClean="0"/>
              <a:t>d. Termlists for Hub							Feb 15, 2015 -- Ongoing</a:t>
            </a:r>
          </a:p>
          <a:p>
            <a:r>
              <a:rPr lang="en-US" dirty="0" smtClean="0"/>
              <a:t> </a:t>
            </a:r>
          </a:p>
          <a:p>
            <a:r>
              <a:rPr lang="en-US" dirty="0" smtClean="0"/>
              <a:t>3. Embryonic development of MS of head</a:t>
            </a:r>
          </a:p>
          <a:p>
            <a:r>
              <a:rPr lang="en-US" dirty="0" smtClean="0"/>
              <a:t>	a. CHDO (Human)								Aug 1, 2015 – Nov 30, 2015</a:t>
            </a:r>
          </a:p>
          <a:p>
            <a:r>
              <a:rPr lang="en-US" dirty="0" smtClean="0"/>
              <a:t>	</a:t>
            </a:r>
            <a:r>
              <a:rPr lang="en-US" dirty="0" err="1" smtClean="0"/>
              <a:t>b</a:t>
            </a:r>
            <a:r>
              <a:rPr lang="en-US" dirty="0" smtClean="0"/>
              <a:t>. CMDO (Mouse)								Dec 1, 2015 – March 31, 2016</a:t>
            </a:r>
          </a:p>
          <a:p>
            <a:r>
              <a:rPr lang="en-US" dirty="0" smtClean="0"/>
              <a:t> 	</a:t>
            </a:r>
            <a:r>
              <a:rPr lang="en-US" dirty="0" err="1" smtClean="0"/>
              <a:t>c</a:t>
            </a:r>
            <a:r>
              <a:rPr lang="en-US" dirty="0" smtClean="0"/>
              <a:t>. CZDO (Zebrafish)								April 1, 2016 – Sept 30, 2016</a:t>
            </a:r>
          </a:p>
          <a:p>
            <a:endParaRPr lang="en-US" dirty="0" smtClean="0"/>
          </a:p>
          <a:p>
            <a:r>
              <a:rPr lang="en-US" dirty="0" smtClean="0"/>
              <a:t>4. Anatomy mappings</a:t>
            </a:r>
          </a:p>
          <a:p>
            <a:r>
              <a:rPr lang="en-US" dirty="0" smtClean="0"/>
              <a:t> 	a. CHO with CMO (CHMMO)						Oct 1, 2016 – Jan 31, 2017</a:t>
            </a:r>
          </a:p>
          <a:p>
            <a:r>
              <a:rPr lang="en-US" dirty="0" smtClean="0"/>
              <a:t> 	b. CHO with CZO   (CHZMO)						Feb 1, 2017 – June 30, 2017</a:t>
            </a:r>
          </a:p>
          <a:p>
            <a:r>
              <a:rPr lang="en-US" dirty="0" smtClean="0"/>
              <a:t> </a:t>
            </a:r>
          </a:p>
        </p:txBody>
      </p:sp>
      <p:sp>
        <p:nvSpPr>
          <p:cNvPr id="3" name="Rectangle 2"/>
          <p:cNvSpPr/>
          <p:nvPr/>
        </p:nvSpPr>
        <p:spPr>
          <a:xfrm>
            <a:off x="652943" y="1048859"/>
            <a:ext cx="8391252" cy="5583349"/>
          </a:xfrm>
          <a:prstGeom prst="rect">
            <a:avLst/>
          </a:prstGeom>
          <a:solidFill>
            <a:schemeClr val="accent3">
              <a:alpha val="22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37062" y="2145406"/>
            <a:ext cx="8404977" cy="279432"/>
          </a:xfrm>
          <a:prstGeom prst="rect">
            <a:avLst/>
          </a:prstGeom>
          <a:solidFill>
            <a:schemeClr val="accent5">
              <a:alpha val="17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0" y="612852"/>
            <a:ext cx="9143999" cy="1716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768477" y="30211"/>
            <a:ext cx="365416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/>
              <a:t>Milestones Years 1-3</a:t>
            </a:r>
            <a:endParaRPr lang="en-US" sz="3200" dirty="0"/>
          </a:p>
        </p:txBody>
      </p:sp>
      <p:sp>
        <p:nvSpPr>
          <p:cNvPr id="9" name="Rectangle 8"/>
          <p:cNvSpPr/>
          <p:nvPr/>
        </p:nvSpPr>
        <p:spPr>
          <a:xfrm>
            <a:off x="56629" y="1043565"/>
            <a:ext cx="266949" cy="2718122"/>
          </a:xfrm>
          <a:prstGeom prst="rect">
            <a:avLst/>
          </a:prstGeom>
          <a:solidFill>
            <a:schemeClr val="accent2">
              <a:alpha val="22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42503" y="3527086"/>
            <a:ext cx="266949" cy="1899765"/>
          </a:xfrm>
          <a:prstGeom prst="rect">
            <a:avLst/>
          </a:prstGeom>
          <a:solidFill>
            <a:schemeClr val="accent5">
              <a:alpha val="17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-40439" y="679527"/>
            <a:ext cx="679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Year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78304" y="5161195"/>
            <a:ext cx="266949" cy="1471013"/>
          </a:xfrm>
          <a:prstGeom prst="rect">
            <a:avLst/>
          </a:prstGeom>
          <a:solidFill>
            <a:schemeClr val="accent3">
              <a:alpha val="22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31703" y="3761687"/>
            <a:ext cx="8404977" cy="279432"/>
          </a:xfrm>
          <a:prstGeom prst="rect">
            <a:avLst/>
          </a:prstGeom>
          <a:solidFill>
            <a:schemeClr val="accent5">
              <a:alpha val="17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1257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674164" y="1302433"/>
            <a:ext cx="8391252" cy="2888006"/>
          </a:xfrm>
          <a:prstGeom prst="rect">
            <a:avLst/>
          </a:prstGeom>
          <a:solidFill>
            <a:schemeClr val="accent3">
              <a:alpha val="22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737442" y="933268"/>
            <a:ext cx="8333318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Task											Date</a:t>
            </a:r>
          </a:p>
          <a:p>
            <a:r>
              <a:rPr lang="en-US" dirty="0" smtClean="0"/>
              <a:t>5. Craniofacial </a:t>
            </a:r>
            <a:r>
              <a:rPr lang="en-US" dirty="0"/>
              <a:t>malformation (facial and cranial vault dysmorphology)</a:t>
            </a:r>
          </a:p>
          <a:p>
            <a:r>
              <a:rPr lang="en-US" dirty="0"/>
              <a:t>	a. CHMO (Human)							</a:t>
            </a:r>
            <a:r>
              <a:rPr lang="en-US" dirty="0" smtClean="0"/>
              <a:t>July </a:t>
            </a:r>
            <a:r>
              <a:rPr lang="en-US" dirty="0"/>
              <a:t>1,  2017 – </a:t>
            </a:r>
            <a:r>
              <a:rPr lang="en-US" dirty="0" smtClean="0"/>
              <a:t>Nov  </a:t>
            </a:r>
            <a:r>
              <a:rPr lang="en-US" dirty="0"/>
              <a:t>30, 2017</a:t>
            </a:r>
          </a:p>
          <a:p>
            <a:r>
              <a:rPr lang="en-US" dirty="0"/>
              <a:t>	b. CMMO (Mouse)							</a:t>
            </a:r>
            <a:r>
              <a:rPr lang="en-US" dirty="0" smtClean="0"/>
              <a:t>Dec </a:t>
            </a:r>
            <a:r>
              <a:rPr lang="en-US" dirty="0"/>
              <a:t>1, 2017 – </a:t>
            </a:r>
            <a:r>
              <a:rPr lang="en-US" dirty="0" smtClean="0"/>
              <a:t>March 31, 2018</a:t>
            </a:r>
            <a:endParaRPr lang="en-US" dirty="0"/>
          </a:p>
          <a:p>
            <a:r>
              <a:rPr lang="en-US" dirty="0"/>
              <a:t>	c. CZMO (Zebrafish)						</a:t>
            </a:r>
            <a:r>
              <a:rPr lang="en-US" dirty="0" smtClean="0"/>
              <a:t>April 1, 2018 – Aug 31, </a:t>
            </a:r>
            <a:r>
              <a:rPr lang="en-US" dirty="0"/>
              <a:t>2018</a:t>
            </a:r>
          </a:p>
          <a:p>
            <a:endParaRPr lang="en-US" dirty="0" smtClean="0"/>
          </a:p>
          <a:p>
            <a:endParaRPr lang="en-US" sz="800" dirty="0" smtClean="0"/>
          </a:p>
          <a:p>
            <a:r>
              <a:rPr lang="en-US" dirty="0" smtClean="0"/>
              <a:t>6. Malformation mappings </a:t>
            </a:r>
          </a:p>
          <a:p>
            <a:r>
              <a:rPr lang="en-US" dirty="0" smtClean="0"/>
              <a:t>	a. CHMO with CMMO 						Sept 1, 2018 – Dec 31, 2018</a:t>
            </a:r>
          </a:p>
          <a:p>
            <a:r>
              <a:rPr lang="en-US" dirty="0" smtClean="0"/>
              <a:t>	</a:t>
            </a:r>
            <a:r>
              <a:rPr lang="en-US" dirty="0" err="1" smtClean="0"/>
              <a:t>b</a:t>
            </a:r>
            <a:r>
              <a:rPr lang="en-US" dirty="0" smtClean="0"/>
              <a:t>. CHMO with CZMO						Jan 1, 2019 – April 30, 2019</a:t>
            </a:r>
          </a:p>
          <a:p>
            <a:r>
              <a:rPr lang="en-US" dirty="0" smtClean="0"/>
              <a:t> </a:t>
            </a:r>
          </a:p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0" y="612852"/>
            <a:ext cx="9143999" cy="1716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901777" y="-4527"/>
            <a:ext cx="365416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Milestones Years 4-5</a:t>
            </a:r>
            <a:endParaRPr lang="en-US" sz="3200" dirty="0"/>
          </a:p>
        </p:txBody>
      </p:sp>
      <p:sp>
        <p:nvSpPr>
          <p:cNvPr id="8" name="Rectangle 7"/>
          <p:cNvSpPr/>
          <p:nvPr/>
        </p:nvSpPr>
        <p:spPr>
          <a:xfrm>
            <a:off x="56629" y="1302433"/>
            <a:ext cx="266949" cy="1084013"/>
          </a:xfrm>
          <a:prstGeom prst="rect">
            <a:avLst/>
          </a:prstGeom>
          <a:solidFill>
            <a:schemeClr val="accent4">
              <a:alpha val="22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4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66770" y="2111399"/>
            <a:ext cx="266949" cy="2079040"/>
          </a:xfrm>
          <a:prstGeom prst="rect">
            <a:avLst/>
          </a:prstGeom>
          <a:solidFill>
            <a:schemeClr val="accent3">
              <a:alpha val="22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5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362" y="933101"/>
            <a:ext cx="641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Year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674164" y="1302433"/>
            <a:ext cx="8396596" cy="1084013"/>
          </a:xfrm>
          <a:prstGeom prst="rect">
            <a:avLst/>
          </a:prstGeom>
          <a:solidFill>
            <a:schemeClr val="accent4">
              <a:alpha val="22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76204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u="sng" dirty="0" smtClean="0"/>
              <a:t>Multi-species malformation ontologies </a:t>
            </a:r>
          </a:p>
          <a:p>
            <a:r>
              <a:rPr lang="en-US" baseline="0" dirty="0" smtClean="0"/>
              <a:t>Termlists for Hub</a:t>
            </a:r>
          </a:p>
          <a:p>
            <a:r>
              <a:rPr lang="en-US" dirty="0" smtClean="0"/>
              <a:t>Ongoing methodology</a:t>
            </a:r>
            <a:endParaRPr lang="en-US" baseline="0" dirty="0" smtClean="0"/>
          </a:p>
          <a:p>
            <a:r>
              <a:rPr lang="en-US" dirty="0" smtClean="0"/>
              <a:t>Year </a:t>
            </a:r>
            <a:r>
              <a:rPr lang="en-US" dirty="0"/>
              <a:t>5 </a:t>
            </a:r>
            <a:r>
              <a:rPr lang="en-US" dirty="0" smtClean="0"/>
              <a:t>plans</a:t>
            </a:r>
          </a:p>
        </p:txBody>
      </p:sp>
    </p:spTree>
    <p:extLst>
      <p:ext uri="{BB962C8B-B14F-4D97-AF65-F5344CB8AC3E}">
        <p14:creationId xmlns:p14="http://schemas.microsoft.com/office/powerpoint/2010/main" val="4849778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8220" y="438665"/>
            <a:ext cx="833994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Multi-species Malformation Ontologies of OCDM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796153" y="2043206"/>
            <a:ext cx="8082862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Craniofacial Human Malformation Ontology (</a:t>
            </a:r>
            <a:r>
              <a:rPr lang="en-US" sz="2800" b="1" dirty="0" smtClean="0"/>
              <a:t>CHMO</a:t>
            </a:r>
            <a:r>
              <a:rPr lang="en-US" sz="2800" dirty="0" smtClean="0"/>
              <a:t>)</a:t>
            </a:r>
          </a:p>
          <a:p>
            <a:endParaRPr lang="en-US" sz="2800" dirty="0" smtClean="0"/>
          </a:p>
          <a:p>
            <a:r>
              <a:rPr lang="en-US" sz="2800" dirty="0" smtClean="0"/>
              <a:t>Craniofacial Mouse Malformation Ontology (</a:t>
            </a:r>
            <a:r>
              <a:rPr lang="en-US" sz="2800" b="1" dirty="0" smtClean="0"/>
              <a:t>CMMO</a:t>
            </a:r>
            <a:r>
              <a:rPr lang="en-US" sz="2800" dirty="0" smtClean="0"/>
              <a:t>)</a:t>
            </a:r>
          </a:p>
          <a:p>
            <a:endParaRPr lang="en-US" sz="2800" dirty="0" smtClean="0"/>
          </a:p>
          <a:p>
            <a:r>
              <a:rPr lang="en-US" sz="2800" dirty="0" smtClean="0"/>
              <a:t>Craniofacial Zebrafish Malformation Ontology (</a:t>
            </a:r>
            <a:r>
              <a:rPr lang="en-US" sz="2800" b="1" dirty="0" smtClean="0"/>
              <a:t>CZMO</a:t>
            </a:r>
            <a:r>
              <a:rPr lang="en-US" sz="2800" dirty="0" smtClean="0"/>
              <a:t>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699345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79771" y="146277"/>
            <a:ext cx="833994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Multi-species Malformation Ontologies of OCDM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1124858" y="1846842"/>
            <a:ext cx="6954548" cy="33085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Craniofacial Human Malformation Ontology (</a:t>
            </a:r>
            <a:r>
              <a:rPr lang="en-US" sz="2400" b="1" dirty="0" smtClean="0"/>
              <a:t>CHMO</a:t>
            </a:r>
            <a:r>
              <a:rPr lang="en-US" sz="2400" dirty="0" smtClean="0"/>
              <a:t>)</a:t>
            </a:r>
          </a:p>
          <a:p>
            <a:endParaRPr lang="en-US" sz="800" dirty="0" smtClean="0"/>
          </a:p>
          <a:p>
            <a:pPr marL="800100" lvl="1" indent="-342900">
              <a:buFont typeface="Arial"/>
              <a:buChar char="•"/>
            </a:pPr>
            <a:r>
              <a:rPr lang="en-US" sz="2400" i="1" dirty="0" smtClean="0"/>
              <a:t>Human Phenotype Ontology (HPO)</a:t>
            </a:r>
          </a:p>
          <a:p>
            <a:pPr marL="800100" lvl="1" indent="-342900">
              <a:buFont typeface="Arial"/>
              <a:buChar char="•"/>
            </a:pPr>
            <a:r>
              <a:rPr lang="en-US" sz="2400" i="1" dirty="0" smtClean="0"/>
              <a:t>Disease Ontology (DOID)</a:t>
            </a:r>
          </a:p>
          <a:p>
            <a:endParaRPr lang="en-US" sz="2400" dirty="0" smtClean="0"/>
          </a:p>
          <a:p>
            <a:r>
              <a:rPr lang="en-US" sz="2400" dirty="0" smtClean="0"/>
              <a:t>Craniofacial Mouse Malformation Ontology (</a:t>
            </a:r>
            <a:r>
              <a:rPr lang="en-US" sz="2400" b="1" dirty="0" smtClean="0"/>
              <a:t>CMMO</a:t>
            </a:r>
            <a:r>
              <a:rPr lang="en-US" sz="2400" dirty="0" smtClean="0"/>
              <a:t>)</a:t>
            </a:r>
          </a:p>
          <a:p>
            <a:endParaRPr lang="en-US" sz="900" dirty="0" smtClean="0"/>
          </a:p>
          <a:p>
            <a:pPr marL="800100" lvl="1" indent="-342900">
              <a:buFont typeface="Arial"/>
              <a:buChar char="•"/>
            </a:pPr>
            <a:r>
              <a:rPr lang="en-US" sz="2400" i="1" dirty="0" smtClean="0"/>
              <a:t>Mammalian Phenotype Ontology (MP)</a:t>
            </a:r>
          </a:p>
          <a:p>
            <a:endParaRPr lang="en-US" sz="2400" dirty="0" smtClean="0"/>
          </a:p>
          <a:p>
            <a:r>
              <a:rPr lang="en-US" sz="2400" dirty="0" smtClean="0"/>
              <a:t>Craniofacial Zebrafish Malformation Ontology (</a:t>
            </a:r>
            <a:r>
              <a:rPr lang="en-US" sz="2400" b="1" dirty="0" smtClean="0"/>
              <a:t>CZMO</a:t>
            </a:r>
            <a:r>
              <a:rPr lang="en-US" sz="2400" dirty="0" smtClean="0"/>
              <a:t>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124858" y="1246677"/>
            <a:ext cx="26278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External sources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3242943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Pathology Framework Rooted  in Ontology Theory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b="1" dirty="0"/>
          </a:p>
          <a:p>
            <a:pPr marL="0" indent="0">
              <a:buNone/>
            </a:pPr>
            <a:r>
              <a:rPr lang="en-US" dirty="0"/>
              <a:t>Smith, Barry and Kumar, </a:t>
            </a:r>
            <a:r>
              <a:rPr lang="en-US" dirty="0" err="1"/>
              <a:t>Anand</a:t>
            </a:r>
            <a:r>
              <a:rPr lang="en-US" dirty="0"/>
              <a:t> and </a:t>
            </a:r>
            <a:r>
              <a:rPr lang="en-US" dirty="0" err="1"/>
              <a:t>Ceusters</a:t>
            </a:r>
            <a:r>
              <a:rPr lang="en-US" dirty="0"/>
              <a:t>, Werner and Rosse, Cornelius (2005) </a:t>
            </a:r>
            <a:r>
              <a:rPr lang="en-US" i="1" dirty="0"/>
              <a:t>On carcinomas and other pathological entities.</a:t>
            </a:r>
            <a:r>
              <a:rPr lang="en-US" dirty="0"/>
              <a:t> Comparative and Functional Genomics, 6 (7-8). pp. 379-387.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43282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318180" y="1493678"/>
            <a:ext cx="2227027" cy="500877"/>
          </a:xfrm>
          <a:prstGeom prst="rect">
            <a:avLst/>
          </a:prstGeom>
          <a:ln w="28575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Pathological Entity</a:t>
            </a:r>
            <a:endParaRPr lang="en-US" sz="2000" dirty="0"/>
          </a:p>
        </p:txBody>
      </p:sp>
      <p:sp>
        <p:nvSpPr>
          <p:cNvPr id="5" name="Rectangle 4"/>
          <p:cNvSpPr/>
          <p:nvPr/>
        </p:nvSpPr>
        <p:spPr>
          <a:xfrm>
            <a:off x="910142" y="2855981"/>
            <a:ext cx="2227027" cy="500877"/>
          </a:xfrm>
          <a:prstGeom prst="rect">
            <a:avLst/>
          </a:prstGeom>
          <a:ln w="28575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Disorder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669414" y="2872481"/>
            <a:ext cx="3290641" cy="500877"/>
          </a:xfrm>
          <a:prstGeom prst="rect">
            <a:avLst/>
          </a:prstGeom>
          <a:ln w="28575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Pathological Anatomical Entity</a:t>
            </a:r>
            <a:endParaRPr lang="en-US" dirty="0"/>
          </a:p>
        </p:txBody>
      </p:sp>
      <p:cxnSp>
        <p:nvCxnSpPr>
          <p:cNvPr id="16" name="Straight Arrow Connector 15"/>
          <p:cNvCxnSpPr>
            <a:stCxn id="4" idx="2"/>
          </p:cNvCxnSpPr>
          <p:nvPr/>
        </p:nvCxnSpPr>
        <p:spPr>
          <a:xfrm flipH="1">
            <a:off x="3137169" y="1994555"/>
            <a:ext cx="1294525" cy="861426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4" idx="2"/>
          </p:cNvCxnSpPr>
          <p:nvPr/>
        </p:nvCxnSpPr>
        <p:spPr>
          <a:xfrm>
            <a:off x="4431694" y="1994555"/>
            <a:ext cx="976332" cy="861426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80676" y="143108"/>
            <a:ext cx="31983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Pathology taxonomy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163923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7631" y="408245"/>
            <a:ext cx="2227027" cy="500877"/>
          </a:xfrm>
          <a:prstGeom prst="rect">
            <a:avLst/>
          </a:prstGeom>
          <a:ln w="28575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Pathological Entity</a:t>
            </a:r>
            <a:endParaRPr lang="en-US" sz="2000" dirty="0"/>
          </a:p>
        </p:txBody>
      </p:sp>
      <p:sp>
        <p:nvSpPr>
          <p:cNvPr id="5" name="Rectangle 4"/>
          <p:cNvSpPr/>
          <p:nvPr/>
        </p:nvSpPr>
        <p:spPr>
          <a:xfrm>
            <a:off x="829593" y="1770548"/>
            <a:ext cx="2227027" cy="500877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Disorder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588865" y="1787048"/>
            <a:ext cx="3290641" cy="500877"/>
          </a:xfrm>
          <a:prstGeom prst="rect">
            <a:avLst/>
          </a:prstGeom>
          <a:ln w="28575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Pathological Anatomical Entity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679852" y="3083952"/>
            <a:ext cx="1647625" cy="660518"/>
          </a:xfrm>
          <a:prstGeom prst="rect">
            <a:avLst/>
          </a:prstGeom>
          <a:ln w="28575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Pathological structure</a:t>
            </a:r>
            <a:endParaRPr lang="en-US" sz="1400" dirty="0"/>
          </a:p>
        </p:txBody>
      </p:sp>
      <p:sp>
        <p:nvSpPr>
          <p:cNvPr id="10" name="Rectangle 9"/>
          <p:cNvSpPr/>
          <p:nvPr/>
        </p:nvSpPr>
        <p:spPr>
          <a:xfrm>
            <a:off x="5571301" y="3083952"/>
            <a:ext cx="1394295" cy="660518"/>
          </a:xfrm>
          <a:prstGeom prst="rect">
            <a:avLst/>
          </a:prstGeom>
          <a:ln w="28575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Pathological space</a:t>
            </a:r>
            <a:endParaRPr lang="en-US" sz="1400" dirty="0"/>
          </a:p>
        </p:txBody>
      </p:sp>
      <p:sp>
        <p:nvSpPr>
          <p:cNvPr id="11" name="Rectangle 10"/>
          <p:cNvSpPr/>
          <p:nvPr/>
        </p:nvSpPr>
        <p:spPr>
          <a:xfrm>
            <a:off x="7209422" y="3081263"/>
            <a:ext cx="1647625" cy="663207"/>
          </a:xfrm>
          <a:prstGeom prst="rect">
            <a:avLst/>
          </a:prstGeom>
          <a:ln w="28575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Set of </a:t>
            </a:r>
          </a:p>
          <a:p>
            <a:pPr algn="ctr"/>
            <a:r>
              <a:rPr lang="en-US" sz="1400" dirty="0" smtClean="0"/>
              <a:t>pathological anatomical entities</a:t>
            </a:r>
            <a:endParaRPr lang="en-US" sz="1400" dirty="0"/>
          </a:p>
        </p:txBody>
      </p:sp>
      <p:cxnSp>
        <p:nvCxnSpPr>
          <p:cNvPr id="16" name="Straight Arrow Connector 15"/>
          <p:cNvCxnSpPr>
            <a:stCxn id="4" idx="2"/>
          </p:cNvCxnSpPr>
          <p:nvPr/>
        </p:nvCxnSpPr>
        <p:spPr>
          <a:xfrm flipH="1">
            <a:off x="3056620" y="909122"/>
            <a:ext cx="1294525" cy="861426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4" idx="2"/>
          </p:cNvCxnSpPr>
          <p:nvPr/>
        </p:nvCxnSpPr>
        <p:spPr>
          <a:xfrm>
            <a:off x="4351145" y="909122"/>
            <a:ext cx="976332" cy="861426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6219136" y="2287925"/>
            <a:ext cx="990286" cy="779876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H="1">
            <a:off x="5258948" y="2287925"/>
            <a:ext cx="960187" cy="779876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endCxn id="10" idx="0"/>
          </p:cNvCxnSpPr>
          <p:nvPr/>
        </p:nvCxnSpPr>
        <p:spPr>
          <a:xfrm>
            <a:off x="6219135" y="2271425"/>
            <a:ext cx="49314" cy="812527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2857249" y="4316901"/>
            <a:ext cx="1647625" cy="679762"/>
          </a:xfrm>
          <a:prstGeom prst="rect">
            <a:avLst/>
          </a:prstGeom>
          <a:ln w="28575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Pathological organ</a:t>
            </a:r>
            <a:endParaRPr lang="en-US" sz="1400" dirty="0"/>
          </a:p>
        </p:txBody>
      </p:sp>
      <p:sp>
        <p:nvSpPr>
          <p:cNvPr id="19" name="Rectangle 18"/>
          <p:cNvSpPr/>
          <p:nvPr/>
        </p:nvSpPr>
        <p:spPr>
          <a:xfrm>
            <a:off x="5044111" y="4316901"/>
            <a:ext cx="1753710" cy="679761"/>
          </a:xfrm>
          <a:prstGeom prst="rect">
            <a:avLst/>
          </a:prstGeom>
          <a:ln w="28575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Pathological orifice</a:t>
            </a:r>
            <a:endParaRPr lang="en-US" sz="1400" dirty="0"/>
          </a:p>
        </p:txBody>
      </p:sp>
      <p:sp>
        <p:nvSpPr>
          <p:cNvPr id="23" name="Rectangle 22"/>
          <p:cNvSpPr/>
          <p:nvPr/>
        </p:nvSpPr>
        <p:spPr>
          <a:xfrm>
            <a:off x="893882" y="4316900"/>
            <a:ext cx="1647625" cy="679762"/>
          </a:xfrm>
          <a:prstGeom prst="rect">
            <a:avLst/>
          </a:prstGeom>
          <a:ln w="28575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Pathological subdivision of cardinal organ part</a:t>
            </a:r>
            <a:endParaRPr lang="en-US" sz="1400" dirty="0"/>
          </a:p>
        </p:txBody>
      </p:sp>
      <p:sp>
        <p:nvSpPr>
          <p:cNvPr id="24" name="Rectangle 23"/>
          <p:cNvSpPr/>
          <p:nvPr/>
        </p:nvSpPr>
        <p:spPr>
          <a:xfrm>
            <a:off x="893882" y="5379719"/>
            <a:ext cx="1647625" cy="500877"/>
          </a:xfrm>
          <a:prstGeom prst="rect">
            <a:avLst/>
          </a:prstGeom>
          <a:ln w="28575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Pathological lip</a:t>
            </a:r>
            <a:endParaRPr lang="en-US" sz="1400" dirty="0"/>
          </a:p>
        </p:txBody>
      </p:sp>
      <p:sp>
        <p:nvSpPr>
          <p:cNvPr id="2" name="TextBox 1"/>
          <p:cNvSpPr txBox="1"/>
          <p:nvPr/>
        </p:nvSpPr>
        <p:spPr>
          <a:xfrm>
            <a:off x="2710868" y="5385691"/>
            <a:ext cx="2031726" cy="338554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b="1" dirty="0" err="1" smtClean="0"/>
              <a:t>Hypoplastic</a:t>
            </a:r>
            <a:r>
              <a:rPr lang="en-US" sz="1600" b="1" dirty="0" smtClean="0"/>
              <a:t> mandible</a:t>
            </a:r>
            <a:endParaRPr lang="en-US" sz="16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1279136" y="6254125"/>
            <a:ext cx="840294" cy="338554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Cleft lip</a:t>
            </a:r>
            <a:endParaRPr lang="en-US" sz="1600" b="1" dirty="0"/>
          </a:p>
        </p:txBody>
      </p:sp>
      <p:sp>
        <p:nvSpPr>
          <p:cNvPr id="28" name="Rectangle 27"/>
          <p:cNvSpPr/>
          <p:nvPr/>
        </p:nvSpPr>
        <p:spPr>
          <a:xfrm>
            <a:off x="7209422" y="4316900"/>
            <a:ext cx="1647625" cy="663207"/>
          </a:xfrm>
          <a:prstGeom prst="rect">
            <a:avLst/>
          </a:prstGeom>
          <a:ln w="28575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Set of </a:t>
            </a:r>
          </a:p>
          <a:p>
            <a:pPr algn="ctr"/>
            <a:r>
              <a:rPr lang="en-US" sz="1400" dirty="0" smtClean="0"/>
              <a:t>pathological organs</a:t>
            </a:r>
            <a:endParaRPr lang="en-US" sz="1400" dirty="0"/>
          </a:p>
        </p:txBody>
      </p:sp>
      <p:sp>
        <p:nvSpPr>
          <p:cNvPr id="30" name="TextBox 29"/>
          <p:cNvSpPr txBox="1"/>
          <p:nvPr/>
        </p:nvSpPr>
        <p:spPr>
          <a:xfrm>
            <a:off x="5390974" y="5385691"/>
            <a:ext cx="1052892" cy="338554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b="1" dirty="0" err="1" smtClean="0"/>
              <a:t>Coloboma</a:t>
            </a:r>
            <a:endParaRPr lang="en-US" sz="16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6965596" y="5385691"/>
            <a:ext cx="2018201" cy="338554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Supernumerary teeth</a:t>
            </a:r>
            <a:endParaRPr lang="en-US" sz="1600" b="1" dirty="0"/>
          </a:p>
        </p:txBody>
      </p:sp>
      <p:cxnSp>
        <p:nvCxnSpPr>
          <p:cNvPr id="32" name="Straight Arrow Connector 31"/>
          <p:cNvCxnSpPr/>
          <p:nvPr/>
        </p:nvCxnSpPr>
        <p:spPr>
          <a:xfrm flipH="1">
            <a:off x="2541507" y="3760970"/>
            <a:ext cx="1963368" cy="555930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H="1">
            <a:off x="3955145" y="3744470"/>
            <a:ext cx="549729" cy="572430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H="1">
            <a:off x="6077860" y="3744470"/>
            <a:ext cx="165932" cy="572431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endCxn id="28" idx="0"/>
          </p:cNvCxnSpPr>
          <p:nvPr/>
        </p:nvCxnSpPr>
        <p:spPr>
          <a:xfrm>
            <a:off x="8022535" y="3744470"/>
            <a:ext cx="10700" cy="572430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23" idx="2"/>
            <a:endCxn id="24" idx="0"/>
          </p:cNvCxnSpPr>
          <p:nvPr/>
        </p:nvCxnSpPr>
        <p:spPr>
          <a:xfrm>
            <a:off x="1717695" y="4996662"/>
            <a:ext cx="0" cy="383057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3578459" y="4996663"/>
            <a:ext cx="0" cy="399612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5917071" y="4976470"/>
            <a:ext cx="0" cy="399612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>
            <a:off x="8014148" y="5005373"/>
            <a:ext cx="0" cy="399612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stCxn id="24" idx="2"/>
            <a:endCxn id="27" idx="0"/>
          </p:cNvCxnSpPr>
          <p:nvPr/>
        </p:nvCxnSpPr>
        <p:spPr>
          <a:xfrm flipH="1">
            <a:off x="1699283" y="5880596"/>
            <a:ext cx="18412" cy="373529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78019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912155" y="257851"/>
            <a:ext cx="2227027" cy="500877"/>
          </a:xfrm>
          <a:prstGeom prst="rect">
            <a:avLst/>
          </a:prstGeom>
          <a:ln w="28575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Pathological Entity</a:t>
            </a:r>
            <a:endParaRPr lang="en-US" sz="2000" dirty="0"/>
          </a:p>
        </p:txBody>
      </p:sp>
      <p:sp>
        <p:nvSpPr>
          <p:cNvPr id="6" name="Rectangle 5"/>
          <p:cNvSpPr/>
          <p:nvPr/>
        </p:nvSpPr>
        <p:spPr>
          <a:xfrm>
            <a:off x="5676806" y="320192"/>
            <a:ext cx="2905994" cy="321993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 cmpd="sng"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Pathological Anatomical Entity</a:t>
            </a:r>
            <a:endParaRPr lang="en-US" sz="1400" dirty="0"/>
          </a:p>
        </p:txBody>
      </p:sp>
      <p:cxnSp>
        <p:nvCxnSpPr>
          <p:cNvPr id="16" name="Straight Arrow Connector 15"/>
          <p:cNvCxnSpPr>
            <a:stCxn id="4" idx="2"/>
          </p:cNvCxnSpPr>
          <p:nvPr/>
        </p:nvCxnSpPr>
        <p:spPr>
          <a:xfrm flipH="1">
            <a:off x="2517649" y="758728"/>
            <a:ext cx="1508020" cy="598997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5179429" y="477711"/>
            <a:ext cx="493865" cy="0"/>
          </a:xfrm>
          <a:prstGeom prst="straightConnector1">
            <a:avLst/>
          </a:prstGeom>
          <a:ln w="28575" cmpd="sng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2155455" y="3787698"/>
            <a:ext cx="1647625" cy="679762"/>
          </a:xfrm>
          <a:prstGeom prst="rect">
            <a:avLst/>
          </a:prstGeom>
          <a:ln w="28575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Functional disorder of organ</a:t>
            </a:r>
            <a:endParaRPr lang="en-US" sz="1400" dirty="0"/>
          </a:p>
        </p:txBody>
      </p:sp>
      <p:sp>
        <p:nvSpPr>
          <p:cNvPr id="19" name="Rectangle 18"/>
          <p:cNvSpPr/>
          <p:nvPr/>
        </p:nvSpPr>
        <p:spPr>
          <a:xfrm>
            <a:off x="4025669" y="3787699"/>
            <a:ext cx="1753710" cy="679761"/>
          </a:xfrm>
          <a:prstGeom prst="rect">
            <a:avLst/>
          </a:prstGeom>
          <a:ln w="28575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Genotypic abnormality</a:t>
            </a:r>
            <a:endParaRPr lang="en-US" sz="1400" dirty="0"/>
          </a:p>
        </p:txBody>
      </p:sp>
      <p:sp>
        <p:nvSpPr>
          <p:cNvPr id="23" name="Rectangle 22"/>
          <p:cNvSpPr/>
          <p:nvPr/>
        </p:nvSpPr>
        <p:spPr>
          <a:xfrm>
            <a:off x="179381" y="3758795"/>
            <a:ext cx="1647625" cy="679762"/>
          </a:xfrm>
          <a:prstGeom prst="rect">
            <a:avLst/>
          </a:prstGeom>
          <a:ln w="28575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Functional disorder subdivision of cardinal organ part</a:t>
            </a:r>
            <a:endParaRPr lang="en-US" sz="1400" dirty="0"/>
          </a:p>
        </p:txBody>
      </p:sp>
      <p:sp>
        <p:nvSpPr>
          <p:cNvPr id="24" name="Rectangle 23"/>
          <p:cNvSpPr/>
          <p:nvPr/>
        </p:nvSpPr>
        <p:spPr>
          <a:xfrm>
            <a:off x="179381" y="4866334"/>
            <a:ext cx="1647625" cy="500877"/>
          </a:xfrm>
          <a:prstGeom prst="rect">
            <a:avLst/>
          </a:prstGeom>
          <a:ln w="28575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Pathological disorder of ear</a:t>
            </a:r>
            <a:endParaRPr lang="en-US" sz="1400" dirty="0"/>
          </a:p>
        </p:txBody>
      </p:sp>
      <p:sp>
        <p:nvSpPr>
          <p:cNvPr id="2" name="TextBox 1"/>
          <p:cNvSpPr txBox="1"/>
          <p:nvPr/>
        </p:nvSpPr>
        <p:spPr>
          <a:xfrm>
            <a:off x="2077527" y="5939794"/>
            <a:ext cx="997789" cy="338554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Blindness</a:t>
            </a:r>
            <a:endParaRPr lang="en-US" sz="16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393091" y="5939794"/>
            <a:ext cx="1220206" cy="338554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Hearing loss</a:t>
            </a:r>
            <a:endParaRPr lang="en-US" sz="1600" b="1" dirty="0"/>
          </a:p>
        </p:txBody>
      </p:sp>
      <p:sp>
        <p:nvSpPr>
          <p:cNvPr id="28" name="Rectangle 27"/>
          <p:cNvSpPr/>
          <p:nvPr/>
        </p:nvSpPr>
        <p:spPr>
          <a:xfrm>
            <a:off x="4315522" y="1357725"/>
            <a:ext cx="1177719" cy="663207"/>
          </a:xfrm>
          <a:prstGeom prst="rect">
            <a:avLst/>
          </a:prstGeom>
          <a:ln w="28575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Disease</a:t>
            </a:r>
            <a:endParaRPr lang="en-US" sz="1400" dirty="0"/>
          </a:p>
        </p:txBody>
      </p:sp>
      <p:sp>
        <p:nvSpPr>
          <p:cNvPr id="30" name="TextBox 29"/>
          <p:cNvSpPr txBox="1"/>
          <p:nvPr/>
        </p:nvSpPr>
        <p:spPr>
          <a:xfrm>
            <a:off x="3539546" y="5939794"/>
            <a:ext cx="1858101" cy="338554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FGFR 1 abnormality</a:t>
            </a:r>
            <a:endParaRPr lang="en-US" sz="16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5861877" y="5939794"/>
            <a:ext cx="1615146" cy="338554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Craniosynostosis</a:t>
            </a:r>
            <a:endParaRPr lang="en-US" sz="1600" b="1" dirty="0"/>
          </a:p>
        </p:txBody>
      </p:sp>
      <p:cxnSp>
        <p:nvCxnSpPr>
          <p:cNvPr id="32" name="Straight Arrow Connector 31"/>
          <p:cNvCxnSpPr>
            <a:stCxn id="54" idx="2"/>
            <a:endCxn id="23" idx="0"/>
          </p:cNvCxnSpPr>
          <p:nvPr/>
        </p:nvCxnSpPr>
        <p:spPr>
          <a:xfrm flipH="1">
            <a:off x="1003194" y="3222149"/>
            <a:ext cx="767995" cy="536646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54" idx="2"/>
          </p:cNvCxnSpPr>
          <p:nvPr/>
        </p:nvCxnSpPr>
        <p:spPr>
          <a:xfrm>
            <a:off x="1771189" y="3222149"/>
            <a:ext cx="894086" cy="536646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53" idx="2"/>
            <a:endCxn id="19" idx="0"/>
          </p:cNvCxnSpPr>
          <p:nvPr/>
        </p:nvCxnSpPr>
        <p:spPr>
          <a:xfrm>
            <a:off x="3742423" y="3205998"/>
            <a:ext cx="1160101" cy="581701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endCxn id="28" idx="2"/>
          </p:cNvCxnSpPr>
          <p:nvPr/>
        </p:nvCxnSpPr>
        <p:spPr>
          <a:xfrm flipV="1">
            <a:off x="4507352" y="2020932"/>
            <a:ext cx="397030" cy="484500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1003194" y="4456445"/>
            <a:ext cx="0" cy="383057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5251335" y="4899968"/>
            <a:ext cx="0" cy="399612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>
            <a:off x="7119760" y="4951709"/>
            <a:ext cx="0" cy="399612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stCxn id="24" idx="2"/>
            <a:endCxn id="27" idx="0"/>
          </p:cNvCxnSpPr>
          <p:nvPr/>
        </p:nvCxnSpPr>
        <p:spPr>
          <a:xfrm>
            <a:off x="1003194" y="5367211"/>
            <a:ext cx="0" cy="572583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Rectangle 51"/>
          <p:cNvSpPr/>
          <p:nvPr/>
        </p:nvSpPr>
        <p:spPr>
          <a:xfrm>
            <a:off x="1196247" y="1357725"/>
            <a:ext cx="2227027" cy="500877"/>
          </a:xfrm>
          <a:prstGeom prst="rect">
            <a:avLst/>
          </a:prstGeom>
          <a:ln w="28575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Disorder</a:t>
            </a:r>
            <a:endParaRPr lang="en-US" dirty="0"/>
          </a:p>
        </p:txBody>
      </p:sp>
      <p:sp>
        <p:nvSpPr>
          <p:cNvPr id="53" name="Rectangle 52"/>
          <p:cNvSpPr/>
          <p:nvPr/>
        </p:nvSpPr>
        <p:spPr>
          <a:xfrm>
            <a:off x="2995962" y="2500769"/>
            <a:ext cx="1492921" cy="705229"/>
          </a:xfrm>
          <a:prstGeom prst="rect">
            <a:avLst/>
          </a:prstGeom>
          <a:ln w="28575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Structural disorder</a:t>
            </a:r>
            <a:endParaRPr lang="en-US" sz="1400" dirty="0"/>
          </a:p>
        </p:txBody>
      </p:sp>
      <p:sp>
        <p:nvSpPr>
          <p:cNvPr id="54" name="Rectangle 53"/>
          <p:cNvSpPr/>
          <p:nvPr/>
        </p:nvSpPr>
        <p:spPr>
          <a:xfrm>
            <a:off x="1024728" y="2500769"/>
            <a:ext cx="1492921" cy="721380"/>
          </a:xfrm>
          <a:prstGeom prst="rect">
            <a:avLst/>
          </a:prstGeom>
          <a:ln w="28575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Functional disorder</a:t>
            </a:r>
            <a:endParaRPr lang="en-US" sz="1400" dirty="0"/>
          </a:p>
        </p:txBody>
      </p:sp>
      <p:cxnSp>
        <p:nvCxnSpPr>
          <p:cNvPr id="55" name="Straight Arrow Connector 54"/>
          <p:cNvCxnSpPr/>
          <p:nvPr/>
        </p:nvCxnSpPr>
        <p:spPr>
          <a:xfrm>
            <a:off x="2725289" y="1858602"/>
            <a:ext cx="879395" cy="662598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52" idx="2"/>
            <a:endCxn id="54" idx="0"/>
          </p:cNvCxnSpPr>
          <p:nvPr/>
        </p:nvCxnSpPr>
        <p:spPr>
          <a:xfrm flipH="1">
            <a:off x="1771189" y="1858602"/>
            <a:ext cx="538572" cy="642167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2094798" y="4860051"/>
            <a:ext cx="1647625" cy="500877"/>
          </a:xfrm>
          <a:prstGeom prst="rect">
            <a:avLst/>
          </a:prstGeom>
          <a:ln w="28575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Pathological disorder of eye</a:t>
            </a:r>
            <a:endParaRPr lang="en-US" sz="1400" dirty="0"/>
          </a:p>
        </p:txBody>
      </p:sp>
      <p:sp>
        <p:nvSpPr>
          <p:cNvPr id="70" name="Rectangle 69"/>
          <p:cNvSpPr/>
          <p:nvPr/>
        </p:nvSpPr>
        <p:spPr>
          <a:xfrm>
            <a:off x="4025669" y="4866334"/>
            <a:ext cx="1647625" cy="500877"/>
          </a:xfrm>
          <a:prstGeom prst="rect">
            <a:avLst/>
          </a:prstGeom>
          <a:ln w="28575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Autosomal abnormality</a:t>
            </a:r>
            <a:endParaRPr lang="en-US" sz="1400" dirty="0"/>
          </a:p>
        </p:txBody>
      </p:sp>
      <p:sp>
        <p:nvSpPr>
          <p:cNvPr id="71" name="Rectangle 70"/>
          <p:cNvSpPr/>
          <p:nvPr/>
        </p:nvSpPr>
        <p:spPr>
          <a:xfrm>
            <a:off x="6001345" y="3758795"/>
            <a:ext cx="1647625" cy="679761"/>
          </a:xfrm>
          <a:prstGeom prst="rect">
            <a:avLst/>
          </a:prstGeom>
          <a:ln w="28575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Phenotypic abnormality</a:t>
            </a:r>
            <a:endParaRPr lang="en-US" sz="1400" dirty="0"/>
          </a:p>
        </p:txBody>
      </p:sp>
      <p:sp>
        <p:nvSpPr>
          <p:cNvPr id="86" name="Rectangle 85"/>
          <p:cNvSpPr/>
          <p:nvPr/>
        </p:nvSpPr>
        <p:spPr>
          <a:xfrm>
            <a:off x="5877886" y="4860051"/>
            <a:ext cx="1647625" cy="679761"/>
          </a:xfrm>
          <a:prstGeom prst="rect">
            <a:avLst/>
          </a:prstGeom>
          <a:ln w="28575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Abnormality of anatomical structure</a:t>
            </a:r>
            <a:endParaRPr lang="en-US" sz="1400" dirty="0"/>
          </a:p>
        </p:txBody>
      </p:sp>
      <p:sp>
        <p:nvSpPr>
          <p:cNvPr id="87" name="Rectangle 86"/>
          <p:cNvSpPr/>
          <p:nvPr/>
        </p:nvSpPr>
        <p:spPr>
          <a:xfrm>
            <a:off x="7772232" y="4866334"/>
            <a:ext cx="1230617" cy="679761"/>
          </a:xfrm>
          <a:prstGeom prst="rect">
            <a:avLst/>
          </a:prstGeom>
          <a:ln w="28575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Syndrome</a:t>
            </a:r>
            <a:endParaRPr lang="en-US" sz="1400" dirty="0"/>
          </a:p>
        </p:txBody>
      </p:sp>
      <p:sp>
        <p:nvSpPr>
          <p:cNvPr id="88" name="TextBox 87"/>
          <p:cNvSpPr txBox="1"/>
          <p:nvPr/>
        </p:nvSpPr>
        <p:spPr>
          <a:xfrm>
            <a:off x="7941254" y="5939794"/>
            <a:ext cx="814045" cy="338554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b="1" dirty="0" err="1" smtClean="0"/>
              <a:t>Apert’s</a:t>
            </a:r>
            <a:endParaRPr lang="en-US" sz="1600" b="1" dirty="0"/>
          </a:p>
        </p:txBody>
      </p:sp>
      <p:cxnSp>
        <p:nvCxnSpPr>
          <p:cNvPr id="89" name="Straight Arrow Connector 88"/>
          <p:cNvCxnSpPr/>
          <p:nvPr/>
        </p:nvCxnSpPr>
        <p:spPr>
          <a:xfrm>
            <a:off x="4831913" y="4467460"/>
            <a:ext cx="0" cy="399612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/>
          <p:nvPr/>
        </p:nvCxnSpPr>
        <p:spPr>
          <a:xfrm>
            <a:off x="6728369" y="4438556"/>
            <a:ext cx="0" cy="399612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/>
          <p:cNvCxnSpPr/>
          <p:nvPr/>
        </p:nvCxnSpPr>
        <p:spPr>
          <a:xfrm>
            <a:off x="7595738" y="4438556"/>
            <a:ext cx="677352" cy="383058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>
            <a:endCxn id="2" idx="0"/>
          </p:cNvCxnSpPr>
          <p:nvPr/>
        </p:nvCxnSpPr>
        <p:spPr>
          <a:xfrm flipH="1">
            <a:off x="2576422" y="5387097"/>
            <a:ext cx="314670" cy="552697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/>
          <p:nvPr/>
        </p:nvCxnSpPr>
        <p:spPr>
          <a:xfrm flipH="1">
            <a:off x="4517244" y="5367211"/>
            <a:ext cx="314669" cy="552697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/>
          <p:nvPr/>
        </p:nvCxnSpPr>
        <p:spPr>
          <a:xfrm>
            <a:off x="6758125" y="5546095"/>
            <a:ext cx="0" cy="399612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/>
          <p:nvPr/>
        </p:nvCxnSpPr>
        <p:spPr>
          <a:xfrm>
            <a:off x="8359433" y="5546095"/>
            <a:ext cx="0" cy="399612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2" name="Rectangle 101"/>
          <p:cNvSpPr/>
          <p:nvPr/>
        </p:nvSpPr>
        <p:spPr>
          <a:xfrm>
            <a:off x="5893467" y="1943021"/>
            <a:ext cx="1647625" cy="500877"/>
          </a:xfrm>
          <a:prstGeom prst="rect">
            <a:avLst/>
          </a:prstGeom>
          <a:ln w="28575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Infectious disease</a:t>
            </a:r>
            <a:endParaRPr lang="en-US" sz="1400" dirty="0"/>
          </a:p>
        </p:txBody>
      </p:sp>
      <p:sp>
        <p:nvSpPr>
          <p:cNvPr id="104" name="TextBox 103"/>
          <p:cNvSpPr txBox="1"/>
          <p:nvPr/>
        </p:nvSpPr>
        <p:spPr>
          <a:xfrm>
            <a:off x="7776131" y="2032807"/>
            <a:ext cx="1226718" cy="338554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Otitis media</a:t>
            </a:r>
            <a:endParaRPr lang="en-US" sz="1600" b="1" dirty="0"/>
          </a:p>
        </p:txBody>
      </p:sp>
      <p:cxnSp>
        <p:nvCxnSpPr>
          <p:cNvPr id="105" name="Straight Arrow Connector 104"/>
          <p:cNvCxnSpPr>
            <a:endCxn id="102" idx="1"/>
          </p:cNvCxnSpPr>
          <p:nvPr/>
        </p:nvCxnSpPr>
        <p:spPr>
          <a:xfrm>
            <a:off x="5511181" y="2020932"/>
            <a:ext cx="382286" cy="172528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06"/>
          <p:cNvCxnSpPr/>
          <p:nvPr/>
        </p:nvCxnSpPr>
        <p:spPr>
          <a:xfrm>
            <a:off x="7260607" y="1144865"/>
            <a:ext cx="388363" cy="0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0" name="Rectangle 109"/>
          <p:cNvSpPr/>
          <p:nvPr/>
        </p:nvSpPr>
        <p:spPr>
          <a:xfrm>
            <a:off x="5897099" y="924305"/>
            <a:ext cx="1363508" cy="500877"/>
          </a:xfrm>
          <a:prstGeom prst="rect">
            <a:avLst/>
          </a:prstGeom>
          <a:ln w="28575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Autoimmune disease</a:t>
            </a:r>
            <a:endParaRPr lang="en-US" sz="1400" dirty="0"/>
          </a:p>
        </p:txBody>
      </p:sp>
      <p:cxnSp>
        <p:nvCxnSpPr>
          <p:cNvPr id="114" name="Straight Arrow Connector 113"/>
          <p:cNvCxnSpPr>
            <a:endCxn id="110" idx="1"/>
          </p:cNvCxnSpPr>
          <p:nvPr/>
        </p:nvCxnSpPr>
        <p:spPr>
          <a:xfrm flipV="1">
            <a:off x="5511181" y="1174744"/>
            <a:ext cx="385918" cy="182981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6" name="TextBox 115"/>
          <p:cNvSpPr txBox="1"/>
          <p:nvPr/>
        </p:nvSpPr>
        <p:spPr>
          <a:xfrm>
            <a:off x="7666309" y="992339"/>
            <a:ext cx="1258978" cy="338554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Scleroderma</a:t>
            </a:r>
            <a:endParaRPr lang="en-US" sz="1600" b="1" dirty="0"/>
          </a:p>
        </p:txBody>
      </p:sp>
      <p:cxnSp>
        <p:nvCxnSpPr>
          <p:cNvPr id="119" name="Straight Arrow Connector 118"/>
          <p:cNvCxnSpPr/>
          <p:nvPr/>
        </p:nvCxnSpPr>
        <p:spPr>
          <a:xfrm>
            <a:off x="7550084" y="2192300"/>
            <a:ext cx="226047" cy="0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120"/>
          <p:cNvCxnSpPr/>
          <p:nvPr/>
        </p:nvCxnSpPr>
        <p:spPr>
          <a:xfrm>
            <a:off x="2989119" y="4467460"/>
            <a:ext cx="0" cy="399612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6" name="Rectangle 145"/>
          <p:cNvSpPr/>
          <p:nvPr/>
        </p:nvSpPr>
        <p:spPr>
          <a:xfrm>
            <a:off x="5942041" y="2657209"/>
            <a:ext cx="1177719" cy="663207"/>
          </a:xfrm>
          <a:prstGeom prst="rect">
            <a:avLst/>
          </a:prstGeom>
          <a:ln w="28575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Injury</a:t>
            </a:r>
            <a:endParaRPr lang="en-US" sz="1400" dirty="0"/>
          </a:p>
        </p:txBody>
      </p:sp>
      <p:cxnSp>
        <p:nvCxnSpPr>
          <p:cNvPr id="147" name="Straight Arrow Connector 146"/>
          <p:cNvCxnSpPr/>
          <p:nvPr/>
        </p:nvCxnSpPr>
        <p:spPr>
          <a:xfrm>
            <a:off x="4488883" y="2810269"/>
            <a:ext cx="1512462" cy="948526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/>
          <p:nvPr/>
        </p:nvCxnSpPr>
        <p:spPr>
          <a:xfrm>
            <a:off x="4488883" y="2799720"/>
            <a:ext cx="1453158" cy="135429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1" name="TextBox 150"/>
          <p:cNvSpPr txBox="1"/>
          <p:nvPr/>
        </p:nvSpPr>
        <p:spPr>
          <a:xfrm>
            <a:off x="7567212" y="2810269"/>
            <a:ext cx="1383512" cy="338554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Nasal fracture</a:t>
            </a:r>
            <a:endParaRPr lang="en-US" sz="1600" b="1" dirty="0"/>
          </a:p>
        </p:txBody>
      </p:sp>
      <p:cxnSp>
        <p:nvCxnSpPr>
          <p:cNvPr id="152" name="Straight Arrow Connector 151"/>
          <p:cNvCxnSpPr/>
          <p:nvPr/>
        </p:nvCxnSpPr>
        <p:spPr>
          <a:xfrm>
            <a:off x="7152729" y="2988813"/>
            <a:ext cx="388363" cy="0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66893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912155" y="257851"/>
            <a:ext cx="2227027" cy="500877"/>
          </a:xfrm>
          <a:prstGeom prst="rect">
            <a:avLst/>
          </a:prstGeom>
          <a:ln w="28575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Pathological Entity</a:t>
            </a:r>
            <a:endParaRPr lang="en-US" sz="2000" dirty="0"/>
          </a:p>
        </p:txBody>
      </p:sp>
      <p:sp>
        <p:nvSpPr>
          <p:cNvPr id="6" name="Rectangle 5"/>
          <p:cNvSpPr/>
          <p:nvPr/>
        </p:nvSpPr>
        <p:spPr>
          <a:xfrm>
            <a:off x="5676806" y="320192"/>
            <a:ext cx="2905994" cy="32199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28575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Pathological Anatomical Entity</a:t>
            </a:r>
            <a:endParaRPr lang="en-US" sz="1400" dirty="0"/>
          </a:p>
        </p:txBody>
      </p:sp>
      <p:cxnSp>
        <p:nvCxnSpPr>
          <p:cNvPr id="16" name="Straight Arrow Connector 15"/>
          <p:cNvCxnSpPr>
            <a:stCxn id="4" idx="2"/>
          </p:cNvCxnSpPr>
          <p:nvPr/>
        </p:nvCxnSpPr>
        <p:spPr>
          <a:xfrm flipH="1">
            <a:off x="2517649" y="758728"/>
            <a:ext cx="1508020" cy="598997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5179429" y="477711"/>
            <a:ext cx="493865" cy="0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2155455" y="3787698"/>
            <a:ext cx="1647625" cy="679762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 cmpd="sng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Functional disorder of organ</a:t>
            </a:r>
            <a:endParaRPr lang="en-US" sz="1400" dirty="0"/>
          </a:p>
        </p:txBody>
      </p:sp>
      <p:sp>
        <p:nvSpPr>
          <p:cNvPr id="19" name="Rectangle 18"/>
          <p:cNvSpPr/>
          <p:nvPr/>
        </p:nvSpPr>
        <p:spPr>
          <a:xfrm>
            <a:off x="4025669" y="3787699"/>
            <a:ext cx="1753710" cy="679761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 cmpd="sng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Genotypic abnormality</a:t>
            </a:r>
            <a:endParaRPr lang="en-US" sz="1400" dirty="0"/>
          </a:p>
        </p:txBody>
      </p:sp>
      <p:sp>
        <p:nvSpPr>
          <p:cNvPr id="23" name="Rectangle 22"/>
          <p:cNvSpPr/>
          <p:nvPr/>
        </p:nvSpPr>
        <p:spPr>
          <a:xfrm>
            <a:off x="179381" y="3758795"/>
            <a:ext cx="1647625" cy="679762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 cmpd="sng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Functional disorder subdivision of cardinal organ part</a:t>
            </a:r>
            <a:endParaRPr lang="en-US" sz="1400" dirty="0"/>
          </a:p>
        </p:txBody>
      </p:sp>
      <p:sp>
        <p:nvSpPr>
          <p:cNvPr id="24" name="Rectangle 23"/>
          <p:cNvSpPr/>
          <p:nvPr/>
        </p:nvSpPr>
        <p:spPr>
          <a:xfrm>
            <a:off x="179381" y="4866334"/>
            <a:ext cx="1647625" cy="500877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 cmpd="sng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Pathological disorder of ear</a:t>
            </a:r>
            <a:endParaRPr lang="en-US" sz="1400" dirty="0"/>
          </a:p>
        </p:txBody>
      </p:sp>
      <p:sp>
        <p:nvSpPr>
          <p:cNvPr id="2" name="TextBox 1"/>
          <p:cNvSpPr txBox="1"/>
          <p:nvPr/>
        </p:nvSpPr>
        <p:spPr>
          <a:xfrm>
            <a:off x="2077527" y="5939794"/>
            <a:ext cx="997789" cy="338554"/>
          </a:xfrm>
          <a:prstGeom prst="rect">
            <a:avLst/>
          </a:prstGeom>
          <a:solidFill>
            <a:srgbClr val="D9D9D9"/>
          </a:solidFill>
          <a:ln w="28575" cmpd="sng">
            <a:solidFill>
              <a:srgbClr val="D9D9D9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FFFFFF"/>
                </a:solidFill>
              </a:rPr>
              <a:t>Blindness</a:t>
            </a:r>
            <a:endParaRPr lang="en-US" sz="1600" b="1" dirty="0">
              <a:solidFill>
                <a:srgbClr val="FFFFF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93091" y="5939794"/>
            <a:ext cx="1220206" cy="338554"/>
          </a:xfrm>
          <a:prstGeom prst="rect">
            <a:avLst/>
          </a:prstGeom>
          <a:solidFill>
            <a:srgbClr val="D9D9D9"/>
          </a:solidFill>
          <a:ln w="28575" cmpd="sng">
            <a:solidFill>
              <a:srgbClr val="D9D9D9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FFFFFF"/>
                </a:solidFill>
              </a:rPr>
              <a:t>Hearing loss</a:t>
            </a:r>
            <a:endParaRPr lang="en-US" sz="1600" b="1" dirty="0">
              <a:solidFill>
                <a:srgbClr val="FFFFFF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315522" y="1357725"/>
            <a:ext cx="1177719" cy="663207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 cmpd="sng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Disease</a:t>
            </a:r>
            <a:endParaRPr lang="en-US" sz="1400" dirty="0"/>
          </a:p>
        </p:txBody>
      </p:sp>
      <p:sp>
        <p:nvSpPr>
          <p:cNvPr id="30" name="TextBox 29"/>
          <p:cNvSpPr txBox="1"/>
          <p:nvPr/>
        </p:nvSpPr>
        <p:spPr>
          <a:xfrm>
            <a:off x="3539546" y="5939794"/>
            <a:ext cx="1858101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 cmpd="sng"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FGFR 1 abnormality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861877" y="5939794"/>
            <a:ext cx="1615146" cy="584776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Craniosynostosis</a:t>
            </a:r>
          </a:p>
          <a:p>
            <a:endParaRPr lang="en-US" sz="1600" b="1" dirty="0"/>
          </a:p>
        </p:txBody>
      </p:sp>
      <p:cxnSp>
        <p:nvCxnSpPr>
          <p:cNvPr id="32" name="Straight Arrow Connector 31"/>
          <p:cNvCxnSpPr>
            <a:stCxn id="54" idx="2"/>
            <a:endCxn id="23" idx="0"/>
          </p:cNvCxnSpPr>
          <p:nvPr/>
        </p:nvCxnSpPr>
        <p:spPr>
          <a:xfrm flipH="1">
            <a:off x="1003194" y="3222149"/>
            <a:ext cx="767995" cy="536646"/>
          </a:xfrm>
          <a:prstGeom prst="straightConnector1">
            <a:avLst/>
          </a:prstGeom>
          <a:ln w="28575" cmpd="sng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54" idx="2"/>
          </p:cNvCxnSpPr>
          <p:nvPr/>
        </p:nvCxnSpPr>
        <p:spPr>
          <a:xfrm>
            <a:off x="1771189" y="3222149"/>
            <a:ext cx="894086" cy="536646"/>
          </a:xfrm>
          <a:prstGeom prst="straightConnector1">
            <a:avLst/>
          </a:prstGeom>
          <a:ln w="28575" cmpd="sng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53" idx="2"/>
            <a:endCxn id="19" idx="0"/>
          </p:cNvCxnSpPr>
          <p:nvPr/>
        </p:nvCxnSpPr>
        <p:spPr>
          <a:xfrm>
            <a:off x="3742423" y="3205998"/>
            <a:ext cx="1160101" cy="581701"/>
          </a:xfrm>
          <a:prstGeom prst="straightConnector1">
            <a:avLst/>
          </a:prstGeom>
          <a:ln w="28575" cmpd="sng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endCxn id="28" idx="2"/>
          </p:cNvCxnSpPr>
          <p:nvPr/>
        </p:nvCxnSpPr>
        <p:spPr>
          <a:xfrm flipV="1">
            <a:off x="4507352" y="2020932"/>
            <a:ext cx="397030" cy="484500"/>
          </a:xfrm>
          <a:prstGeom prst="straightConnector1">
            <a:avLst/>
          </a:prstGeom>
          <a:ln w="28575" cmpd="sng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1003194" y="4456445"/>
            <a:ext cx="0" cy="383057"/>
          </a:xfrm>
          <a:prstGeom prst="straightConnector1">
            <a:avLst/>
          </a:prstGeom>
          <a:ln w="28575" cmpd="sng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5251335" y="4899968"/>
            <a:ext cx="0" cy="399612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>
            <a:off x="7119760" y="4951709"/>
            <a:ext cx="0" cy="399612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stCxn id="24" idx="2"/>
            <a:endCxn id="27" idx="0"/>
          </p:cNvCxnSpPr>
          <p:nvPr/>
        </p:nvCxnSpPr>
        <p:spPr>
          <a:xfrm>
            <a:off x="1003194" y="5367211"/>
            <a:ext cx="0" cy="572583"/>
          </a:xfrm>
          <a:prstGeom prst="straightConnector1">
            <a:avLst/>
          </a:prstGeom>
          <a:ln w="28575" cmpd="sng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Rectangle 51"/>
          <p:cNvSpPr/>
          <p:nvPr/>
        </p:nvSpPr>
        <p:spPr>
          <a:xfrm>
            <a:off x="1196247" y="1357725"/>
            <a:ext cx="2227027" cy="500877"/>
          </a:xfrm>
          <a:prstGeom prst="rect">
            <a:avLst/>
          </a:prstGeom>
          <a:ln w="28575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Disorder</a:t>
            </a:r>
            <a:endParaRPr lang="en-US" dirty="0"/>
          </a:p>
        </p:txBody>
      </p:sp>
      <p:sp>
        <p:nvSpPr>
          <p:cNvPr id="53" name="Rectangle 52"/>
          <p:cNvSpPr/>
          <p:nvPr/>
        </p:nvSpPr>
        <p:spPr>
          <a:xfrm>
            <a:off x="2995962" y="2500769"/>
            <a:ext cx="1492921" cy="705229"/>
          </a:xfrm>
          <a:prstGeom prst="rect">
            <a:avLst/>
          </a:prstGeom>
          <a:ln w="28575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Structural disorder</a:t>
            </a:r>
            <a:endParaRPr lang="en-US" sz="1400" dirty="0"/>
          </a:p>
        </p:txBody>
      </p:sp>
      <p:sp>
        <p:nvSpPr>
          <p:cNvPr id="54" name="Rectangle 53"/>
          <p:cNvSpPr/>
          <p:nvPr/>
        </p:nvSpPr>
        <p:spPr>
          <a:xfrm>
            <a:off x="1024728" y="2500769"/>
            <a:ext cx="1492921" cy="721380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 cmpd="sng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Functional disorder</a:t>
            </a:r>
            <a:endParaRPr lang="en-US" sz="1400" dirty="0"/>
          </a:p>
        </p:txBody>
      </p:sp>
      <p:cxnSp>
        <p:nvCxnSpPr>
          <p:cNvPr id="55" name="Straight Arrow Connector 54"/>
          <p:cNvCxnSpPr/>
          <p:nvPr/>
        </p:nvCxnSpPr>
        <p:spPr>
          <a:xfrm>
            <a:off x="2725289" y="1858602"/>
            <a:ext cx="879395" cy="662598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52" idx="2"/>
            <a:endCxn id="54" idx="0"/>
          </p:cNvCxnSpPr>
          <p:nvPr/>
        </p:nvCxnSpPr>
        <p:spPr>
          <a:xfrm flipH="1">
            <a:off x="1771189" y="1858602"/>
            <a:ext cx="538572" cy="642167"/>
          </a:xfrm>
          <a:prstGeom prst="straightConnector1">
            <a:avLst/>
          </a:prstGeom>
          <a:ln w="28575" cmpd="sng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2094798" y="4860051"/>
            <a:ext cx="1647625" cy="500877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 cmpd="sng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Pathological disorder of eye</a:t>
            </a:r>
            <a:endParaRPr lang="en-US" sz="1400" dirty="0"/>
          </a:p>
        </p:txBody>
      </p:sp>
      <p:sp>
        <p:nvSpPr>
          <p:cNvPr id="70" name="Rectangle 69"/>
          <p:cNvSpPr/>
          <p:nvPr/>
        </p:nvSpPr>
        <p:spPr>
          <a:xfrm>
            <a:off x="4025669" y="4866334"/>
            <a:ext cx="1647625" cy="500877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 cmpd="sng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Autosomal abnormality</a:t>
            </a:r>
            <a:endParaRPr lang="en-US" sz="1400" dirty="0"/>
          </a:p>
        </p:txBody>
      </p:sp>
      <p:sp>
        <p:nvSpPr>
          <p:cNvPr id="71" name="Rectangle 70"/>
          <p:cNvSpPr/>
          <p:nvPr/>
        </p:nvSpPr>
        <p:spPr>
          <a:xfrm>
            <a:off x="6001345" y="3758795"/>
            <a:ext cx="1647625" cy="679761"/>
          </a:xfrm>
          <a:prstGeom prst="rect">
            <a:avLst/>
          </a:prstGeom>
          <a:ln w="28575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Phenotypic abnormality</a:t>
            </a:r>
            <a:endParaRPr lang="en-US" sz="1400" dirty="0"/>
          </a:p>
        </p:txBody>
      </p:sp>
      <p:sp>
        <p:nvSpPr>
          <p:cNvPr id="86" name="Rectangle 85"/>
          <p:cNvSpPr/>
          <p:nvPr/>
        </p:nvSpPr>
        <p:spPr>
          <a:xfrm>
            <a:off x="5877886" y="4860051"/>
            <a:ext cx="1647625" cy="679761"/>
          </a:xfrm>
          <a:prstGeom prst="rect">
            <a:avLst/>
          </a:prstGeom>
          <a:ln w="28575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Abnormality of anatomical structure</a:t>
            </a:r>
            <a:endParaRPr lang="en-US" sz="1400" dirty="0"/>
          </a:p>
        </p:txBody>
      </p:sp>
      <p:sp>
        <p:nvSpPr>
          <p:cNvPr id="87" name="Rectangle 86"/>
          <p:cNvSpPr/>
          <p:nvPr/>
        </p:nvSpPr>
        <p:spPr>
          <a:xfrm>
            <a:off x="7772232" y="4866334"/>
            <a:ext cx="1230617" cy="679761"/>
          </a:xfrm>
          <a:prstGeom prst="rect">
            <a:avLst/>
          </a:prstGeom>
          <a:solidFill>
            <a:srgbClr val="D9D9D9"/>
          </a:solidFill>
          <a:ln w="28575" cmpd="sng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Syndrome</a:t>
            </a:r>
            <a:endParaRPr lang="en-US" sz="1400" dirty="0"/>
          </a:p>
        </p:txBody>
      </p:sp>
      <p:sp>
        <p:nvSpPr>
          <p:cNvPr id="88" name="TextBox 87"/>
          <p:cNvSpPr txBox="1"/>
          <p:nvPr/>
        </p:nvSpPr>
        <p:spPr>
          <a:xfrm>
            <a:off x="7941254" y="5939794"/>
            <a:ext cx="814045" cy="338554"/>
          </a:xfrm>
          <a:prstGeom prst="rect">
            <a:avLst/>
          </a:prstGeom>
          <a:solidFill>
            <a:srgbClr val="D9D9D9"/>
          </a:solidFill>
          <a:ln w="28575" cmpd="sng">
            <a:solidFill>
              <a:srgbClr val="D9D9D9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b="1" dirty="0" err="1" smtClean="0">
                <a:solidFill>
                  <a:schemeClr val="bg1"/>
                </a:solidFill>
              </a:rPr>
              <a:t>Apert’s</a:t>
            </a:r>
            <a:endParaRPr lang="en-US" sz="1600" b="1" dirty="0">
              <a:solidFill>
                <a:schemeClr val="bg1"/>
              </a:solidFill>
            </a:endParaRPr>
          </a:p>
        </p:txBody>
      </p:sp>
      <p:cxnSp>
        <p:nvCxnSpPr>
          <p:cNvPr id="89" name="Straight Arrow Connector 88"/>
          <p:cNvCxnSpPr/>
          <p:nvPr/>
        </p:nvCxnSpPr>
        <p:spPr>
          <a:xfrm>
            <a:off x="4831913" y="4467460"/>
            <a:ext cx="0" cy="399612"/>
          </a:xfrm>
          <a:prstGeom prst="straightConnector1">
            <a:avLst/>
          </a:prstGeom>
          <a:ln w="28575" cmpd="sng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/>
          <p:nvPr/>
        </p:nvCxnSpPr>
        <p:spPr>
          <a:xfrm>
            <a:off x="6728369" y="4438556"/>
            <a:ext cx="0" cy="399612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/>
          <p:cNvCxnSpPr/>
          <p:nvPr/>
        </p:nvCxnSpPr>
        <p:spPr>
          <a:xfrm>
            <a:off x="7595738" y="4438556"/>
            <a:ext cx="677352" cy="383058"/>
          </a:xfrm>
          <a:prstGeom prst="straightConnector1">
            <a:avLst/>
          </a:prstGeom>
          <a:ln w="28575" cmpd="sng">
            <a:solidFill>
              <a:srgbClr val="D9D9D9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>
            <a:endCxn id="2" idx="0"/>
          </p:cNvCxnSpPr>
          <p:nvPr/>
        </p:nvCxnSpPr>
        <p:spPr>
          <a:xfrm flipH="1">
            <a:off x="2576422" y="5387097"/>
            <a:ext cx="314670" cy="552697"/>
          </a:xfrm>
          <a:prstGeom prst="straightConnector1">
            <a:avLst/>
          </a:prstGeom>
          <a:ln w="28575" cmpd="sng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/>
          <p:nvPr/>
        </p:nvCxnSpPr>
        <p:spPr>
          <a:xfrm flipH="1">
            <a:off x="4517244" y="5367211"/>
            <a:ext cx="314669" cy="552697"/>
          </a:xfrm>
          <a:prstGeom prst="straightConnector1">
            <a:avLst/>
          </a:prstGeom>
          <a:ln w="28575" cmpd="sng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/>
          <p:nvPr/>
        </p:nvCxnSpPr>
        <p:spPr>
          <a:xfrm>
            <a:off x="6758125" y="5546095"/>
            <a:ext cx="0" cy="399612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/>
          <p:nvPr/>
        </p:nvCxnSpPr>
        <p:spPr>
          <a:xfrm>
            <a:off x="8359433" y="5546095"/>
            <a:ext cx="0" cy="399612"/>
          </a:xfrm>
          <a:prstGeom prst="straightConnector1">
            <a:avLst/>
          </a:prstGeom>
          <a:ln w="28575" cmpd="sng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2" name="Rectangle 101"/>
          <p:cNvSpPr/>
          <p:nvPr/>
        </p:nvSpPr>
        <p:spPr>
          <a:xfrm>
            <a:off x="5893467" y="1943021"/>
            <a:ext cx="1647625" cy="500877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 cmpd="sng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Infectious disease</a:t>
            </a:r>
            <a:endParaRPr lang="en-US" sz="1400" dirty="0"/>
          </a:p>
        </p:txBody>
      </p:sp>
      <p:sp>
        <p:nvSpPr>
          <p:cNvPr id="104" name="TextBox 103"/>
          <p:cNvSpPr txBox="1"/>
          <p:nvPr/>
        </p:nvSpPr>
        <p:spPr>
          <a:xfrm>
            <a:off x="7776131" y="2032807"/>
            <a:ext cx="1226718" cy="338554"/>
          </a:xfrm>
          <a:prstGeom prst="rect">
            <a:avLst/>
          </a:prstGeom>
          <a:solidFill>
            <a:srgbClr val="D9D9D9"/>
          </a:solidFill>
          <a:ln w="28575" cmpd="sng">
            <a:solidFill>
              <a:srgbClr val="D9D9D9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FFFFFF"/>
                </a:solidFill>
              </a:rPr>
              <a:t>Otitis media</a:t>
            </a:r>
            <a:endParaRPr lang="en-US" sz="1600" b="1" dirty="0">
              <a:solidFill>
                <a:srgbClr val="FFFFFF"/>
              </a:solidFill>
            </a:endParaRPr>
          </a:p>
        </p:txBody>
      </p:sp>
      <p:cxnSp>
        <p:nvCxnSpPr>
          <p:cNvPr id="105" name="Straight Arrow Connector 104"/>
          <p:cNvCxnSpPr>
            <a:endCxn id="102" idx="1"/>
          </p:cNvCxnSpPr>
          <p:nvPr/>
        </p:nvCxnSpPr>
        <p:spPr>
          <a:xfrm>
            <a:off x="5511181" y="2020932"/>
            <a:ext cx="382286" cy="172528"/>
          </a:xfrm>
          <a:prstGeom prst="straightConnector1">
            <a:avLst/>
          </a:prstGeom>
          <a:ln w="28575" cmpd="sng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06"/>
          <p:cNvCxnSpPr/>
          <p:nvPr/>
        </p:nvCxnSpPr>
        <p:spPr>
          <a:xfrm>
            <a:off x="7260607" y="1144865"/>
            <a:ext cx="388363" cy="0"/>
          </a:xfrm>
          <a:prstGeom prst="straightConnector1">
            <a:avLst/>
          </a:prstGeom>
          <a:ln w="28575" cmpd="sng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0" name="Rectangle 109"/>
          <p:cNvSpPr/>
          <p:nvPr/>
        </p:nvSpPr>
        <p:spPr>
          <a:xfrm>
            <a:off x="5897099" y="924305"/>
            <a:ext cx="1363508" cy="500877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 cmpd="sng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Autoimmune disease</a:t>
            </a:r>
            <a:endParaRPr lang="en-US" sz="1400" dirty="0"/>
          </a:p>
        </p:txBody>
      </p:sp>
      <p:cxnSp>
        <p:nvCxnSpPr>
          <p:cNvPr id="114" name="Straight Arrow Connector 113"/>
          <p:cNvCxnSpPr>
            <a:endCxn id="110" idx="1"/>
          </p:cNvCxnSpPr>
          <p:nvPr/>
        </p:nvCxnSpPr>
        <p:spPr>
          <a:xfrm flipV="1">
            <a:off x="5511181" y="1174744"/>
            <a:ext cx="385918" cy="182981"/>
          </a:xfrm>
          <a:prstGeom prst="straightConnector1">
            <a:avLst/>
          </a:prstGeom>
          <a:ln w="28575" cmpd="sng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6" name="TextBox 115"/>
          <p:cNvSpPr txBox="1"/>
          <p:nvPr/>
        </p:nvSpPr>
        <p:spPr>
          <a:xfrm>
            <a:off x="7666309" y="992339"/>
            <a:ext cx="1258978" cy="338554"/>
          </a:xfrm>
          <a:prstGeom prst="rect">
            <a:avLst/>
          </a:prstGeom>
          <a:solidFill>
            <a:srgbClr val="D9D9D9"/>
          </a:solidFill>
          <a:ln w="28575" cmpd="sng">
            <a:solidFill>
              <a:srgbClr val="D9D9D9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Scleroderma</a:t>
            </a:r>
            <a:endParaRPr lang="en-US" sz="1600" b="1" dirty="0">
              <a:solidFill>
                <a:schemeClr val="bg1"/>
              </a:solidFill>
            </a:endParaRPr>
          </a:p>
        </p:txBody>
      </p:sp>
      <p:cxnSp>
        <p:nvCxnSpPr>
          <p:cNvPr id="119" name="Straight Arrow Connector 118"/>
          <p:cNvCxnSpPr/>
          <p:nvPr/>
        </p:nvCxnSpPr>
        <p:spPr>
          <a:xfrm>
            <a:off x="7550084" y="2192300"/>
            <a:ext cx="226047" cy="0"/>
          </a:xfrm>
          <a:prstGeom prst="straightConnector1">
            <a:avLst/>
          </a:prstGeom>
          <a:ln w="28575" cmpd="sng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120"/>
          <p:cNvCxnSpPr/>
          <p:nvPr/>
        </p:nvCxnSpPr>
        <p:spPr>
          <a:xfrm>
            <a:off x="2989119" y="4467460"/>
            <a:ext cx="0" cy="399612"/>
          </a:xfrm>
          <a:prstGeom prst="straightConnector1">
            <a:avLst/>
          </a:prstGeom>
          <a:ln w="28575" cmpd="sng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6" name="Rectangle 145"/>
          <p:cNvSpPr/>
          <p:nvPr/>
        </p:nvSpPr>
        <p:spPr>
          <a:xfrm>
            <a:off x="5942041" y="2657209"/>
            <a:ext cx="1177719" cy="663207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 cmpd="sng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Injury</a:t>
            </a:r>
            <a:endParaRPr lang="en-US" sz="1400" dirty="0"/>
          </a:p>
        </p:txBody>
      </p:sp>
      <p:cxnSp>
        <p:nvCxnSpPr>
          <p:cNvPr id="147" name="Straight Arrow Connector 146"/>
          <p:cNvCxnSpPr/>
          <p:nvPr/>
        </p:nvCxnSpPr>
        <p:spPr>
          <a:xfrm>
            <a:off x="4488883" y="2810269"/>
            <a:ext cx="1512462" cy="948526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/>
          <p:nvPr/>
        </p:nvCxnSpPr>
        <p:spPr>
          <a:xfrm>
            <a:off x="4488883" y="2799720"/>
            <a:ext cx="1453158" cy="135429"/>
          </a:xfrm>
          <a:prstGeom prst="straightConnector1">
            <a:avLst/>
          </a:prstGeom>
          <a:ln w="28575" cmpd="sng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1" name="TextBox 150"/>
          <p:cNvSpPr txBox="1"/>
          <p:nvPr/>
        </p:nvSpPr>
        <p:spPr>
          <a:xfrm>
            <a:off x="7567212" y="2810269"/>
            <a:ext cx="1383512" cy="338554"/>
          </a:xfrm>
          <a:prstGeom prst="rect">
            <a:avLst/>
          </a:prstGeom>
          <a:solidFill>
            <a:srgbClr val="D9D9D9"/>
          </a:solidFill>
          <a:ln w="28575" cmpd="sng">
            <a:solidFill>
              <a:srgbClr val="D9D9D9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FFFFFF"/>
                </a:solidFill>
              </a:rPr>
              <a:t>Nasal fracture</a:t>
            </a:r>
            <a:endParaRPr lang="en-US" sz="1600" b="1" dirty="0">
              <a:solidFill>
                <a:srgbClr val="FFFFFF"/>
              </a:solidFill>
            </a:endParaRPr>
          </a:p>
        </p:txBody>
      </p:sp>
      <p:cxnSp>
        <p:nvCxnSpPr>
          <p:cNvPr id="152" name="Straight Arrow Connector 151"/>
          <p:cNvCxnSpPr/>
          <p:nvPr/>
        </p:nvCxnSpPr>
        <p:spPr>
          <a:xfrm>
            <a:off x="7152729" y="2988813"/>
            <a:ext cx="388363" cy="0"/>
          </a:xfrm>
          <a:prstGeom prst="straightConnector1">
            <a:avLst/>
          </a:prstGeom>
          <a:ln w="28575" cmpd="sng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71115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38757" y="51250"/>
            <a:ext cx="51453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Multispecies Malformation Taxonomies</a:t>
            </a:r>
            <a:endParaRPr lang="en-US" sz="2400" dirty="0"/>
          </a:p>
        </p:txBody>
      </p:sp>
      <p:pic>
        <p:nvPicPr>
          <p:cNvPr id="3" name="Picture 2" descr="chmo_taxonomy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194" y="706258"/>
            <a:ext cx="3081387" cy="2847486"/>
          </a:xfrm>
          <a:prstGeom prst="rect">
            <a:avLst/>
          </a:prstGeom>
          <a:ln w="28575" cmpd="sng">
            <a:solidFill>
              <a:srgbClr val="000000"/>
            </a:solidFill>
          </a:ln>
        </p:spPr>
      </p:pic>
      <p:pic>
        <p:nvPicPr>
          <p:cNvPr id="4" name="Picture 3" descr="cmmo_taxonomy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2328" y="706258"/>
            <a:ext cx="4135394" cy="2847486"/>
          </a:xfrm>
          <a:prstGeom prst="rect">
            <a:avLst/>
          </a:prstGeom>
          <a:ln w="28575" cmpd="sng">
            <a:solidFill>
              <a:srgbClr val="00000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2035473" y="880813"/>
            <a:ext cx="16752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CHMO (Human)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270342" y="880813"/>
            <a:ext cx="1692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CMMO (Mouse)</a:t>
            </a:r>
            <a:endParaRPr lang="en-US" dirty="0"/>
          </a:p>
        </p:txBody>
      </p:sp>
      <p:pic>
        <p:nvPicPr>
          <p:cNvPr id="7" name="Picture 6" descr="czmo_taxonomy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710" y="3705414"/>
            <a:ext cx="4323845" cy="2904401"/>
          </a:xfrm>
          <a:prstGeom prst="rect">
            <a:avLst/>
          </a:prstGeom>
          <a:ln w="28575" cmpd="sng">
            <a:solidFill>
              <a:srgbClr val="000000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4729776" y="3906120"/>
            <a:ext cx="18284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CZMO (Zebrafish)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7727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22576" y="3709965"/>
            <a:ext cx="1729936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Bicoronal </a:t>
            </a:r>
          </a:p>
          <a:p>
            <a:pPr algn="ctr"/>
            <a:r>
              <a:rPr lang="en-US" dirty="0" smtClean="0"/>
              <a:t>craniosynostosis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1827443" y="4373934"/>
            <a:ext cx="1583220" cy="1510399"/>
          </a:xfrm>
          <a:prstGeom prst="straightConnector1">
            <a:avLst/>
          </a:prstGeom>
          <a:ln>
            <a:solidFill>
              <a:srgbClr val="FF0000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 flipV="1">
            <a:off x="2095704" y="4360175"/>
            <a:ext cx="1314959" cy="1236731"/>
          </a:xfrm>
          <a:prstGeom prst="straightConnector1">
            <a:avLst/>
          </a:prstGeom>
          <a:ln>
            <a:solidFill>
              <a:srgbClr val="FF0000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 rot="2646151">
            <a:off x="2411303" y="4733351"/>
            <a:ext cx="1280694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200" i="1" dirty="0" smtClean="0"/>
              <a:t>has_phenotypic_</a:t>
            </a:r>
          </a:p>
          <a:p>
            <a:pPr algn="ctr"/>
            <a:r>
              <a:rPr lang="en-US" sz="1200" i="1" dirty="0" smtClean="0"/>
              <a:t>abnormality</a:t>
            </a:r>
            <a:endParaRPr lang="en-US" sz="1200" i="1" dirty="0"/>
          </a:p>
        </p:txBody>
      </p:sp>
      <p:sp>
        <p:nvSpPr>
          <p:cNvPr id="15" name="TextBox 14"/>
          <p:cNvSpPr txBox="1"/>
          <p:nvPr/>
        </p:nvSpPr>
        <p:spPr>
          <a:xfrm rot="2593539">
            <a:off x="1519416" y="5098779"/>
            <a:ext cx="1823511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200" i="1" dirty="0" smtClean="0"/>
              <a:t>phenotypic_abnormality_</a:t>
            </a:r>
          </a:p>
          <a:p>
            <a:pPr algn="ctr"/>
            <a:r>
              <a:rPr lang="en-US" sz="1200" i="1" dirty="0" smtClean="0"/>
              <a:t>observed_in</a:t>
            </a:r>
            <a:endParaRPr lang="en-US" sz="1200" i="1" dirty="0"/>
          </a:p>
        </p:txBody>
      </p:sp>
      <p:sp>
        <p:nvSpPr>
          <p:cNvPr id="16" name="TextBox 15"/>
          <p:cNvSpPr txBox="1"/>
          <p:nvPr/>
        </p:nvSpPr>
        <p:spPr>
          <a:xfrm>
            <a:off x="4937517" y="3741881"/>
            <a:ext cx="3941103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 smtClean="0"/>
              <a:t>Dysostosed</a:t>
            </a:r>
            <a:r>
              <a:rPr lang="en-US" dirty="0"/>
              <a:t> </a:t>
            </a:r>
            <a:r>
              <a:rPr lang="en-US" dirty="0" smtClean="0"/>
              <a:t>right and left coronal suture</a:t>
            </a:r>
          </a:p>
        </p:txBody>
      </p:sp>
      <p:grpSp>
        <p:nvGrpSpPr>
          <p:cNvPr id="70" name="Group 69"/>
          <p:cNvGrpSpPr/>
          <p:nvPr/>
        </p:nvGrpSpPr>
        <p:grpSpPr>
          <a:xfrm>
            <a:off x="3410663" y="5381437"/>
            <a:ext cx="2391368" cy="740809"/>
            <a:chOff x="3253349" y="3607037"/>
            <a:chExt cx="2391368" cy="740809"/>
          </a:xfrm>
        </p:grpSpPr>
        <p:sp>
          <p:nvSpPr>
            <p:cNvPr id="5" name="TextBox 4"/>
            <p:cNvSpPr txBox="1"/>
            <p:nvPr/>
          </p:nvSpPr>
          <p:spPr>
            <a:xfrm>
              <a:off x="3341548" y="3714943"/>
              <a:ext cx="184666" cy="461665"/>
            </a:xfrm>
            <a:prstGeom prst="rect">
              <a:avLst/>
            </a:prstGeom>
            <a:noFill/>
            <a:ln w="19050" cmpd="sng">
              <a:noFill/>
            </a:ln>
          </p:spPr>
          <p:txBody>
            <a:bodyPr wrap="none" rtlCol="0">
              <a:spAutoFit/>
            </a:bodyPr>
            <a:lstStyle/>
            <a:p>
              <a:endParaRPr lang="en-US" sz="2400" dirty="0"/>
            </a:p>
          </p:txBody>
        </p:sp>
        <p:sp>
          <p:nvSpPr>
            <p:cNvPr id="67" name="Rectangle 66"/>
            <p:cNvSpPr/>
            <p:nvPr/>
          </p:nvSpPr>
          <p:spPr>
            <a:xfrm>
              <a:off x="3253349" y="3607037"/>
              <a:ext cx="2391368" cy="740809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3341548" y="3714943"/>
              <a:ext cx="2209259" cy="461665"/>
            </a:xfrm>
            <a:prstGeom prst="rect">
              <a:avLst/>
            </a:prstGeom>
            <a:noFill/>
            <a:ln w="19050" cmpd="sng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Apert syndrome</a:t>
              </a:r>
              <a:endParaRPr lang="en-US" sz="2400" dirty="0"/>
            </a:p>
          </p:txBody>
        </p:sp>
      </p:grpSp>
      <p:sp>
        <p:nvSpPr>
          <p:cNvPr id="113" name="TextBox 112"/>
          <p:cNvSpPr txBox="1"/>
          <p:nvPr/>
        </p:nvSpPr>
        <p:spPr>
          <a:xfrm>
            <a:off x="695879" y="2788627"/>
            <a:ext cx="1755408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C</a:t>
            </a:r>
            <a:r>
              <a:rPr lang="en-US" dirty="0" smtClean="0"/>
              <a:t>raniosynostosis</a:t>
            </a:r>
            <a:endParaRPr lang="en-US" dirty="0"/>
          </a:p>
        </p:txBody>
      </p:sp>
      <p:sp>
        <p:nvSpPr>
          <p:cNvPr id="114" name="TextBox 113"/>
          <p:cNvSpPr txBox="1"/>
          <p:nvPr/>
        </p:nvSpPr>
        <p:spPr>
          <a:xfrm>
            <a:off x="1670950" y="2054538"/>
            <a:ext cx="3595305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Abnormality of anatomical structure</a:t>
            </a:r>
            <a:endParaRPr lang="en-US" dirty="0"/>
          </a:p>
        </p:txBody>
      </p:sp>
      <p:sp>
        <p:nvSpPr>
          <p:cNvPr id="115" name="TextBox 114"/>
          <p:cNvSpPr txBox="1"/>
          <p:nvPr/>
        </p:nvSpPr>
        <p:spPr>
          <a:xfrm>
            <a:off x="6435883" y="2800846"/>
            <a:ext cx="1916585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 smtClean="0"/>
              <a:t>Dysostosed</a:t>
            </a:r>
            <a:r>
              <a:rPr lang="en-US" dirty="0" smtClean="0"/>
              <a:t> suture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6079087" y="2049963"/>
            <a:ext cx="2245364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Pathological structure</a:t>
            </a:r>
            <a:endParaRPr lang="en-US" dirty="0"/>
          </a:p>
        </p:txBody>
      </p:sp>
      <p:sp>
        <p:nvSpPr>
          <p:cNvPr id="117" name="TextBox 116"/>
          <p:cNvSpPr txBox="1"/>
          <p:nvPr/>
        </p:nvSpPr>
        <p:spPr>
          <a:xfrm>
            <a:off x="654970" y="1344759"/>
            <a:ext cx="2428870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Phenotypic abnormality</a:t>
            </a:r>
            <a:endParaRPr lang="en-US" dirty="0"/>
          </a:p>
        </p:txBody>
      </p:sp>
      <p:sp>
        <p:nvSpPr>
          <p:cNvPr id="118" name="TextBox 117"/>
          <p:cNvSpPr txBox="1"/>
          <p:nvPr/>
        </p:nvSpPr>
        <p:spPr>
          <a:xfrm>
            <a:off x="5984606" y="149305"/>
            <a:ext cx="3023183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Pathological anatomical entity</a:t>
            </a:r>
            <a:endParaRPr lang="en-US" dirty="0"/>
          </a:p>
        </p:txBody>
      </p:sp>
      <p:sp>
        <p:nvSpPr>
          <p:cNvPr id="119" name="TextBox 118"/>
          <p:cNvSpPr txBox="1"/>
          <p:nvPr/>
        </p:nvSpPr>
        <p:spPr>
          <a:xfrm>
            <a:off x="3498862" y="146621"/>
            <a:ext cx="1931012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Pathological entity</a:t>
            </a:r>
            <a:endParaRPr lang="en-US" dirty="0"/>
          </a:p>
        </p:txBody>
      </p:sp>
      <p:cxnSp>
        <p:nvCxnSpPr>
          <p:cNvPr id="120" name="Straight Arrow Connector 119"/>
          <p:cNvCxnSpPr/>
          <p:nvPr/>
        </p:nvCxnSpPr>
        <p:spPr>
          <a:xfrm flipV="1">
            <a:off x="1820677" y="3157961"/>
            <a:ext cx="0" cy="552004"/>
          </a:xfrm>
          <a:prstGeom prst="straightConnector1">
            <a:avLst/>
          </a:prstGeom>
          <a:ln>
            <a:solidFill>
              <a:srgbClr val="FF0000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Arrow Connector 122"/>
          <p:cNvCxnSpPr/>
          <p:nvPr/>
        </p:nvCxnSpPr>
        <p:spPr>
          <a:xfrm flipV="1">
            <a:off x="1820677" y="2423870"/>
            <a:ext cx="0" cy="364757"/>
          </a:xfrm>
          <a:prstGeom prst="straightConnector1">
            <a:avLst/>
          </a:prstGeom>
          <a:ln>
            <a:solidFill>
              <a:srgbClr val="FF0000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Arrow Connector 123"/>
          <p:cNvCxnSpPr/>
          <p:nvPr/>
        </p:nvCxnSpPr>
        <p:spPr>
          <a:xfrm flipV="1">
            <a:off x="1820677" y="1714091"/>
            <a:ext cx="0" cy="340447"/>
          </a:xfrm>
          <a:prstGeom prst="straightConnector1">
            <a:avLst/>
          </a:prstGeom>
          <a:ln>
            <a:solidFill>
              <a:srgbClr val="FF0000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Arrow Connector 124"/>
          <p:cNvCxnSpPr/>
          <p:nvPr/>
        </p:nvCxnSpPr>
        <p:spPr>
          <a:xfrm flipV="1">
            <a:off x="7210658" y="3133035"/>
            <a:ext cx="0" cy="552004"/>
          </a:xfrm>
          <a:prstGeom prst="straightConnector1">
            <a:avLst/>
          </a:prstGeom>
          <a:ln>
            <a:solidFill>
              <a:srgbClr val="FF0000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Arrow Connector 125"/>
          <p:cNvCxnSpPr/>
          <p:nvPr/>
        </p:nvCxnSpPr>
        <p:spPr>
          <a:xfrm flipH="1" flipV="1">
            <a:off x="7194124" y="2419295"/>
            <a:ext cx="7214" cy="364757"/>
          </a:xfrm>
          <a:prstGeom prst="straightConnector1">
            <a:avLst/>
          </a:prstGeom>
          <a:ln>
            <a:solidFill>
              <a:srgbClr val="FF0000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Arrow Connector 126"/>
          <p:cNvCxnSpPr>
            <a:stCxn id="116" idx="0"/>
          </p:cNvCxnSpPr>
          <p:nvPr/>
        </p:nvCxnSpPr>
        <p:spPr>
          <a:xfrm flipH="1" flipV="1">
            <a:off x="7194124" y="514119"/>
            <a:ext cx="7645" cy="1535844"/>
          </a:xfrm>
          <a:prstGeom prst="straightConnector1">
            <a:avLst/>
          </a:prstGeom>
          <a:ln>
            <a:solidFill>
              <a:srgbClr val="FF0000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Arrow Connector 127"/>
          <p:cNvCxnSpPr>
            <a:stCxn id="53" idx="3"/>
            <a:endCxn id="119" idx="1"/>
          </p:cNvCxnSpPr>
          <p:nvPr/>
        </p:nvCxnSpPr>
        <p:spPr>
          <a:xfrm flipV="1">
            <a:off x="2296376" y="331287"/>
            <a:ext cx="1202486" cy="2684"/>
          </a:xfrm>
          <a:prstGeom prst="straightConnector1">
            <a:avLst/>
          </a:prstGeom>
          <a:ln>
            <a:solidFill>
              <a:srgbClr val="FF0000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Arrow Connector 129"/>
          <p:cNvCxnSpPr/>
          <p:nvPr/>
        </p:nvCxnSpPr>
        <p:spPr>
          <a:xfrm flipV="1">
            <a:off x="1818605" y="1131617"/>
            <a:ext cx="0" cy="213142"/>
          </a:xfrm>
          <a:prstGeom prst="straightConnector1">
            <a:avLst/>
          </a:prstGeom>
          <a:ln>
            <a:solidFill>
              <a:srgbClr val="FF0000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Arrow Connector 145"/>
          <p:cNvCxnSpPr>
            <a:stCxn id="113" idx="3"/>
          </p:cNvCxnSpPr>
          <p:nvPr/>
        </p:nvCxnSpPr>
        <p:spPr>
          <a:xfrm>
            <a:off x="2451287" y="2973293"/>
            <a:ext cx="122084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8" name="Rectangle 147"/>
          <p:cNvSpPr/>
          <p:nvPr/>
        </p:nvSpPr>
        <p:spPr>
          <a:xfrm>
            <a:off x="2557311" y="2934710"/>
            <a:ext cx="101777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1200" i="1" dirty="0" smtClean="0">
                <a:solidFill>
                  <a:prstClr val="black"/>
                </a:solidFill>
              </a:rPr>
              <a:t>has_location</a:t>
            </a:r>
            <a:endParaRPr lang="en-US" sz="1200" i="1" dirty="0">
              <a:solidFill>
                <a:prstClr val="black"/>
              </a:solidFill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3672127" y="2850182"/>
            <a:ext cx="1265390" cy="3077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Coronal suture</a:t>
            </a:r>
            <a:endParaRPr lang="en-US" sz="1400" dirty="0"/>
          </a:p>
        </p:txBody>
      </p:sp>
      <p:cxnSp>
        <p:nvCxnSpPr>
          <p:cNvPr id="43" name="Straight Arrow Connector 42"/>
          <p:cNvCxnSpPr/>
          <p:nvPr/>
        </p:nvCxnSpPr>
        <p:spPr>
          <a:xfrm flipH="1" flipV="1">
            <a:off x="2438551" y="3994636"/>
            <a:ext cx="2488507" cy="21013"/>
          </a:xfrm>
          <a:prstGeom prst="straightConnector1">
            <a:avLst/>
          </a:prstGeom>
          <a:ln>
            <a:solidFill>
              <a:srgbClr val="FF0000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2477913" y="3861874"/>
            <a:ext cx="2449145" cy="17610"/>
          </a:xfrm>
          <a:prstGeom prst="straightConnector1">
            <a:avLst/>
          </a:prstGeom>
          <a:ln>
            <a:solidFill>
              <a:srgbClr val="FF0000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2843867" y="3423025"/>
            <a:ext cx="1843218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 smtClean="0"/>
              <a:t>has_component_</a:t>
            </a:r>
          </a:p>
          <a:p>
            <a:pPr algn="ctr"/>
            <a:r>
              <a:rPr lang="en-US" sz="1200" i="1" dirty="0"/>
              <a:t>p</a:t>
            </a:r>
            <a:r>
              <a:rPr lang="en-US" sz="1200" i="1" dirty="0" smtClean="0"/>
              <a:t>athological structure</a:t>
            </a:r>
            <a:endParaRPr lang="en-US" sz="1200" i="1" dirty="0"/>
          </a:p>
        </p:txBody>
      </p:sp>
      <p:sp>
        <p:nvSpPr>
          <p:cNvPr id="46" name="TextBox 45"/>
          <p:cNvSpPr txBox="1"/>
          <p:nvPr/>
        </p:nvSpPr>
        <p:spPr>
          <a:xfrm>
            <a:off x="2327922" y="3992168"/>
            <a:ext cx="2841425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 err="1" smtClean="0"/>
              <a:t>component_pathological_structure_in</a:t>
            </a:r>
            <a:endParaRPr lang="en-US" sz="1200" i="1" dirty="0"/>
          </a:p>
        </p:txBody>
      </p:sp>
      <p:cxnSp>
        <p:nvCxnSpPr>
          <p:cNvPr id="54" name="Straight Arrow Connector 53"/>
          <p:cNvCxnSpPr>
            <a:stCxn id="115" idx="1"/>
            <a:endCxn id="150" idx="3"/>
          </p:cNvCxnSpPr>
          <p:nvPr/>
        </p:nvCxnSpPr>
        <p:spPr>
          <a:xfrm flipH="1">
            <a:off x="4937517" y="2985512"/>
            <a:ext cx="1498366" cy="1855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4768819" y="2960996"/>
            <a:ext cx="1843218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 err="1" smtClean="0"/>
              <a:t>is_pathological</a:t>
            </a:r>
            <a:r>
              <a:rPr lang="en-US" sz="1200" i="1" dirty="0" smtClean="0"/>
              <a:t>_</a:t>
            </a:r>
          </a:p>
          <a:p>
            <a:pPr algn="ctr"/>
            <a:r>
              <a:rPr lang="en-US" sz="1200" i="1" dirty="0" err="1" smtClean="0"/>
              <a:t>transformation_of</a:t>
            </a:r>
            <a:endParaRPr lang="en-US" sz="1200" i="1" dirty="0"/>
          </a:p>
        </p:txBody>
      </p:sp>
      <p:sp>
        <p:nvSpPr>
          <p:cNvPr id="49" name="TextBox 48"/>
          <p:cNvSpPr txBox="1"/>
          <p:nvPr/>
        </p:nvSpPr>
        <p:spPr>
          <a:xfrm>
            <a:off x="654970" y="762285"/>
            <a:ext cx="1967205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Structural Disorder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307629" y="149305"/>
            <a:ext cx="988747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Disorder</a:t>
            </a:r>
          </a:p>
        </p:txBody>
      </p:sp>
      <p:cxnSp>
        <p:nvCxnSpPr>
          <p:cNvPr id="59" name="Straight Arrow Connector 58"/>
          <p:cNvCxnSpPr/>
          <p:nvPr/>
        </p:nvCxnSpPr>
        <p:spPr>
          <a:xfrm flipV="1">
            <a:off x="1793205" y="491763"/>
            <a:ext cx="0" cy="270522"/>
          </a:xfrm>
          <a:prstGeom prst="straightConnector1">
            <a:avLst/>
          </a:prstGeom>
          <a:ln>
            <a:solidFill>
              <a:srgbClr val="FF0000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118" idx="1"/>
            <a:endCxn id="119" idx="3"/>
          </p:cNvCxnSpPr>
          <p:nvPr/>
        </p:nvCxnSpPr>
        <p:spPr>
          <a:xfrm flipH="1" flipV="1">
            <a:off x="5429874" y="331287"/>
            <a:ext cx="554732" cy="268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85361" y="2054538"/>
            <a:ext cx="1139217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Syndrome</a:t>
            </a:r>
          </a:p>
        </p:txBody>
      </p:sp>
      <p:cxnSp>
        <p:nvCxnSpPr>
          <p:cNvPr id="27" name="Elbow Connector 26"/>
          <p:cNvCxnSpPr/>
          <p:nvPr/>
        </p:nvCxnSpPr>
        <p:spPr>
          <a:xfrm rot="16200000" flipV="1">
            <a:off x="147381" y="2687726"/>
            <a:ext cx="3527138" cy="2999425"/>
          </a:xfrm>
          <a:prstGeom prst="bentConnector3">
            <a:avLst>
              <a:gd name="adj1" fmla="val -66"/>
            </a:avLst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967619" y="1714091"/>
            <a:ext cx="0" cy="3358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33210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5841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Craniofacial Human Malformation Ontology (</a:t>
            </a:r>
            <a:r>
              <a:rPr lang="en-US" sz="2400" b="1" dirty="0" smtClean="0"/>
              <a:t>CHMO)</a:t>
            </a:r>
            <a:endParaRPr lang="en-US" sz="2400" b="1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487506"/>
            <a:ext cx="914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995217" y="4684681"/>
            <a:ext cx="5188590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Fibroblast growth factor receptor 2 gene abnormality</a:t>
            </a:r>
            <a:endParaRPr lang="en-US" dirty="0"/>
          </a:p>
        </p:txBody>
      </p:sp>
      <p:sp>
        <p:nvSpPr>
          <p:cNvPr id="77" name="TextBox 76"/>
          <p:cNvSpPr txBox="1"/>
          <p:nvPr/>
        </p:nvSpPr>
        <p:spPr>
          <a:xfrm>
            <a:off x="3009277" y="3817935"/>
            <a:ext cx="1259732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 smtClean="0"/>
              <a:t>has_genotypic_</a:t>
            </a:r>
          </a:p>
          <a:p>
            <a:pPr algn="ctr"/>
            <a:r>
              <a:rPr lang="en-US" sz="1200" i="1" dirty="0" smtClean="0"/>
              <a:t>abnormality</a:t>
            </a:r>
            <a:endParaRPr lang="en-US" sz="1200" i="1" dirty="0"/>
          </a:p>
        </p:txBody>
      </p:sp>
      <p:sp>
        <p:nvSpPr>
          <p:cNvPr id="78" name="TextBox 77"/>
          <p:cNvSpPr txBox="1"/>
          <p:nvPr/>
        </p:nvSpPr>
        <p:spPr>
          <a:xfrm>
            <a:off x="4543613" y="3817935"/>
            <a:ext cx="17443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i="1" dirty="0" err="1" smtClean="0"/>
              <a:t>genotypic_abnormality</a:t>
            </a:r>
            <a:r>
              <a:rPr lang="en-US" sz="1200" i="1" dirty="0" smtClean="0"/>
              <a:t>_</a:t>
            </a:r>
          </a:p>
          <a:p>
            <a:pPr algn="ctr"/>
            <a:r>
              <a:rPr lang="en-US" sz="1200" i="1" dirty="0" smtClean="0"/>
              <a:t>observed_in</a:t>
            </a:r>
            <a:endParaRPr lang="en-US" sz="1200" i="1" dirty="0"/>
          </a:p>
        </p:txBody>
      </p:sp>
      <p:cxnSp>
        <p:nvCxnSpPr>
          <p:cNvPr id="79" name="Straight Arrow Connector 78"/>
          <p:cNvCxnSpPr/>
          <p:nvPr/>
        </p:nvCxnSpPr>
        <p:spPr>
          <a:xfrm flipV="1">
            <a:off x="4543613" y="3494094"/>
            <a:ext cx="0" cy="1165938"/>
          </a:xfrm>
          <a:prstGeom prst="straightConnector1">
            <a:avLst/>
          </a:prstGeom>
          <a:ln>
            <a:solidFill>
              <a:srgbClr val="FF0000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>
            <a:off x="4294094" y="3494094"/>
            <a:ext cx="1" cy="1190587"/>
          </a:xfrm>
          <a:prstGeom prst="straightConnector1">
            <a:avLst/>
          </a:prstGeom>
          <a:ln>
            <a:solidFill>
              <a:srgbClr val="FF0000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4" name="TextBox 83"/>
          <p:cNvSpPr txBox="1"/>
          <p:nvPr/>
        </p:nvSpPr>
        <p:spPr>
          <a:xfrm>
            <a:off x="2567955" y="5621986"/>
            <a:ext cx="4278785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Fibroblast growth factor receptor 2 </a:t>
            </a:r>
            <a:r>
              <a:rPr lang="en-US" b="1" dirty="0" smtClean="0"/>
              <a:t>(FGFR2</a:t>
            </a:r>
            <a:r>
              <a:rPr lang="en-US" dirty="0" smtClean="0"/>
              <a:t>)</a:t>
            </a:r>
            <a:endParaRPr lang="en-US" dirty="0"/>
          </a:p>
        </p:txBody>
      </p:sp>
      <p:cxnSp>
        <p:nvCxnSpPr>
          <p:cNvPr id="86" name="Straight Arrow Connector 85"/>
          <p:cNvCxnSpPr/>
          <p:nvPr/>
        </p:nvCxnSpPr>
        <p:spPr>
          <a:xfrm>
            <a:off x="4461672" y="5054013"/>
            <a:ext cx="8819" cy="567973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7" name="TextBox 86"/>
          <p:cNvSpPr txBox="1"/>
          <p:nvPr/>
        </p:nvSpPr>
        <p:spPr>
          <a:xfrm>
            <a:off x="4421073" y="5173882"/>
            <a:ext cx="12597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 smtClean="0"/>
              <a:t>protein_involved</a:t>
            </a:r>
            <a:endParaRPr lang="en-US" sz="1200" i="1" dirty="0"/>
          </a:p>
        </p:txBody>
      </p:sp>
      <p:sp>
        <p:nvSpPr>
          <p:cNvPr id="26" name="TextBox 25"/>
          <p:cNvSpPr txBox="1"/>
          <p:nvPr/>
        </p:nvSpPr>
        <p:spPr>
          <a:xfrm>
            <a:off x="1241507" y="1051740"/>
            <a:ext cx="1729936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Bicoronal </a:t>
            </a:r>
          </a:p>
          <a:p>
            <a:pPr algn="ctr"/>
            <a:r>
              <a:rPr lang="en-US" dirty="0" smtClean="0"/>
              <a:t>craniosynostosis</a:t>
            </a:r>
            <a:endParaRPr lang="en-US" dirty="0"/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1995217" y="1688520"/>
            <a:ext cx="1260058" cy="1352846"/>
          </a:xfrm>
          <a:prstGeom prst="straightConnector1">
            <a:avLst/>
          </a:prstGeom>
          <a:ln>
            <a:solidFill>
              <a:srgbClr val="FF0000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 flipV="1">
            <a:off x="2353723" y="1715709"/>
            <a:ext cx="901552" cy="1007503"/>
          </a:xfrm>
          <a:prstGeom prst="straightConnector1">
            <a:avLst/>
          </a:prstGeom>
          <a:ln>
            <a:solidFill>
              <a:srgbClr val="FF0000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 rot="2912393">
            <a:off x="2438190" y="1976384"/>
            <a:ext cx="1280694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200" i="1" dirty="0" smtClean="0"/>
              <a:t>has_phenotypic_</a:t>
            </a:r>
          </a:p>
          <a:p>
            <a:pPr algn="ctr"/>
            <a:r>
              <a:rPr lang="en-US" sz="1200" i="1" dirty="0" smtClean="0"/>
              <a:t>abnormality</a:t>
            </a:r>
            <a:endParaRPr lang="en-US" sz="1200" i="1" dirty="0"/>
          </a:p>
        </p:txBody>
      </p:sp>
      <p:sp>
        <p:nvSpPr>
          <p:cNvPr id="30" name="TextBox 29"/>
          <p:cNvSpPr txBox="1"/>
          <p:nvPr/>
        </p:nvSpPr>
        <p:spPr>
          <a:xfrm rot="2825475">
            <a:off x="1543358" y="2235870"/>
            <a:ext cx="1823511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200" i="1" dirty="0" smtClean="0"/>
              <a:t>phenotypic_abnormality_</a:t>
            </a:r>
          </a:p>
          <a:p>
            <a:pPr algn="ctr"/>
            <a:r>
              <a:rPr lang="en-US" sz="1200" i="1" dirty="0" smtClean="0"/>
              <a:t>observed_in</a:t>
            </a:r>
            <a:endParaRPr lang="en-US" sz="1200" i="1" dirty="0"/>
          </a:p>
        </p:txBody>
      </p:sp>
      <p:sp>
        <p:nvSpPr>
          <p:cNvPr id="31" name="TextBox 30"/>
          <p:cNvSpPr txBox="1"/>
          <p:nvPr/>
        </p:nvSpPr>
        <p:spPr>
          <a:xfrm>
            <a:off x="5439407" y="1069378"/>
            <a:ext cx="2814668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err="1" smtClean="0"/>
              <a:t>Dysostosed</a:t>
            </a:r>
            <a:r>
              <a:rPr lang="en-US" dirty="0" smtClean="0"/>
              <a:t> </a:t>
            </a:r>
          </a:p>
          <a:p>
            <a:pPr algn="ctr"/>
            <a:r>
              <a:rPr lang="en-US" dirty="0" smtClean="0"/>
              <a:t>right and left coronal suture</a:t>
            </a:r>
          </a:p>
        </p:txBody>
      </p:sp>
      <p:cxnSp>
        <p:nvCxnSpPr>
          <p:cNvPr id="32" name="Straight Arrow Connector 31"/>
          <p:cNvCxnSpPr/>
          <p:nvPr/>
        </p:nvCxnSpPr>
        <p:spPr>
          <a:xfrm flipH="1">
            <a:off x="2971443" y="1500965"/>
            <a:ext cx="2467964" cy="0"/>
          </a:xfrm>
          <a:prstGeom prst="straightConnector1">
            <a:avLst/>
          </a:prstGeom>
          <a:ln>
            <a:solidFill>
              <a:srgbClr val="FF0000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26" idx="3"/>
            <a:endCxn id="31" idx="1"/>
          </p:cNvCxnSpPr>
          <p:nvPr/>
        </p:nvCxnSpPr>
        <p:spPr>
          <a:xfrm>
            <a:off x="2971443" y="1374906"/>
            <a:ext cx="2467964" cy="17638"/>
          </a:xfrm>
          <a:prstGeom prst="straightConnector1">
            <a:avLst/>
          </a:prstGeom>
          <a:ln>
            <a:solidFill>
              <a:srgbClr val="FF0000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6" name="Group 35"/>
          <p:cNvGrpSpPr/>
          <p:nvPr/>
        </p:nvGrpSpPr>
        <p:grpSpPr>
          <a:xfrm>
            <a:off x="3255275" y="2765547"/>
            <a:ext cx="2391368" cy="740809"/>
            <a:chOff x="3253349" y="3649372"/>
            <a:chExt cx="2391368" cy="740809"/>
          </a:xfrm>
        </p:grpSpPr>
        <p:sp>
          <p:nvSpPr>
            <p:cNvPr id="37" name="TextBox 36"/>
            <p:cNvSpPr txBox="1"/>
            <p:nvPr/>
          </p:nvSpPr>
          <p:spPr>
            <a:xfrm>
              <a:off x="3341548" y="3714943"/>
              <a:ext cx="184666" cy="461665"/>
            </a:xfrm>
            <a:prstGeom prst="rect">
              <a:avLst/>
            </a:prstGeom>
            <a:noFill/>
            <a:ln w="19050" cmpd="sng">
              <a:noFill/>
            </a:ln>
          </p:spPr>
          <p:txBody>
            <a:bodyPr wrap="none" rtlCol="0">
              <a:spAutoFit/>
            </a:bodyPr>
            <a:lstStyle/>
            <a:p>
              <a:endParaRPr lang="en-US" sz="2400" dirty="0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3253349" y="3649372"/>
              <a:ext cx="2391368" cy="740809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341548" y="3714943"/>
              <a:ext cx="2209259" cy="461665"/>
            </a:xfrm>
            <a:prstGeom prst="rect">
              <a:avLst/>
            </a:prstGeom>
            <a:noFill/>
            <a:ln w="19050" cmpd="sng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Apert syndrome</a:t>
              </a:r>
              <a:endParaRPr lang="en-US" sz="2400" dirty="0"/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3343474" y="971373"/>
            <a:ext cx="1843218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 smtClean="0"/>
              <a:t>has_component_</a:t>
            </a:r>
          </a:p>
          <a:p>
            <a:pPr algn="ctr"/>
            <a:r>
              <a:rPr lang="en-US" sz="1200" i="1" dirty="0"/>
              <a:t>p</a:t>
            </a:r>
            <a:r>
              <a:rPr lang="en-US" sz="1200" i="1" dirty="0" smtClean="0"/>
              <a:t>athological structure</a:t>
            </a:r>
            <a:endParaRPr lang="en-US" sz="1200" i="1" dirty="0"/>
          </a:p>
        </p:txBody>
      </p:sp>
      <p:sp>
        <p:nvSpPr>
          <p:cNvPr id="35" name="TextBox 34"/>
          <p:cNvSpPr txBox="1"/>
          <p:nvPr/>
        </p:nvSpPr>
        <p:spPr>
          <a:xfrm>
            <a:off x="2779500" y="1472763"/>
            <a:ext cx="2841425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 err="1" smtClean="0"/>
              <a:t>component_pathological_structure_in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27621874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086" y="25841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Craniofacial Human Malformation Ontology (</a:t>
            </a:r>
            <a:r>
              <a:rPr lang="en-US" sz="2400" b="1" dirty="0" smtClean="0"/>
              <a:t>CHMO)</a:t>
            </a:r>
            <a:endParaRPr lang="en-US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58137" y="1131110"/>
            <a:ext cx="1729936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Bicoronal </a:t>
            </a:r>
          </a:p>
          <a:p>
            <a:pPr algn="ctr"/>
            <a:r>
              <a:rPr lang="en-US" dirty="0" smtClean="0"/>
              <a:t>craniosynostosis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735159" y="1767890"/>
            <a:ext cx="1260058" cy="1352846"/>
          </a:xfrm>
          <a:prstGeom prst="straightConnector1">
            <a:avLst/>
          </a:prstGeom>
          <a:ln>
            <a:solidFill>
              <a:srgbClr val="FF0000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 flipV="1">
            <a:off x="1093665" y="1795079"/>
            <a:ext cx="901552" cy="1007503"/>
          </a:xfrm>
          <a:prstGeom prst="straightConnector1">
            <a:avLst/>
          </a:prstGeom>
          <a:ln>
            <a:solidFill>
              <a:srgbClr val="FF0000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0" y="487506"/>
            <a:ext cx="914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 rot="2912393">
            <a:off x="1178132" y="2055754"/>
            <a:ext cx="1280694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200" i="1" dirty="0" smtClean="0"/>
              <a:t>has_phenotypic_</a:t>
            </a:r>
          </a:p>
          <a:p>
            <a:pPr algn="ctr"/>
            <a:r>
              <a:rPr lang="en-US" sz="1200" i="1" dirty="0" smtClean="0"/>
              <a:t>abnormality</a:t>
            </a:r>
            <a:endParaRPr lang="en-US" sz="1200" i="1" dirty="0"/>
          </a:p>
        </p:txBody>
      </p:sp>
      <p:sp>
        <p:nvSpPr>
          <p:cNvPr id="15" name="TextBox 14"/>
          <p:cNvSpPr txBox="1"/>
          <p:nvPr/>
        </p:nvSpPr>
        <p:spPr>
          <a:xfrm rot="2825475">
            <a:off x="186493" y="2352271"/>
            <a:ext cx="1823511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200" i="1" dirty="0" smtClean="0"/>
              <a:t>phenotypic_abnormality_</a:t>
            </a:r>
          </a:p>
          <a:p>
            <a:pPr algn="ctr"/>
            <a:r>
              <a:rPr lang="en-US" sz="1200" i="1" dirty="0" smtClean="0"/>
              <a:t>observed_in</a:t>
            </a:r>
            <a:endParaRPr lang="en-US" sz="1200" i="1" dirty="0"/>
          </a:p>
        </p:txBody>
      </p:sp>
      <p:sp>
        <p:nvSpPr>
          <p:cNvPr id="17" name="TextBox 16"/>
          <p:cNvSpPr txBox="1"/>
          <p:nvPr/>
        </p:nvSpPr>
        <p:spPr>
          <a:xfrm>
            <a:off x="735159" y="4709330"/>
            <a:ext cx="5188590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Fibroblast growth factor receptor 2 gene abnormality</a:t>
            </a:r>
            <a:endParaRPr lang="en-US" dirty="0"/>
          </a:p>
        </p:txBody>
      </p:sp>
      <p:grpSp>
        <p:nvGrpSpPr>
          <p:cNvPr id="70" name="Group 69"/>
          <p:cNvGrpSpPr/>
          <p:nvPr/>
        </p:nvGrpSpPr>
        <p:grpSpPr>
          <a:xfrm>
            <a:off x="1995217" y="2827983"/>
            <a:ext cx="2391368" cy="740809"/>
            <a:chOff x="3253349" y="3632438"/>
            <a:chExt cx="2391368" cy="740809"/>
          </a:xfrm>
        </p:grpSpPr>
        <p:sp>
          <p:nvSpPr>
            <p:cNvPr id="5" name="TextBox 4"/>
            <p:cNvSpPr txBox="1"/>
            <p:nvPr/>
          </p:nvSpPr>
          <p:spPr>
            <a:xfrm>
              <a:off x="3341548" y="3714943"/>
              <a:ext cx="184666" cy="461665"/>
            </a:xfrm>
            <a:prstGeom prst="rect">
              <a:avLst/>
            </a:prstGeom>
            <a:noFill/>
            <a:ln w="19050" cmpd="sng">
              <a:noFill/>
            </a:ln>
          </p:spPr>
          <p:txBody>
            <a:bodyPr wrap="none" rtlCol="0">
              <a:spAutoFit/>
            </a:bodyPr>
            <a:lstStyle/>
            <a:p>
              <a:endParaRPr lang="en-US" sz="2400" dirty="0"/>
            </a:p>
          </p:txBody>
        </p:sp>
        <p:sp>
          <p:nvSpPr>
            <p:cNvPr id="67" name="Rectangle 66"/>
            <p:cNvSpPr/>
            <p:nvPr/>
          </p:nvSpPr>
          <p:spPr>
            <a:xfrm>
              <a:off x="3253349" y="3632438"/>
              <a:ext cx="2391368" cy="740809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3341548" y="3714943"/>
              <a:ext cx="2209259" cy="461665"/>
            </a:xfrm>
            <a:prstGeom prst="rect">
              <a:avLst/>
            </a:prstGeom>
            <a:noFill/>
            <a:ln w="19050" cmpd="sng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Apert syndrome</a:t>
              </a:r>
              <a:endParaRPr lang="en-US" sz="2400" dirty="0"/>
            </a:p>
          </p:txBody>
        </p:sp>
      </p:grpSp>
      <p:sp>
        <p:nvSpPr>
          <p:cNvPr id="77" name="TextBox 76"/>
          <p:cNvSpPr txBox="1"/>
          <p:nvPr/>
        </p:nvSpPr>
        <p:spPr>
          <a:xfrm>
            <a:off x="1749219" y="3842584"/>
            <a:ext cx="1259732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 smtClean="0"/>
              <a:t>has_genotypic_</a:t>
            </a:r>
          </a:p>
          <a:p>
            <a:pPr algn="ctr"/>
            <a:r>
              <a:rPr lang="en-US" sz="1200" i="1" dirty="0" smtClean="0"/>
              <a:t>abnormality</a:t>
            </a:r>
            <a:endParaRPr lang="en-US" sz="1200" i="1" dirty="0"/>
          </a:p>
        </p:txBody>
      </p:sp>
      <p:sp>
        <p:nvSpPr>
          <p:cNvPr id="78" name="TextBox 77"/>
          <p:cNvSpPr txBox="1"/>
          <p:nvPr/>
        </p:nvSpPr>
        <p:spPr>
          <a:xfrm rot="18957712">
            <a:off x="4692246" y="3761126"/>
            <a:ext cx="20548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/>
              <a:t>genotypic_abnormality_</a:t>
            </a:r>
          </a:p>
          <a:p>
            <a:pPr algn="ctr"/>
            <a:r>
              <a:rPr lang="en-US" sz="1400" i="1" dirty="0" smtClean="0"/>
              <a:t>observed_in</a:t>
            </a:r>
            <a:endParaRPr lang="en-US" sz="1400" i="1" dirty="0"/>
          </a:p>
        </p:txBody>
      </p:sp>
      <p:cxnSp>
        <p:nvCxnSpPr>
          <p:cNvPr id="79" name="Straight Arrow Connector 78"/>
          <p:cNvCxnSpPr/>
          <p:nvPr/>
        </p:nvCxnSpPr>
        <p:spPr>
          <a:xfrm flipV="1">
            <a:off x="3283555" y="3545595"/>
            <a:ext cx="0" cy="1139086"/>
          </a:xfrm>
          <a:prstGeom prst="straightConnector1">
            <a:avLst/>
          </a:prstGeom>
          <a:ln>
            <a:solidFill>
              <a:srgbClr val="FF0000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>
            <a:off x="3034036" y="3545595"/>
            <a:ext cx="1" cy="1163735"/>
          </a:xfrm>
          <a:prstGeom prst="straightConnector1">
            <a:avLst/>
          </a:prstGeom>
          <a:ln>
            <a:solidFill>
              <a:srgbClr val="FF0000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4" name="TextBox 83"/>
          <p:cNvSpPr txBox="1"/>
          <p:nvPr/>
        </p:nvSpPr>
        <p:spPr>
          <a:xfrm>
            <a:off x="1307897" y="5646635"/>
            <a:ext cx="4278785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Fibroblast growth factor receptor 2 </a:t>
            </a:r>
            <a:r>
              <a:rPr lang="en-US" b="1" dirty="0" smtClean="0"/>
              <a:t>(FGFR2</a:t>
            </a:r>
            <a:r>
              <a:rPr lang="en-US" dirty="0" smtClean="0"/>
              <a:t>)</a:t>
            </a:r>
            <a:endParaRPr lang="en-US" dirty="0"/>
          </a:p>
        </p:txBody>
      </p:sp>
      <p:cxnSp>
        <p:nvCxnSpPr>
          <p:cNvPr id="86" name="Straight Arrow Connector 85"/>
          <p:cNvCxnSpPr/>
          <p:nvPr/>
        </p:nvCxnSpPr>
        <p:spPr>
          <a:xfrm>
            <a:off x="3201614" y="5078662"/>
            <a:ext cx="8819" cy="567973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7" name="TextBox 86"/>
          <p:cNvSpPr txBox="1"/>
          <p:nvPr/>
        </p:nvSpPr>
        <p:spPr>
          <a:xfrm>
            <a:off x="3210433" y="5121765"/>
            <a:ext cx="12597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 smtClean="0"/>
              <a:t>protein_involved</a:t>
            </a:r>
            <a:endParaRPr lang="en-US" sz="1200" i="1" dirty="0"/>
          </a:p>
        </p:txBody>
      </p:sp>
      <p:sp>
        <p:nvSpPr>
          <p:cNvPr id="88" name="TextBox 87"/>
          <p:cNvSpPr txBox="1"/>
          <p:nvPr/>
        </p:nvSpPr>
        <p:spPr>
          <a:xfrm>
            <a:off x="6367193" y="2714726"/>
            <a:ext cx="2283122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Beare-Stevenson</a:t>
            </a:r>
          </a:p>
          <a:p>
            <a:r>
              <a:rPr lang="en-US" dirty="0" smtClean="0"/>
              <a:t>cutis gyrata syndrome</a:t>
            </a:r>
            <a:endParaRPr lang="en-US" dirty="0"/>
          </a:p>
        </p:txBody>
      </p:sp>
      <p:sp>
        <p:nvSpPr>
          <p:cNvPr id="89" name="TextBox 88"/>
          <p:cNvSpPr txBox="1"/>
          <p:nvPr/>
        </p:nvSpPr>
        <p:spPr>
          <a:xfrm>
            <a:off x="6367193" y="3657918"/>
            <a:ext cx="1956372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Crouzon syndrome</a:t>
            </a:r>
            <a:endParaRPr lang="en-US" dirty="0"/>
          </a:p>
        </p:txBody>
      </p:sp>
      <p:sp>
        <p:nvSpPr>
          <p:cNvPr id="90" name="TextBox 89"/>
          <p:cNvSpPr txBox="1"/>
          <p:nvPr/>
        </p:nvSpPr>
        <p:spPr>
          <a:xfrm>
            <a:off x="6367193" y="4333996"/>
            <a:ext cx="2520041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Jackson-Weiss syndrome</a:t>
            </a:r>
            <a:endParaRPr lang="en-US" dirty="0"/>
          </a:p>
        </p:txBody>
      </p:sp>
      <p:cxnSp>
        <p:nvCxnSpPr>
          <p:cNvPr id="92" name="Straight Arrow Connector 91"/>
          <p:cNvCxnSpPr>
            <a:endCxn id="88" idx="1"/>
          </p:cNvCxnSpPr>
          <p:nvPr/>
        </p:nvCxnSpPr>
        <p:spPr>
          <a:xfrm flipV="1">
            <a:off x="4623986" y="3037892"/>
            <a:ext cx="1743207" cy="1646789"/>
          </a:xfrm>
          <a:prstGeom prst="straightConnector1">
            <a:avLst/>
          </a:prstGeom>
          <a:ln>
            <a:solidFill>
              <a:srgbClr val="FF0000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/>
          <p:cNvCxnSpPr/>
          <p:nvPr/>
        </p:nvCxnSpPr>
        <p:spPr>
          <a:xfrm flipV="1">
            <a:off x="5348441" y="3803366"/>
            <a:ext cx="1035903" cy="905965"/>
          </a:xfrm>
          <a:prstGeom prst="straightConnector1">
            <a:avLst/>
          </a:prstGeom>
          <a:ln>
            <a:solidFill>
              <a:srgbClr val="FF0000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>
            <a:endCxn id="90" idx="1"/>
          </p:cNvCxnSpPr>
          <p:nvPr/>
        </p:nvCxnSpPr>
        <p:spPr>
          <a:xfrm flipV="1">
            <a:off x="5923751" y="4518662"/>
            <a:ext cx="443442" cy="409464"/>
          </a:xfrm>
          <a:prstGeom prst="straightConnector1">
            <a:avLst/>
          </a:prstGeom>
          <a:ln>
            <a:solidFill>
              <a:srgbClr val="FF0000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4799228" y="1148748"/>
            <a:ext cx="2814668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err="1" smtClean="0"/>
              <a:t>Dysostosed</a:t>
            </a:r>
            <a:r>
              <a:rPr lang="en-US" dirty="0" smtClean="0"/>
              <a:t> </a:t>
            </a:r>
          </a:p>
          <a:p>
            <a:pPr algn="ctr"/>
            <a:r>
              <a:rPr lang="en-US" dirty="0" smtClean="0"/>
              <a:t>right and left coronal suture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201614" y="3872331"/>
            <a:ext cx="17862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i="1" dirty="0" smtClean="0"/>
              <a:t>genotypic_abnormality_</a:t>
            </a:r>
          </a:p>
          <a:p>
            <a:pPr algn="ctr"/>
            <a:r>
              <a:rPr lang="en-US" sz="1200" i="1" dirty="0" smtClean="0"/>
              <a:t>observed_in</a:t>
            </a:r>
            <a:endParaRPr lang="en-US" sz="1200" i="1" dirty="0"/>
          </a:p>
        </p:txBody>
      </p:sp>
      <p:cxnSp>
        <p:nvCxnSpPr>
          <p:cNvPr id="33" name="Straight Arrow Connector 32"/>
          <p:cNvCxnSpPr/>
          <p:nvPr/>
        </p:nvCxnSpPr>
        <p:spPr>
          <a:xfrm flipH="1" flipV="1">
            <a:off x="1858483" y="1531411"/>
            <a:ext cx="2871015" cy="21012"/>
          </a:xfrm>
          <a:prstGeom prst="straightConnector1">
            <a:avLst/>
          </a:prstGeom>
          <a:ln>
            <a:solidFill>
              <a:srgbClr val="FF0000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1888073" y="1398648"/>
            <a:ext cx="2911155" cy="0"/>
          </a:xfrm>
          <a:prstGeom prst="straightConnector1">
            <a:avLst/>
          </a:prstGeom>
          <a:ln>
            <a:solidFill>
              <a:srgbClr val="FF0000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2352400" y="900277"/>
            <a:ext cx="1843218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 smtClean="0"/>
              <a:t>has_component_</a:t>
            </a:r>
          </a:p>
          <a:p>
            <a:pPr algn="ctr"/>
            <a:r>
              <a:rPr lang="en-US" sz="1200" i="1" dirty="0"/>
              <a:t>p</a:t>
            </a:r>
            <a:r>
              <a:rPr lang="en-US" sz="1200" i="1" dirty="0" smtClean="0"/>
              <a:t>athological structure</a:t>
            </a:r>
            <a:endParaRPr lang="en-US" sz="1200" i="1" dirty="0"/>
          </a:p>
        </p:txBody>
      </p:sp>
      <p:sp>
        <p:nvSpPr>
          <p:cNvPr id="36" name="TextBox 35"/>
          <p:cNvSpPr txBox="1"/>
          <p:nvPr/>
        </p:nvSpPr>
        <p:spPr>
          <a:xfrm>
            <a:off x="1957803" y="1531411"/>
            <a:ext cx="2841425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 err="1" smtClean="0"/>
              <a:t>component_pathological_structure_in</a:t>
            </a:r>
            <a:endParaRPr lang="en-US" sz="1200" i="1" dirty="0"/>
          </a:p>
        </p:txBody>
      </p:sp>
      <p:sp>
        <p:nvSpPr>
          <p:cNvPr id="43" name="Rectangle 42"/>
          <p:cNvSpPr/>
          <p:nvPr/>
        </p:nvSpPr>
        <p:spPr>
          <a:xfrm>
            <a:off x="158138" y="2263913"/>
            <a:ext cx="8819782" cy="4481029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654970" y="6221722"/>
            <a:ext cx="83062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External sources: OMIM, PIR, </a:t>
            </a:r>
            <a:r>
              <a:rPr lang="en-US" sz="2800" dirty="0" err="1" smtClean="0"/>
              <a:t>UniProt</a:t>
            </a:r>
            <a:r>
              <a:rPr lang="en-US" sz="2800" dirty="0" smtClean="0"/>
              <a:t>, DOID, </a:t>
            </a:r>
            <a:r>
              <a:rPr lang="en-US" sz="2800" dirty="0" err="1" smtClean="0"/>
              <a:t>Orphanet</a:t>
            </a:r>
            <a:r>
              <a:rPr lang="en-US" sz="2800" dirty="0" smtClean="0"/>
              <a:t> 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039415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5841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Craniofacial Human Malformation Ontology (</a:t>
            </a:r>
            <a:r>
              <a:rPr lang="en-US" sz="2400" b="1" dirty="0" smtClean="0"/>
              <a:t>CHMO)</a:t>
            </a:r>
            <a:endParaRPr lang="en-US" sz="2400" b="1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487506"/>
            <a:ext cx="914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3" name="TextBox 112"/>
          <p:cNvSpPr txBox="1"/>
          <p:nvPr/>
        </p:nvSpPr>
        <p:spPr>
          <a:xfrm>
            <a:off x="695879" y="2788627"/>
            <a:ext cx="1755408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C</a:t>
            </a:r>
            <a:r>
              <a:rPr lang="en-US" dirty="0" smtClean="0"/>
              <a:t>raniosynostosis</a:t>
            </a:r>
            <a:endParaRPr lang="en-US" dirty="0"/>
          </a:p>
        </p:txBody>
      </p:sp>
      <p:sp>
        <p:nvSpPr>
          <p:cNvPr id="114" name="TextBox 113"/>
          <p:cNvSpPr txBox="1"/>
          <p:nvPr/>
        </p:nvSpPr>
        <p:spPr>
          <a:xfrm>
            <a:off x="654970" y="2054538"/>
            <a:ext cx="3595305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Abnormality of anatomical structure</a:t>
            </a:r>
            <a:endParaRPr lang="en-US" dirty="0"/>
          </a:p>
        </p:txBody>
      </p:sp>
      <p:sp>
        <p:nvSpPr>
          <p:cNvPr id="117" name="TextBox 116"/>
          <p:cNvSpPr txBox="1"/>
          <p:nvPr/>
        </p:nvSpPr>
        <p:spPr>
          <a:xfrm>
            <a:off x="654970" y="1344759"/>
            <a:ext cx="2428870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Phenotypic abnormality</a:t>
            </a:r>
            <a:endParaRPr lang="en-US" dirty="0"/>
          </a:p>
        </p:txBody>
      </p:sp>
      <p:sp>
        <p:nvSpPr>
          <p:cNvPr id="118" name="TextBox 117"/>
          <p:cNvSpPr txBox="1"/>
          <p:nvPr/>
        </p:nvSpPr>
        <p:spPr>
          <a:xfrm>
            <a:off x="5285184" y="1344759"/>
            <a:ext cx="3023183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Pathological anatomical entity</a:t>
            </a:r>
            <a:endParaRPr lang="en-US" dirty="0"/>
          </a:p>
        </p:txBody>
      </p:sp>
      <p:sp>
        <p:nvSpPr>
          <p:cNvPr id="119" name="TextBox 118"/>
          <p:cNvSpPr txBox="1"/>
          <p:nvPr/>
        </p:nvSpPr>
        <p:spPr>
          <a:xfrm>
            <a:off x="3365956" y="676977"/>
            <a:ext cx="1931012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Pathological entity</a:t>
            </a:r>
            <a:endParaRPr lang="en-US" dirty="0"/>
          </a:p>
        </p:txBody>
      </p:sp>
      <p:cxnSp>
        <p:nvCxnSpPr>
          <p:cNvPr id="120" name="Straight Arrow Connector 119"/>
          <p:cNvCxnSpPr/>
          <p:nvPr/>
        </p:nvCxnSpPr>
        <p:spPr>
          <a:xfrm flipV="1">
            <a:off x="1820677" y="3157961"/>
            <a:ext cx="0" cy="552004"/>
          </a:xfrm>
          <a:prstGeom prst="straightConnector1">
            <a:avLst/>
          </a:prstGeom>
          <a:ln>
            <a:solidFill>
              <a:srgbClr val="FF0000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Arrow Connector 122"/>
          <p:cNvCxnSpPr/>
          <p:nvPr/>
        </p:nvCxnSpPr>
        <p:spPr>
          <a:xfrm flipV="1">
            <a:off x="1820677" y="2423870"/>
            <a:ext cx="0" cy="364757"/>
          </a:xfrm>
          <a:prstGeom prst="straightConnector1">
            <a:avLst/>
          </a:prstGeom>
          <a:ln>
            <a:solidFill>
              <a:srgbClr val="FF0000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Arrow Connector 123"/>
          <p:cNvCxnSpPr/>
          <p:nvPr/>
        </p:nvCxnSpPr>
        <p:spPr>
          <a:xfrm flipV="1">
            <a:off x="1820677" y="1714091"/>
            <a:ext cx="0" cy="340447"/>
          </a:xfrm>
          <a:prstGeom prst="straightConnector1">
            <a:avLst/>
          </a:prstGeom>
          <a:ln>
            <a:solidFill>
              <a:srgbClr val="FF0000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Arrow Connector 127"/>
          <p:cNvCxnSpPr/>
          <p:nvPr/>
        </p:nvCxnSpPr>
        <p:spPr>
          <a:xfrm flipH="1" flipV="1">
            <a:off x="4348084" y="1041736"/>
            <a:ext cx="937100" cy="303023"/>
          </a:xfrm>
          <a:prstGeom prst="straightConnector1">
            <a:avLst/>
          </a:prstGeom>
          <a:ln>
            <a:solidFill>
              <a:srgbClr val="FF0000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Arrow Connector 129"/>
          <p:cNvCxnSpPr/>
          <p:nvPr/>
        </p:nvCxnSpPr>
        <p:spPr>
          <a:xfrm flipV="1">
            <a:off x="3083840" y="1046309"/>
            <a:ext cx="1026219" cy="298450"/>
          </a:xfrm>
          <a:prstGeom prst="straightConnector1">
            <a:avLst/>
          </a:prstGeom>
          <a:ln>
            <a:solidFill>
              <a:srgbClr val="FF0000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9" name="Rectangle 138"/>
          <p:cNvSpPr/>
          <p:nvPr/>
        </p:nvSpPr>
        <p:spPr>
          <a:xfrm>
            <a:off x="1820677" y="3294441"/>
            <a:ext cx="6176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i="1" dirty="0">
                <a:solidFill>
                  <a:prstClr val="black"/>
                </a:solidFill>
              </a:rPr>
              <a:t>is_a</a:t>
            </a:r>
          </a:p>
        </p:txBody>
      </p:sp>
      <p:sp>
        <p:nvSpPr>
          <p:cNvPr id="140" name="Rectangle 139"/>
          <p:cNvSpPr/>
          <p:nvPr/>
        </p:nvSpPr>
        <p:spPr>
          <a:xfrm>
            <a:off x="1751944" y="2419295"/>
            <a:ext cx="7258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i="1" dirty="0">
                <a:solidFill>
                  <a:prstClr val="black"/>
                </a:solidFill>
              </a:rPr>
              <a:t>is_a</a:t>
            </a:r>
          </a:p>
        </p:txBody>
      </p:sp>
      <p:sp>
        <p:nvSpPr>
          <p:cNvPr id="141" name="Rectangle 140"/>
          <p:cNvSpPr/>
          <p:nvPr/>
        </p:nvSpPr>
        <p:spPr>
          <a:xfrm>
            <a:off x="1820677" y="1685206"/>
            <a:ext cx="7258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i="1" dirty="0">
                <a:solidFill>
                  <a:prstClr val="black"/>
                </a:solidFill>
              </a:rPr>
              <a:t>is_a</a:t>
            </a:r>
          </a:p>
        </p:txBody>
      </p:sp>
      <p:sp>
        <p:nvSpPr>
          <p:cNvPr id="144" name="Rectangle 143"/>
          <p:cNvSpPr/>
          <p:nvPr/>
        </p:nvSpPr>
        <p:spPr>
          <a:xfrm>
            <a:off x="3887373" y="1041736"/>
            <a:ext cx="7258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i="1" dirty="0">
                <a:solidFill>
                  <a:prstClr val="black"/>
                </a:solidFill>
              </a:rPr>
              <a:t>is_a</a:t>
            </a:r>
          </a:p>
        </p:txBody>
      </p:sp>
      <p:cxnSp>
        <p:nvCxnSpPr>
          <p:cNvPr id="146" name="Straight Arrow Connector 145"/>
          <p:cNvCxnSpPr>
            <a:stCxn id="113" idx="3"/>
          </p:cNvCxnSpPr>
          <p:nvPr/>
        </p:nvCxnSpPr>
        <p:spPr>
          <a:xfrm>
            <a:off x="2451287" y="2973293"/>
            <a:ext cx="122084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8" name="Rectangle 147"/>
          <p:cNvSpPr/>
          <p:nvPr/>
        </p:nvSpPr>
        <p:spPr>
          <a:xfrm>
            <a:off x="2477913" y="2909309"/>
            <a:ext cx="117657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1400" i="1" dirty="0" smtClean="0">
                <a:solidFill>
                  <a:prstClr val="black"/>
                </a:solidFill>
              </a:rPr>
              <a:t>has_location</a:t>
            </a:r>
            <a:endParaRPr lang="en-US" sz="1400" i="1" dirty="0">
              <a:solidFill>
                <a:prstClr val="black"/>
              </a:solidFill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3672127" y="2850182"/>
            <a:ext cx="1265390" cy="3077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Coronal suture</a:t>
            </a:r>
            <a:endParaRPr lang="en-US" sz="1400" dirty="0"/>
          </a:p>
        </p:txBody>
      </p:sp>
      <p:sp>
        <p:nvSpPr>
          <p:cNvPr id="2" name="TextBox 1"/>
          <p:cNvSpPr txBox="1"/>
          <p:nvPr/>
        </p:nvSpPr>
        <p:spPr>
          <a:xfrm>
            <a:off x="2346503" y="4772827"/>
            <a:ext cx="4724370" cy="1384995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smtClean="0"/>
              <a:t>Focus:</a:t>
            </a:r>
          </a:p>
          <a:p>
            <a:r>
              <a:rPr lang="en-US" sz="2800" b="1" dirty="0" smtClean="0"/>
              <a:t>Phenotypic abnormality </a:t>
            </a:r>
          </a:p>
          <a:p>
            <a:r>
              <a:rPr lang="en-US" sz="2800" b="1" dirty="0" smtClean="0"/>
              <a:t>Pathological anatomical entity</a:t>
            </a:r>
            <a:endParaRPr lang="en-US" sz="28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6435883" y="2800846"/>
            <a:ext cx="1916585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 smtClean="0"/>
              <a:t>Dysostosed</a:t>
            </a:r>
            <a:r>
              <a:rPr lang="en-US" dirty="0" smtClean="0"/>
              <a:t> suture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079087" y="2049963"/>
            <a:ext cx="2245364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Pathological structure</a:t>
            </a:r>
            <a:endParaRPr lang="en-US" dirty="0"/>
          </a:p>
        </p:txBody>
      </p:sp>
      <p:cxnSp>
        <p:nvCxnSpPr>
          <p:cNvPr id="34" name="Straight Arrow Connector 33"/>
          <p:cNvCxnSpPr/>
          <p:nvPr/>
        </p:nvCxnSpPr>
        <p:spPr>
          <a:xfrm flipV="1">
            <a:off x="7210658" y="3133035"/>
            <a:ext cx="0" cy="552004"/>
          </a:xfrm>
          <a:prstGeom prst="straightConnector1">
            <a:avLst/>
          </a:prstGeom>
          <a:ln>
            <a:solidFill>
              <a:srgbClr val="FF0000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H="1" flipV="1">
            <a:off x="7194124" y="2419295"/>
            <a:ext cx="7214" cy="364757"/>
          </a:xfrm>
          <a:prstGeom prst="straightConnector1">
            <a:avLst/>
          </a:prstGeom>
          <a:ln>
            <a:solidFill>
              <a:srgbClr val="FF0000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33" idx="0"/>
          </p:cNvCxnSpPr>
          <p:nvPr/>
        </p:nvCxnSpPr>
        <p:spPr>
          <a:xfrm flipH="1" flipV="1">
            <a:off x="7194555" y="1709516"/>
            <a:ext cx="7214" cy="340447"/>
          </a:xfrm>
          <a:prstGeom prst="straightConnector1">
            <a:avLst/>
          </a:prstGeom>
          <a:ln>
            <a:solidFill>
              <a:srgbClr val="FF0000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6612037" y="3271533"/>
            <a:ext cx="617602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i="1" dirty="0" smtClean="0"/>
              <a:t>is_a</a:t>
            </a:r>
            <a:endParaRPr lang="en-US" i="1" dirty="0"/>
          </a:p>
        </p:txBody>
      </p:sp>
      <p:sp>
        <p:nvSpPr>
          <p:cNvPr id="38" name="Rectangle 37"/>
          <p:cNvSpPr/>
          <p:nvPr/>
        </p:nvSpPr>
        <p:spPr>
          <a:xfrm>
            <a:off x="6419633" y="1697246"/>
            <a:ext cx="7258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i="1" dirty="0">
                <a:solidFill>
                  <a:prstClr val="black"/>
                </a:solidFill>
              </a:rPr>
              <a:t>is_a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323421" y="2357857"/>
            <a:ext cx="7258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i="1" dirty="0">
                <a:solidFill>
                  <a:prstClr val="black"/>
                </a:solidFill>
              </a:rPr>
              <a:t>is_a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768819" y="2960996"/>
            <a:ext cx="1843218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 err="1" smtClean="0"/>
              <a:t>is_pathological</a:t>
            </a:r>
            <a:r>
              <a:rPr lang="en-US" sz="1200" i="1" dirty="0" smtClean="0"/>
              <a:t>_</a:t>
            </a:r>
          </a:p>
          <a:p>
            <a:pPr algn="ctr"/>
            <a:r>
              <a:rPr lang="en-US" sz="1200" i="1" dirty="0" err="1" smtClean="0"/>
              <a:t>transformation_of</a:t>
            </a:r>
            <a:endParaRPr lang="en-US" sz="1200" i="1" dirty="0"/>
          </a:p>
        </p:txBody>
      </p:sp>
      <p:cxnSp>
        <p:nvCxnSpPr>
          <p:cNvPr id="41" name="Straight Arrow Connector 40"/>
          <p:cNvCxnSpPr/>
          <p:nvPr/>
        </p:nvCxnSpPr>
        <p:spPr>
          <a:xfrm flipH="1">
            <a:off x="4937517" y="2973293"/>
            <a:ext cx="1482116" cy="1"/>
          </a:xfrm>
          <a:prstGeom prst="straightConnector1">
            <a:avLst/>
          </a:prstGeom>
          <a:ln>
            <a:solidFill>
              <a:srgbClr val="FF0000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706473" y="3709965"/>
            <a:ext cx="1729936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Bicoronal </a:t>
            </a:r>
          </a:p>
          <a:p>
            <a:pPr algn="ctr"/>
            <a:r>
              <a:rPr lang="en-US" dirty="0" smtClean="0"/>
              <a:t>craniosynostosis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5124311" y="3835966"/>
            <a:ext cx="3941103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 smtClean="0"/>
              <a:t>Dysostosed</a:t>
            </a:r>
            <a:r>
              <a:rPr lang="en-US" dirty="0" smtClean="0"/>
              <a:t> right and left coronal suture</a:t>
            </a:r>
          </a:p>
        </p:txBody>
      </p:sp>
      <p:cxnSp>
        <p:nvCxnSpPr>
          <p:cNvPr id="44" name="Straight Arrow Connector 43"/>
          <p:cNvCxnSpPr/>
          <p:nvPr/>
        </p:nvCxnSpPr>
        <p:spPr>
          <a:xfrm flipH="1">
            <a:off x="2429029" y="4053905"/>
            <a:ext cx="2695282" cy="1"/>
          </a:xfrm>
          <a:prstGeom prst="straightConnector1">
            <a:avLst/>
          </a:prstGeom>
          <a:ln>
            <a:solidFill>
              <a:srgbClr val="FF0000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2444876" y="3921143"/>
            <a:ext cx="2679435" cy="0"/>
          </a:xfrm>
          <a:prstGeom prst="straightConnector1">
            <a:avLst/>
          </a:prstGeom>
          <a:ln>
            <a:solidFill>
              <a:srgbClr val="FF0000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2909279" y="3482294"/>
            <a:ext cx="1843218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 smtClean="0"/>
              <a:t>has_component_</a:t>
            </a:r>
          </a:p>
          <a:p>
            <a:pPr algn="ctr"/>
            <a:r>
              <a:rPr lang="en-US" sz="1200" i="1" dirty="0"/>
              <a:t>p</a:t>
            </a:r>
            <a:r>
              <a:rPr lang="en-US" sz="1200" i="1" dirty="0" smtClean="0"/>
              <a:t>athological structure</a:t>
            </a:r>
            <a:endParaRPr lang="en-US" sz="1200" i="1" dirty="0"/>
          </a:p>
        </p:txBody>
      </p:sp>
      <p:sp>
        <p:nvSpPr>
          <p:cNvPr id="47" name="TextBox 46"/>
          <p:cNvSpPr txBox="1"/>
          <p:nvPr/>
        </p:nvSpPr>
        <p:spPr>
          <a:xfrm>
            <a:off x="2429029" y="4053905"/>
            <a:ext cx="2841425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 err="1" smtClean="0"/>
              <a:t>component_pathological_structure_in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27545526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04334" y="178229"/>
            <a:ext cx="62932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Phenotypic abnormality: </a:t>
            </a:r>
            <a:r>
              <a:rPr lang="en-US" sz="2800" b="1" dirty="0" smtClean="0"/>
              <a:t>Craniosynostosis</a:t>
            </a:r>
            <a:endParaRPr lang="en-US" sz="2800" b="1" dirty="0"/>
          </a:p>
        </p:txBody>
      </p:sp>
      <p:pic>
        <p:nvPicPr>
          <p:cNvPr id="3" name="Picture 2" descr="chmo_taxonomy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037" y="1330372"/>
            <a:ext cx="3980780" cy="4121181"/>
          </a:xfrm>
          <a:prstGeom prst="rect">
            <a:avLst/>
          </a:prstGeom>
          <a:ln w="28575" cmpd="sng">
            <a:solidFill>
              <a:srgbClr val="000000"/>
            </a:solidFill>
          </a:ln>
        </p:spPr>
      </p:pic>
      <p:pic>
        <p:nvPicPr>
          <p:cNvPr id="4" name="Picture 3" descr="cmmo_taxonomy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817" y="1330372"/>
            <a:ext cx="4769734" cy="4121181"/>
          </a:xfrm>
          <a:prstGeom prst="rect">
            <a:avLst/>
          </a:prstGeom>
          <a:ln w="28575" cmpd="sng">
            <a:solidFill>
              <a:srgbClr val="00000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1277799" y="836318"/>
            <a:ext cx="16752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CHMO (Human)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115458" y="846967"/>
            <a:ext cx="1692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CMMO (Mouse)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1172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hmo_taxonomy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94" y="1509329"/>
            <a:ext cx="3864371" cy="4454633"/>
          </a:xfrm>
          <a:prstGeom prst="rect">
            <a:avLst/>
          </a:prstGeom>
          <a:ln w="28575" cmpd="sng">
            <a:solidFill>
              <a:schemeClr val="tx1"/>
            </a:solidFill>
          </a:ln>
        </p:spPr>
      </p:pic>
      <p:pic>
        <p:nvPicPr>
          <p:cNvPr id="3" name="Picture 2" descr="cmmo_taxonomy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0461" y="1509329"/>
            <a:ext cx="4805101" cy="4454633"/>
          </a:xfrm>
          <a:prstGeom prst="rect">
            <a:avLst/>
          </a:prstGeom>
          <a:ln w="28575" cmpd="sng"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939681" y="162866"/>
            <a:ext cx="75328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Pathological anatomical entity: </a:t>
            </a:r>
            <a:r>
              <a:rPr lang="en-US" sz="2800" b="1" dirty="0" err="1" smtClean="0"/>
              <a:t>Dysostosed</a:t>
            </a:r>
            <a:r>
              <a:rPr lang="en-US" sz="2800" b="1" dirty="0" smtClean="0"/>
              <a:t> suture</a:t>
            </a:r>
            <a:endParaRPr lang="en-US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417195" y="1035737"/>
            <a:ext cx="16752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CHMO (Human)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828921" y="1035737"/>
            <a:ext cx="1692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CMMO (Mouse)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5845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MENSFull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1963" y="592553"/>
            <a:ext cx="4271683" cy="630114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06542" y="91595"/>
            <a:ext cx="50295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Clinical phenotypic abnormalities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429936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MENS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6050" y="239032"/>
            <a:ext cx="7027950" cy="195866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2248" y="439280"/>
            <a:ext cx="15420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Phenotypic</a:t>
            </a:r>
            <a:r>
              <a:rPr lang="en-US" sz="3600" dirty="0" smtClean="0"/>
              <a:t> </a:t>
            </a:r>
            <a:r>
              <a:rPr lang="en-US" dirty="0" smtClean="0"/>
              <a:t>Abnormality</a:t>
            </a:r>
            <a:endParaRPr lang="en-US" dirty="0"/>
          </a:p>
        </p:txBody>
      </p:sp>
      <p:pic>
        <p:nvPicPr>
          <p:cNvPr id="6" name="Picture 5" descr="EarClass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8078" y="2977183"/>
            <a:ext cx="4114800" cy="3505200"/>
          </a:xfrm>
          <a:prstGeom prst="rect">
            <a:avLst/>
          </a:prstGeom>
          <a:ln w="19050" cmpd="sng">
            <a:solidFill>
              <a:srgbClr val="000000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302248" y="3849506"/>
            <a:ext cx="1542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Clinical Entity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02248" y="2175661"/>
            <a:ext cx="1542013" cy="77948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External Sources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982870" y="1362610"/>
            <a:ext cx="1" cy="7356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982870" y="3092174"/>
            <a:ext cx="1" cy="7573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1601304" y="960783"/>
            <a:ext cx="51474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1976783" y="4052957"/>
            <a:ext cx="530087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9805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77732" y="797776"/>
            <a:ext cx="2464362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Agenesis of mandible</a:t>
            </a:r>
          </a:p>
          <a:p>
            <a:r>
              <a:rPr lang="en-US" dirty="0" smtClean="0"/>
              <a:t>Hypoplasia of mandible</a:t>
            </a:r>
          </a:p>
          <a:p>
            <a:r>
              <a:rPr lang="en-US" dirty="0" smtClean="0"/>
              <a:t>Hyperplasia of mandible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47737" y="2634985"/>
            <a:ext cx="1101571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/>
              <a:t>Mandible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928824" y="2044881"/>
            <a:ext cx="1650612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 smtClean="0"/>
              <a:t>Body of mandible</a:t>
            </a:r>
            <a:endParaRPr lang="en-US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464799" y="4401370"/>
            <a:ext cx="3639237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 err="1" smtClean="0"/>
              <a:t>Ectomesenchyme</a:t>
            </a:r>
            <a:r>
              <a:rPr lang="en-US" sz="1600" dirty="0" smtClean="0"/>
              <a:t> of first pharyngeal arch</a:t>
            </a:r>
            <a:endParaRPr lang="en-US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2770014" y="3240745"/>
            <a:ext cx="1791777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 smtClean="0"/>
              <a:t>Ramus of mandible</a:t>
            </a:r>
            <a:endParaRPr lang="en-US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5631830" y="1706280"/>
            <a:ext cx="2923459" cy="86177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 smtClean="0"/>
              <a:t>Agenesis of body of mandible</a:t>
            </a:r>
          </a:p>
          <a:p>
            <a:r>
              <a:rPr lang="en-US" sz="1600" dirty="0" smtClean="0"/>
              <a:t>Hypoplasia of body of mandible</a:t>
            </a:r>
          </a:p>
          <a:p>
            <a:r>
              <a:rPr lang="en-US" sz="1600" dirty="0" smtClean="0"/>
              <a:t>Hyperplasia of body of mandi</a:t>
            </a:r>
            <a:r>
              <a:rPr lang="en-US" dirty="0" smtClean="0"/>
              <a:t>ble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631830" y="3004317"/>
            <a:ext cx="2996433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 smtClean="0"/>
              <a:t>Agenesis of ramus of mandible</a:t>
            </a:r>
          </a:p>
          <a:p>
            <a:r>
              <a:rPr lang="en-US" sz="1600" dirty="0" smtClean="0"/>
              <a:t>Hypoplasia of ramus of mandible</a:t>
            </a:r>
          </a:p>
          <a:p>
            <a:r>
              <a:rPr lang="en-US" sz="1600" dirty="0" smtClean="0"/>
              <a:t>Hyperplasia of ramus of mandible</a:t>
            </a:r>
            <a:endParaRPr lang="en-US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2838706" y="5623500"/>
            <a:ext cx="786794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 smtClean="0"/>
              <a:t>Maxilla</a:t>
            </a:r>
            <a:endParaRPr lang="en-US"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647180" y="6229845"/>
            <a:ext cx="1515459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 err="1" smtClean="0"/>
              <a:t>Zygomatic</a:t>
            </a:r>
            <a:r>
              <a:rPr lang="en-US" sz="1600" dirty="0" smtClean="0"/>
              <a:t> bone</a:t>
            </a:r>
            <a:endParaRPr lang="en-US" sz="1600" dirty="0"/>
          </a:p>
        </p:txBody>
      </p:sp>
      <p:sp>
        <p:nvSpPr>
          <p:cNvPr id="16" name="TextBox 15"/>
          <p:cNvSpPr txBox="1"/>
          <p:nvPr/>
        </p:nvSpPr>
        <p:spPr>
          <a:xfrm>
            <a:off x="1692786" y="5733645"/>
            <a:ext cx="795610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 err="1" smtClean="0"/>
              <a:t>Maleus</a:t>
            </a:r>
            <a:endParaRPr lang="en-US" sz="1600" dirty="0"/>
          </a:p>
        </p:txBody>
      </p:sp>
      <p:sp>
        <p:nvSpPr>
          <p:cNvPr id="17" name="TextBox 16"/>
          <p:cNvSpPr txBox="1"/>
          <p:nvPr/>
        </p:nvSpPr>
        <p:spPr>
          <a:xfrm>
            <a:off x="5131273" y="5322238"/>
            <a:ext cx="2019804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 smtClean="0"/>
              <a:t>Agenesis of maxilla</a:t>
            </a:r>
          </a:p>
          <a:p>
            <a:r>
              <a:rPr lang="en-US" sz="1600" dirty="0" smtClean="0"/>
              <a:t>Hypoplasia of maxilla</a:t>
            </a:r>
          </a:p>
          <a:p>
            <a:r>
              <a:rPr lang="en-US" sz="1600" dirty="0" smtClean="0"/>
              <a:t>Hyperplasia of maxilla</a:t>
            </a:r>
            <a:endParaRPr lang="en-US" sz="1600" dirty="0"/>
          </a:p>
        </p:txBody>
      </p:sp>
      <p:cxnSp>
        <p:nvCxnSpPr>
          <p:cNvPr id="3" name="Straight Arrow Connector 2"/>
          <p:cNvCxnSpPr>
            <a:stCxn id="5" idx="0"/>
          </p:cNvCxnSpPr>
          <p:nvPr/>
        </p:nvCxnSpPr>
        <p:spPr>
          <a:xfrm flipV="1">
            <a:off x="1698523" y="1706280"/>
            <a:ext cx="0" cy="928705"/>
          </a:xfrm>
          <a:prstGeom prst="straightConnector1">
            <a:avLst/>
          </a:prstGeom>
          <a:ln>
            <a:solidFill>
              <a:srgbClr val="000000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1199347" y="4722874"/>
            <a:ext cx="628933" cy="150697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endCxn id="7" idx="2"/>
          </p:cNvCxnSpPr>
          <p:nvPr/>
        </p:nvCxnSpPr>
        <p:spPr>
          <a:xfrm flipH="1" flipV="1">
            <a:off x="2284418" y="4739924"/>
            <a:ext cx="953600" cy="883578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1699904" y="3004319"/>
            <a:ext cx="0" cy="139705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579436" y="3476366"/>
            <a:ext cx="1052394" cy="15678"/>
          </a:xfrm>
          <a:prstGeom prst="straightConnector1">
            <a:avLst/>
          </a:prstGeom>
          <a:ln>
            <a:solidFill>
              <a:srgbClr val="000000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4586842" y="2263019"/>
            <a:ext cx="1044988" cy="1"/>
          </a:xfrm>
          <a:prstGeom prst="straightConnector1">
            <a:avLst/>
          </a:prstGeom>
          <a:ln>
            <a:solidFill>
              <a:srgbClr val="000000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endCxn id="16" idx="0"/>
          </p:cNvCxnSpPr>
          <p:nvPr/>
        </p:nvCxnSpPr>
        <p:spPr>
          <a:xfrm>
            <a:off x="1816167" y="4722874"/>
            <a:ext cx="274424" cy="101077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endCxn id="14" idx="1"/>
          </p:cNvCxnSpPr>
          <p:nvPr/>
        </p:nvCxnSpPr>
        <p:spPr>
          <a:xfrm>
            <a:off x="1853258" y="4739924"/>
            <a:ext cx="985448" cy="1052853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3643145" y="5870337"/>
            <a:ext cx="1488128" cy="0"/>
          </a:xfrm>
          <a:prstGeom prst="straightConnector1">
            <a:avLst/>
          </a:prstGeom>
          <a:ln>
            <a:solidFill>
              <a:srgbClr val="000000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1844130" y="3004318"/>
            <a:ext cx="0" cy="139705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1860812" y="1706280"/>
            <a:ext cx="0" cy="928705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endCxn id="6" idx="1"/>
          </p:cNvCxnSpPr>
          <p:nvPr/>
        </p:nvCxnSpPr>
        <p:spPr>
          <a:xfrm flipV="1">
            <a:off x="2249308" y="2214158"/>
            <a:ext cx="679516" cy="57322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endCxn id="10" idx="1"/>
          </p:cNvCxnSpPr>
          <p:nvPr/>
        </p:nvCxnSpPr>
        <p:spPr>
          <a:xfrm>
            <a:off x="2249308" y="2791424"/>
            <a:ext cx="520706" cy="618598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12" idx="1"/>
          </p:cNvCxnSpPr>
          <p:nvPr/>
        </p:nvCxnSpPr>
        <p:spPr>
          <a:xfrm flipH="1">
            <a:off x="4586842" y="2137167"/>
            <a:ext cx="1044988" cy="4664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H="1">
            <a:off x="4561791" y="3301524"/>
            <a:ext cx="1070039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>
            <a:stCxn id="17" idx="1"/>
          </p:cNvCxnSpPr>
          <p:nvPr/>
        </p:nvCxnSpPr>
        <p:spPr>
          <a:xfrm flipH="1">
            <a:off x="3625500" y="5737737"/>
            <a:ext cx="1505773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2353815" y="2648885"/>
            <a:ext cx="13773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has_regional</a:t>
            </a:r>
            <a:r>
              <a:rPr lang="en-US" sz="1200" dirty="0" smtClean="0"/>
              <a:t> _part</a:t>
            </a:r>
            <a:endParaRPr lang="en-US" sz="1200" dirty="0"/>
          </a:p>
        </p:txBody>
      </p:sp>
      <p:sp>
        <p:nvSpPr>
          <p:cNvPr id="61" name="TextBox 60"/>
          <p:cNvSpPr txBox="1"/>
          <p:nvPr/>
        </p:nvSpPr>
        <p:spPr>
          <a:xfrm>
            <a:off x="4561791" y="1793362"/>
            <a:ext cx="9801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has_location</a:t>
            </a:r>
            <a:endParaRPr lang="en-US" sz="1200" dirty="0"/>
          </a:p>
        </p:txBody>
      </p:sp>
      <p:sp>
        <p:nvSpPr>
          <p:cNvPr id="68" name="TextBox 67"/>
          <p:cNvSpPr txBox="1"/>
          <p:nvPr/>
        </p:nvSpPr>
        <p:spPr>
          <a:xfrm>
            <a:off x="4651649" y="2973537"/>
            <a:ext cx="9801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has_location</a:t>
            </a:r>
            <a:endParaRPr lang="en-US" sz="1200" dirty="0"/>
          </a:p>
        </p:txBody>
      </p:sp>
      <p:sp>
        <p:nvSpPr>
          <p:cNvPr id="69" name="TextBox 68"/>
          <p:cNvSpPr txBox="1"/>
          <p:nvPr/>
        </p:nvSpPr>
        <p:spPr>
          <a:xfrm>
            <a:off x="3813401" y="5460738"/>
            <a:ext cx="9801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has_location</a:t>
            </a:r>
            <a:endParaRPr lang="en-US" sz="1200" dirty="0"/>
          </a:p>
        </p:txBody>
      </p:sp>
      <p:sp>
        <p:nvSpPr>
          <p:cNvPr id="70" name="TextBox 69"/>
          <p:cNvSpPr txBox="1"/>
          <p:nvPr/>
        </p:nvSpPr>
        <p:spPr>
          <a:xfrm rot="16200000">
            <a:off x="1520417" y="2022721"/>
            <a:ext cx="9801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has_location</a:t>
            </a:r>
            <a:endParaRPr lang="en-US" sz="1200" dirty="0"/>
          </a:p>
        </p:txBody>
      </p:sp>
      <p:sp>
        <p:nvSpPr>
          <p:cNvPr id="72" name="TextBox 71"/>
          <p:cNvSpPr txBox="1"/>
          <p:nvPr/>
        </p:nvSpPr>
        <p:spPr>
          <a:xfrm>
            <a:off x="3865123" y="5870337"/>
            <a:ext cx="9284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location_of</a:t>
            </a:r>
            <a:endParaRPr lang="en-US" sz="1200" dirty="0"/>
          </a:p>
        </p:txBody>
      </p:sp>
      <p:sp>
        <p:nvSpPr>
          <p:cNvPr id="73" name="TextBox 72"/>
          <p:cNvSpPr txBox="1"/>
          <p:nvPr/>
        </p:nvSpPr>
        <p:spPr>
          <a:xfrm>
            <a:off x="4651649" y="3476366"/>
            <a:ext cx="9284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location_of</a:t>
            </a:r>
            <a:endParaRPr lang="en-US" sz="1200" dirty="0"/>
          </a:p>
        </p:txBody>
      </p:sp>
      <p:sp>
        <p:nvSpPr>
          <p:cNvPr id="74" name="TextBox 73"/>
          <p:cNvSpPr txBox="1"/>
          <p:nvPr/>
        </p:nvSpPr>
        <p:spPr>
          <a:xfrm>
            <a:off x="4644101" y="2244935"/>
            <a:ext cx="9284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location_of</a:t>
            </a:r>
            <a:endParaRPr lang="en-US" sz="1200" dirty="0"/>
          </a:p>
        </p:txBody>
      </p:sp>
      <p:sp>
        <p:nvSpPr>
          <p:cNvPr id="75" name="TextBox 74"/>
          <p:cNvSpPr txBox="1"/>
          <p:nvPr/>
        </p:nvSpPr>
        <p:spPr>
          <a:xfrm rot="16200000">
            <a:off x="1041693" y="2003331"/>
            <a:ext cx="9284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location_of</a:t>
            </a:r>
            <a:endParaRPr lang="en-US" sz="1200" dirty="0"/>
          </a:p>
        </p:txBody>
      </p:sp>
      <p:sp>
        <p:nvSpPr>
          <p:cNvPr id="76" name="TextBox 75"/>
          <p:cNvSpPr txBox="1"/>
          <p:nvPr/>
        </p:nvSpPr>
        <p:spPr>
          <a:xfrm rot="16200000">
            <a:off x="1450540" y="3522976"/>
            <a:ext cx="10324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derives_from</a:t>
            </a:r>
            <a:endParaRPr lang="en-US" sz="1200" dirty="0"/>
          </a:p>
        </p:txBody>
      </p:sp>
      <p:sp>
        <p:nvSpPr>
          <p:cNvPr id="77" name="TextBox 76"/>
          <p:cNvSpPr txBox="1"/>
          <p:nvPr/>
        </p:nvSpPr>
        <p:spPr>
          <a:xfrm rot="16200000">
            <a:off x="1201468" y="3572147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derives</a:t>
            </a:r>
            <a:endParaRPr lang="en-US" sz="1200" dirty="0"/>
          </a:p>
        </p:txBody>
      </p:sp>
      <p:sp>
        <p:nvSpPr>
          <p:cNvPr id="78" name="TextBox 77"/>
          <p:cNvSpPr txBox="1"/>
          <p:nvPr/>
        </p:nvSpPr>
        <p:spPr>
          <a:xfrm rot="17531244">
            <a:off x="996291" y="5138109"/>
            <a:ext cx="6829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derives</a:t>
            </a:r>
            <a:endParaRPr lang="en-US" sz="1200" dirty="0"/>
          </a:p>
        </p:txBody>
      </p:sp>
      <p:sp>
        <p:nvSpPr>
          <p:cNvPr id="79" name="TextBox 78"/>
          <p:cNvSpPr txBox="1"/>
          <p:nvPr/>
        </p:nvSpPr>
        <p:spPr>
          <a:xfrm rot="2756374">
            <a:off x="2188728" y="5062782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derives</a:t>
            </a:r>
            <a:endParaRPr lang="en-US" sz="1200" dirty="0"/>
          </a:p>
        </p:txBody>
      </p:sp>
      <p:sp>
        <p:nvSpPr>
          <p:cNvPr id="85" name="TextBox 84"/>
          <p:cNvSpPr txBox="1"/>
          <p:nvPr/>
        </p:nvSpPr>
        <p:spPr>
          <a:xfrm rot="2590590">
            <a:off x="2506841" y="5007507"/>
            <a:ext cx="10324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derives_from</a:t>
            </a:r>
            <a:endParaRPr lang="en-US" sz="1200" dirty="0"/>
          </a:p>
        </p:txBody>
      </p:sp>
      <p:sp>
        <p:nvSpPr>
          <p:cNvPr id="89" name="TextBox 88"/>
          <p:cNvSpPr txBox="1"/>
          <p:nvPr/>
        </p:nvSpPr>
        <p:spPr>
          <a:xfrm rot="15615981">
            <a:off x="1523164" y="5163614"/>
            <a:ext cx="6278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derives</a:t>
            </a:r>
            <a:endParaRPr lang="en-US" sz="1200" dirty="0"/>
          </a:p>
        </p:txBody>
      </p:sp>
      <p:sp>
        <p:nvSpPr>
          <p:cNvPr id="45" name="TextBox 44"/>
          <p:cNvSpPr txBox="1"/>
          <p:nvPr/>
        </p:nvSpPr>
        <p:spPr>
          <a:xfrm>
            <a:off x="3033217" y="0"/>
            <a:ext cx="30347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Network of properties</a:t>
            </a:r>
            <a:endParaRPr lang="en-US" sz="2400" dirty="0"/>
          </a:p>
        </p:txBody>
      </p:sp>
      <p:cxnSp>
        <p:nvCxnSpPr>
          <p:cNvPr id="48" name="Straight Arrow Connector 47"/>
          <p:cNvCxnSpPr/>
          <p:nvPr/>
        </p:nvCxnSpPr>
        <p:spPr>
          <a:xfrm flipH="1" flipV="1">
            <a:off x="3526319" y="3579299"/>
            <a:ext cx="1951488" cy="975848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5477807" y="4544905"/>
            <a:ext cx="3301404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 smtClean="0"/>
              <a:t>Pathological small ramus of mandible</a:t>
            </a:r>
            <a:endParaRPr lang="en-US" sz="1600" dirty="0"/>
          </a:p>
        </p:txBody>
      </p:sp>
      <p:sp>
        <p:nvSpPr>
          <p:cNvPr id="53" name="TextBox 52"/>
          <p:cNvSpPr txBox="1"/>
          <p:nvPr/>
        </p:nvSpPr>
        <p:spPr>
          <a:xfrm rot="1594552">
            <a:off x="3184460" y="3994120"/>
            <a:ext cx="23558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is_pathological_transformation_of</a:t>
            </a:r>
            <a:endParaRPr lang="en-US" sz="1200" dirty="0"/>
          </a:p>
        </p:txBody>
      </p:sp>
      <p:cxnSp>
        <p:nvCxnSpPr>
          <p:cNvPr id="56" name="Straight Arrow Connector 55"/>
          <p:cNvCxnSpPr>
            <a:endCxn id="6" idx="0"/>
          </p:cNvCxnSpPr>
          <p:nvPr/>
        </p:nvCxnSpPr>
        <p:spPr>
          <a:xfrm flipH="1">
            <a:off x="3754130" y="808018"/>
            <a:ext cx="1787842" cy="1236863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5541972" y="797776"/>
            <a:ext cx="3196308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 smtClean="0"/>
              <a:t>Pathological small body of mandible</a:t>
            </a:r>
            <a:endParaRPr lang="en-US" sz="1600" dirty="0"/>
          </a:p>
        </p:txBody>
      </p:sp>
      <p:sp>
        <p:nvSpPr>
          <p:cNvPr id="58" name="TextBox 57"/>
          <p:cNvSpPr txBox="1"/>
          <p:nvPr/>
        </p:nvSpPr>
        <p:spPr>
          <a:xfrm rot="19542930">
            <a:off x="3343365" y="1128419"/>
            <a:ext cx="23558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is_pathological_transformation_of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3028821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Good is It?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could our deliverables be used?</a:t>
            </a:r>
          </a:p>
          <a:p>
            <a:r>
              <a:rPr lang="en-US" dirty="0" smtClean="0"/>
              <a:t>Representation of knowledge</a:t>
            </a:r>
          </a:p>
          <a:p>
            <a:pPr lvl="1"/>
            <a:r>
              <a:rPr lang="en-US" dirty="0" smtClean="0"/>
              <a:t>Like pathway</a:t>
            </a:r>
            <a:r>
              <a:rPr lang="en-US" baseline="0" dirty="0" smtClean="0"/>
              <a:t> databases</a:t>
            </a:r>
          </a:p>
          <a:p>
            <a:r>
              <a:rPr lang="en-US" dirty="0" smtClean="0"/>
              <a:t>Data integration through knowledge</a:t>
            </a:r>
          </a:p>
          <a:p>
            <a:pPr lvl="1"/>
            <a:r>
              <a:rPr lang="en-US" dirty="0" smtClean="0"/>
              <a:t>Controlled terms</a:t>
            </a:r>
          </a:p>
          <a:p>
            <a:pPr lvl="1"/>
            <a:r>
              <a:rPr lang="en-US" dirty="0" smtClean="0"/>
              <a:t>Intelligent queries</a:t>
            </a:r>
          </a:p>
          <a:p>
            <a:pPr lvl="1"/>
            <a:endParaRPr lang="en-US" baseline="0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85206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Multi-species malformation ontologies </a:t>
            </a:r>
          </a:p>
          <a:p>
            <a:r>
              <a:rPr lang="en-US" u="sng" baseline="0" dirty="0" smtClean="0"/>
              <a:t>Termlists for Hub</a:t>
            </a:r>
          </a:p>
          <a:p>
            <a:r>
              <a:rPr lang="en-US" dirty="0" smtClean="0"/>
              <a:t>Ongoing methodology</a:t>
            </a:r>
            <a:endParaRPr lang="en-US" baseline="0" dirty="0" smtClean="0"/>
          </a:p>
          <a:p>
            <a:r>
              <a:rPr lang="en-US" dirty="0" smtClean="0"/>
              <a:t>Year </a:t>
            </a:r>
            <a:r>
              <a:rPr lang="en-US" dirty="0"/>
              <a:t>5 </a:t>
            </a:r>
            <a:r>
              <a:rPr lang="en-US" dirty="0" smtClean="0"/>
              <a:t>plans</a:t>
            </a:r>
          </a:p>
        </p:txBody>
      </p:sp>
    </p:spTree>
    <p:extLst>
      <p:ext uri="{BB962C8B-B14F-4D97-AF65-F5344CB8AC3E}">
        <p14:creationId xmlns:p14="http://schemas.microsoft.com/office/powerpoint/2010/main" val="7379147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99087" y="416986"/>
            <a:ext cx="34235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Termlists for Hub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3430597" y="3097410"/>
            <a:ext cx="2357623" cy="132343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FaceBase</a:t>
            </a:r>
          </a:p>
          <a:p>
            <a:pPr algn="ctr"/>
            <a:r>
              <a:rPr lang="en-US" sz="4000" dirty="0" smtClean="0"/>
              <a:t>metadata</a:t>
            </a:r>
            <a:endParaRPr lang="en-US" sz="4000" dirty="0"/>
          </a:p>
        </p:txBody>
      </p:sp>
      <p:grpSp>
        <p:nvGrpSpPr>
          <p:cNvPr id="35" name="Group 34"/>
          <p:cNvGrpSpPr/>
          <p:nvPr/>
        </p:nvGrpSpPr>
        <p:grpSpPr>
          <a:xfrm>
            <a:off x="386976" y="1431673"/>
            <a:ext cx="2769021" cy="1390860"/>
            <a:chOff x="386976" y="1499409"/>
            <a:chExt cx="2769021" cy="1390860"/>
          </a:xfrm>
          <a:solidFill>
            <a:schemeClr val="bg1">
              <a:lumMod val="85000"/>
            </a:schemeClr>
          </a:solidFill>
        </p:grpSpPr>
        <p:sp>
          <p:nvSpPr>
            <p:cNvPr id="6" name="Rectangle 5"/>
            <p:cNvSpPr/>
            <p:nvPr/>
          </p:nvSpPr>
          <p:spPr>
            <a:xfrm>
              <a:off x="386976" y="1499409"/>
              <a:ext cx="2769021" cy="1390860"/>
            </a:xfrm>
            <a:prstGeom prst="rect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129563" y="1528319"/>
              <a:ext cx="1069524" cy="369332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Anatomy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59690" y="1839262"/>
              <a:ext cx="2140655" cy="369332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Human (CHO, HDAA)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59967" y="2113707"/>
              <a:ext cx="2608970" cy="369332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Mouse (CMO, MA, EMAP)</a:t>
              </a:r>
              <a:endParaRPr 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64344" y="2401246"/>
              <a:ext cx="2134118" cy="369332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Zebrafish</a:t>
              </a:r>
              <a:r>
                <a:rPr lang="en-US" dirty="0" smtClean="0"/>
                <a:t> (CZO, ZAO)</a:t>
              </a:r>
              <a:endParaRPr lang="en-US" dirty="0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6077682" y="4913664"/>
            <a:ext cx="2769021" cy="906780"/>
            <a:chOff x="5128010" y="1457986"/>
            <a:chExt cx="2769021" cy="906780"/>
          </a:xfrm>
          <a:solidFill>
            <a:schemeClr val="bg1">
              <a:lumMod val="85000"/>
            </a:schemeClr>
          </a:solidFill>
        </p:grpSpPr>
        <p:sp>
          <p:nvSpPr>
            <p:cNvPr id="14" name="Rectangle 13"/>
            <p:cNvSpPr/>
            <p:nvPr/>
          </p:nvSpPr>
          <p:spPr>
            <a:xfrm>
              <a:off x="5128010" y="1457986"/>
              <a:ext cx="2769021" cy="906780"/>
            </a:xfrm>
            <a:prstGeom prst="rect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290439" y="1499408"/>
              <a:ext cx="2326278" cy="369332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Equipment/procedure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261243" y="1868740"/>
              <a:ext cx="2417361" cy="369332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OBI, </a:t>
              </a:r>
              <a:r>
                <a:rPr lang="en-US" dirty="0" err="1" smtClean="0"/>
                <a:t>RadLex</a:t>
              </a:r>
              <a:r>
                <a:rPr lang="en-US" dirty="0" smtClean="0"/>
                <a:t>, QIBO, </a:t>
              </a:r>
              <a:r>
                <a:rPr lang="en-US" dirty="0" err="1" smtClean="0"/>
                <a:t>FBbi</a:t>
              </a:r>
              <a:endParaRPr lang="en-US" dirty="0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381623" y="4549605"/>
            <a:ext cx="2769021" cy="1270839"/>
            <a:chOff x="478457" y="3969596"/>
            <a:chExt cx="2769021" cy="1270839"/>
          </a:xfrm>
          <a:solidFill>
            <a:schemeClr val="bg1">
              <a:lumMod val="85000"/>
            </a:schemeClr>
          </a:solidFill>
        </p:grpSpPr>
        <p:sp>
          <p:nvSpPr>
            <p:cNvPr id="21" name="Rectangle 20"/>
            <p:cNvSpPr/>
            <p:nvPr/>
          </p:nvSpPr>
          <p:spPr>
            <a:xfrm>
              <a:off x="478457" y="3969596"/>
              <a:ext cx="2769021" cy="1270839"/>
            </a:xfrm>
            <a:prstGeom prst="rect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67896" y="4011019"/>
              <a:ext cx="2614606" cy="369332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Malformation phenotype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67896" y="4380351"/>
              <a:ext cx="2605589" cy="369332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Human (CHMO, HPO, DO)</a:t>
              </a:r>
              <a:endParaRPr lang="en-US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66046" y="4725758"/>
              <a:ext cx="2272189" cy="369332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Mouse (CMMO, MPO)</a:t>
              </a:r>
              <a:endParaRPr lang="en-US" dirty="0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3877536" y="1431673"/>
            <a:ext cx="1412903" cy="768976"/>
            <a:chOff x="5849743" y="3478842"/>
            <a:chExt cx="1412903" cy="768976"/>
          </a:xfrm>
          <a:solidFill>
            <a:schemeClr val="bg1">
              <a:lumMod val="85000"/>
            </a:schemeClr>
          </a:solidFill>
        </p:grpSpPr>
        <p:sp>
          <p:nvSpPr>
            <p:cNvPr id="27" name="Rectangle 26"/>
            <p:cNvSpPr/>
            <p:nvPr/>
          </p:nvSpPr>
          <p:spPr>
            <a:xfrm>
              <a:off x="5849743" y="3478842"/>
              <a:ext cx="1412903" cy="768976"/>
            </a:xfrm>
            <a:prstGeom prst="rect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012172" y="3520264"/>
              <a:ext cx="1114984" cy="369332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Specimen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243586" y="3809307"/>
              <a:ext cx="521221" cy="369332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OBI</a:t>
              </a:r>
              <a:endParaRPr lang="en-US" dirty="0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3597570" y="5051468"/>
            <a:ext cx="2040077" cy="768976"/>
            <a:chOff x="4724730" y="4740637"/>
            <a:chExt cx="2040077" cy="768976"/>
          </a:xfrm>
          <a:solidFill>
            <a:schemeClr val="bg1">
              <a:lumMod val="85000"/>
            </a:schemeClr>
          </a:solidFill>
        </p:grpSpPr>
        <p:sp>
          <p:nvSpPr>
            <p:cNvPr id="30" name="Rectangle 29"/>
            <p:cNvSpPr/>
            <p:nvPr/>
          </p:nvSpPr>
          <p:spPr>
            <a:xfrm>
              <a:off x="4724730" y="4740637"/>
              <a:ext cx="2040077" cy="768976"/>
            </a:xfrm>
            <a:prstGeom prst="rect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908642" y="4774252"/>
              <a:ext cx="1672253" cy="646331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 smtClean="0"/>
                <a:t>Species</a:t>
              </a:r>
            </a:p>
            <a:p>
              <a:pPr algn="ctr"/>
              <a:r>
                <a:rPr lang="en-US" dirty="0" smtClean="0"/>
                <a:t>NCBI taxonomy</a:t>
              </a: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5870660" y="1431673"/>
            <a:ext cx="2884774" cy="1390860"/>
            <a:chOff x="350482" y="3109674"/>
            <a:chExt cx="2884774" cy="1390860"/>
          </a:xfrm>
          <a:solidFill>
            <a:schemeClr val="bg1">
              <a:lumMod val="85000"/>
            </a:schemeClr>
          </a:solidFill>
        </p:grpSpPr>
        <p:sp>
          <p:nvSpPr>
            <p:cNvPr id="36" name="Rectangle 35"/>
            <p:cNvSpPr/>
            <p:nvPr/>
          </p:nvSpPr>
          <p:spPr>
            <a:xfrm>
              <a:off x="386976" y="3109674"/>
              <a:ext cx="2769021" cy="1390860"/>
            </a:xfrm>
            <a:prstGeom prst="rect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129563" y="3138584"/>
              <a:ext cx="1161083" cy="369332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Age/stage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557504" y="3449527"/>
              <a:ext cx="2414430" cy="369332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Human (CHO, Carnegie)</a:t>
              </a:r>
              <a:endParaRPr lang="en-US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50482" y="3723972"/>
              <a:ext cx="2884774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Mouse (CMO, Theiler, E-day)</a:t>
              </a:r>
              <a:endParaRPr lang="en-US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693540" y="4011511"/>
              <a:ext cx="2087343" cy="369332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Zebrafish</a:t>
              </a:r>
              <a:r>
                <a:rPr lang="en-US" dirty="0" smtClean="0"/>
                <a:t> (CZO, ZFA)</a:t>
              </a:r>
              <a:endParaRPr lang="en-US" dirty="0"/>
            </a:p>
          </p:txBody>
        </p:sp>
      </p:grpSp>
      <p:cxnSp>
        <p:nvCxnSpPr>
          <p:cNvPr id="43" name="Straight Arrow Connector 42"/>
          <p:cNvCxnSpPr/>
          <p:nvPr/>
        </p:nvCxnSpPr>
        <p:spPr>
          <a:xfrm flipH="1">
            <a:off x="5788220" y="2880921"/>
            <a:ext cx="1532820" cy="744463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1754379" y="2822533"/>
            <a:ext cx="1676218" cy="802851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14" idx="0"/>
            <a:endCxn id="4" idx="3"/>
          </p:cNvCxnSpPr>
          <p:nvPr/>
        </p:nvCxnSpPr>
        <p:spPr>
          <a:xfrm flipH="1" flipV="1">
            <a:off x="5788220" y="3759130"/>
            <a:ext cx="1673973" cy="1154534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>
            <a:endCxn id="4" idx="1"/>
          </p:cNvCxnSpPr>
          <p:nvPr/>
        </p:nvCxnSpPr>
        <p:spPr>
          <a:xfrm flipV="1">
            <a:off x="1617133" y="3759130"/>
            <a:ext cx="1813464" cy="790475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stCxn id="27" idx="2"/>
          </p:cNvCxnSpPr>
          <p:nvPr/>
        </p:nvCxnSpPr>
        <p:spPr>
          <a:xfrm flipH="1">
            <a:off x="4580352" y="2200649"/>
            <a:ext cx="3636" cy="884531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>
            <a:stCxn id="30" idx="0"/>
            <a:endCxn id="4" idx="2"/>
          </p:cNvCxnSpPr>
          <p:nvPr/>
        </p:nvCxnSpPr>
        <p:spPr>
          <a:xfrm flipH="1" flipV="1">
            <a:off x="4609409" y="4420849"/>
            <a:ext cx="8200" cy="630619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75268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06596" y="13855"/>
            <a:ext cx="4360333" cy="5232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HUB metadata domains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639469" y="542943"/>
            <a:ext cx="6061212" cy="6247864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   DOMAINS					No. of terms added</a:t>
            </a:r>
          </a:p>
          <a:p>
            <a:r>
              <a:rPr lang="en-US" sz="2000" dirty="0" smtClean="0"/>
              <a:t>Species								4		</a:t>
            </a:r>
          </a:p>
          <a:p>
            <a:r>
              <a:rPr lang="en-US" sz="2000" dirty="0" smtClean="0"/>
              <a:t>Mouse strain							47</a:t>
            </a:r>
          </a:p>
          <a:p>
            <a:r>
              <a:rPr lang="en-US" sz="2000" dirty="0" smtClean="0"/>
              <a:t>Specimen type						19</a:t>
            </a:r>
          </a:p>
          <a:p>
            <a:r>
              <a:rPr lang="en-US" sz="2000" dirty="0" smtClean="0"/>
              <a:t>Anatomy</a:t>
            </a:r>
          </a:p>
          <a:p>
            <a:pPr lvl="1"/>
            <a:r>
              <a:rPr lang="en-US" sz="2000" i="1" dirty="0" smtClean="0"/>
              <a:t>Human							</a:t>
            </a:r>
            <a:r>
              <a:rPr lang="en-US" sz="2000" dirty="0" smtClean="0"/>
              <a:t>78</a:t>
            </a:r>
          </a:p>
          <a:p>
            <a:pPr lvl="1"/>
            <a:r>
              <a:rPr lang="en-US" sz="2000" i="1" dirty="0" smtClean="0"/>
              <a:t>Mouse							</a:t>
            </a:r>
            <a:r>
              <a:rPr lang="en-US" sz="2000" dirty="0" smtClean="0"/>
              <a:t>118</a:t>
            </a:r>
          </a:p>
          <a:p>
            <a:pPr lvl="1"/>
            <a:r>
              <a:rPr lang="en-US" sz="2000" i="1" dirty="0" smtClean="0"/>
              <a:t>Zebrafish						</a:t>
            </a:r>
            <a:r>
              <a:rPr lang="en-US" sz="2000" dirty="0" smtClean="0"/>
              <a:t>137</a:t>
            </a:r>
          </a:p>
          <a:p>
            <a:r>
              <a:rPr lang="en-US" sz="2000" dirty="0" smtClean="0"/>
              <a:t>Malformation phenotype</a:t>
            </a:r>
          </a:p>
          <a:p>
            <a:pPr lvl="1"/>
            <a:r>
              <a:rPr lang="en-US" sz="2000" i="1" dirty="0" smtClean="0"/>
              <a:t>Human							</a:t>
            </a:r>
            <a:r>
              <a:rPr lang="en-US" sz="2000" dirty="0" smtClean="0"/>
              <a:t>23</a:t>
            </a:r>
          </a:p>
          <a:p>
            <a:pPr lvl="1"/>
            <a:r>
              <a:rPr lang="en-US" sz="2000" i="1" dirty="0" smtClean="0"/>
              <a:t>Mammalian						</a:t>
            </a:r>
            <a:r>
              <a:rPr lang="en-US" sz="2000" dirty="0" smtClean="0"/>
              <a:t>50</a:t>
            </a:r>
            <a:endParaRPr lang="en-US" sz="2000" i="1" dirty="0" smtClean="0"/>
          </a:p>
          <a:p>
            <a:pPr lvl="1"/>
            <a:r>
              <a:rPr lang="en-US" sz="2000" i="1" dirty="0" smtClean="0"/>
              <a:t>Zebrafish						  </a:t>
            </a:r>
            <a:r>
              <a:rPr lang="en-US" sz="2000" dirty="0" smtClean="0"/>
              <a:t>8</a:t>
            </a:r>
          </a:p>
          <a:p>
            <a:r>
              <a:rPr lang="en-US" sz="2000" dirty="0" smtClean="0"/>
              <a:t>Developmental stage</a:t>
            </a:r>
          </a:p>
          <a:p>
            <a:pPr lvl="1"/>
            <a:r>
              <a:rPr lang="en-US" sz="2000" i="1" dirty="0" smtClean="0"/>
              <a:t>Human							</a:t>
            </a:r>
            <a:r>
              <a:rPr lang="en-US" sz="2000" dirty="0"/>
              <a:t>3</a:t>
            </a:r>
            <a:r>
              <a:rPr lang="en-US" sz="2000" dirty="0" smtClean="0"/>
              <a:t>7</a:t>
            </a:r>
            <a:endParaRPr lang="en-US" sz="2000" i="1" dirty="0" smtClean="0"/>
          </a:p>
          <a:p>
            <a:pPr lvl="1"/>
            <a:r>
              <a:rPr lang="en-US" sz="2000" i="1" dirty="0" smtClean="0"/>
              <a:t>Mouse							</a:t>
            </a:r>
            <a:r>
              <a:rPr lang="en-US" sz="2000" dirty="0" smtClean="0"/>
              <a:t>28</a:t>
            </a:r>
            <a:endParaRPr lang="en-US" sz="2000" i="1" dirty="0" smtClean="0"/>
          </a:p>
          <a:p>
            <a:pPr lvl="1"/>
            <a:r>
              <a:rPr lang="en-US" sz="2000" i="1" dirty="0" smtClean="0"/>
              <a:t>Zebrafish						</a:t>
            </a:r>
            <a:r>
              <a:rPr lang="en-US" sz="2000" dirty="0" smtClean="0"/>
              <a:t>55</a:t>
            </a:r>
          </a:p>
          <a:p>
            <a:r>
              <a:rPr lang="en-US" sz="2000" dirty="0" smtClean="0"/>
              <a:t>Developmental day</a:t>
            </a:r>
          </a:p>
          <a:p>
            <a:pPr lvl="1"/>
            <a:r>
              <a:rPr lang="en-US" sz="2000" i="1" dirty="0" smtClean="0"/>
              <a:t>Human							</a:t>
            </a:r>
            <a:r>
              <a:rPr lang="en-US" sz="2000" dirty="0" smtClean="0"/>
              <a:t>42</a:t>
            </a:r>
            <a:endParaRPr lang="en-US" sz="2000" i="1" dirty="0" smtClean="0"/>
          </a:p>
          <a:p>
            <a:pPr lvl="1"/>
            <a:r>
              <a:rPr lang="en-US" sz="2000" i="1" dirty="0" smtClean="0"/>
              <a:t>Mouse							</a:t>
            </a:r>
            <a:r>
              <a:rPr lang="en-US" sz="2000" dirty="0" smtClean="0"/>
              <a:t>31</a:t>
            </a:r>
            <a:endParaRPr lang="en-US" sz="2000" i="1" dirty="0" smtClean="0"/>
          </a:p>
          <a:p>
            <a:r>
              <a:rPr lang="en-US" sz="2000" dirty="0" smtClean="0"/>
              <a:t>Imaging method/device				16</a:t>
            </a:r>
          </a:p>
        </p:txBody>
      </p:sp>
    </p:spTree>
    <p:extLst>
      <p:ext uri="{BB962C8B-B14F-4D97-AF65-F5344CB8AC3E}">
        <p14:creationId xmlns:p14="http://schemas.microsoft.com/office/powerpoint/2010/main" val="4779335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Multi-species malformation ontologies </a:t>
            </a:r>
          </a:p>
          <a:p>
            <a:r>
              <a:rPr lang="en-US" baseline="0" dirty="0" smtClean="0"/>
              <a:t>Termlists for Hub</a:t>
            </a:r>
          </a:p>
          <a:p>
            <a:r>
              <a:rPr lang="en-US" u="sng" dirty="0" smtClean="0"/>
              <a:t>Ongoing methodology</a:t>
            </a:r>
            <a:endParaRPr lang="en-US" u="sng" baseline="0" dirty="0" smtClean="0"/>
          </a:p>
          <a:p>
            <a:r>
              <a:rPr lang="en-US" dirty="0" smtClean="0"/>
              <a:t>Year </a:t>
            </a:r>
            <a:r>
              <a:rPr lang="en-US" dirty="0"/>
              <a:t>5 </a:t>
            </a:r>
            <a:r>
              <a:rPr lang="en-US" dirty="0" smtClean="0"/>
              <a:t>plans</a:t>
            </a:r>
          </a:p>
        </p:txBody>
      </p:sp>
    </p:spTree>
    <p:extLst>
      <p:ext uri="{BB962C8B-B14F-4D97-AF65-F5344CB8AC3E}">
        <p14:creationId xmlns:p14="http://schemas.microsoft.com/office/powerpoint/2010/main" val="1415900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Ongoing methodology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Infrastructure for creating and delivering the OCDM</a:t>
            </a:r>
          </a:p>
          <a:p>
            <a:r>
              <a:rPr lang="en-US" dirty="0" smtClean="0"/>
              <a:t>Making the OCDM queryable over the web</a:t>
            </a:r>
          </a:p>
          <a:p>
            <a:r>
              <a:rPr lang="en-US" dirty="0" smtClean="0"/>
              <a:t>OCDM Browser Version 2</a:t>
            </a:r>
          </a:p>
          <a:p>
            <a:r>
              <a:rPr lang="en-US" dirty="0" smtClean="0"/>
              <a:t>Proof-of-concept potential uses for the OCDM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507725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Making the OCDM queryable over the web</a:t>
            </a:r>
          </a:p>
        </p:txBody>
      </p:sp>
      <p:sp>
        <p:nvSpPr>
          <p:cNvPr id="3" name="Multidocument 2"/>
          <p:cNvSpPr/>
          <p:nvPr/>
        </p:nvSpPr>
        <p:spPr>
          <a:xfrm>
            <a:off x="457200" y="2944488"/>
            <a:ext cx="1242926" cy="850259"/>
          </a:xfrm>
          <a:prstGeom prst="flowChartMultidocumen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OCDM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473" y="2892838"/>
            <a:ext cx="1161199" cy="110590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687749" y="4047770"/>
            <a:ext cx="15221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Triple Store Builder</a:t>
            </a:r>
          </a:p>
        </p:txBody>
      </p:sp>
      <p:sp>
        <p:nvSpPr>
          <p:cNvPr id="9" name="Magnetic Disk 8"/>
          <p:cNvSpPr/>
          <p:nvPr/>
        </p:nvSpPr>
        <p:spPr>
          <a:xfrm>
            <a:off x="4462185" y="2767080"/>
            <a:ext cx="1262522" cy="1376378"/>
          </a:xfrm>
          <a:prstGeom prst="flowChartMagneticDis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RDF Store</a:t>
            </a:r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2027462" y="3518349"/>
            <a:ext cx="660287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3998672" y="3518349"/>
            <a:ext cx="463513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6958130" y="2767080"/>
            <a:ext cx="1249772" cy="137637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SparQL</a:t>
            </a:r>
            <a:r>
              <a:rPr lang="en-US" dirty="0" smtClean="0"/>
              <a:t> Endpoint</a:t>
            </a:r>
          </a:p>
          <a:p>
            <a:pPr algn="ctr"/>
            <a:endParaRPr lang="en-US" dirty="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5925508" y="3453277"/>
            <a:ext cx="719929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811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OCDM Browser 1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873896" y="4275087"/>
            <a:ext cx="15221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OCDM Browser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086834" y="2671392"/>
            <a:ext cx="1249772" cy="137637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SparQL</a:t>
            </a:r>
            <a:r>
              <a:rPr lang="en-US" dirty="0" smtClean="0"/>
              <a:t> Endpoint</a:t>
            </a:r>
          </a:p>
          <a:p>
            <a:pPr algn="ctr"/>
            <a:endParaRPr lang="en-US" dirty="0"/>
          </a:p>
        </p:txBody>
      </p:sp>
      <p:pic>
        <p:nvPicPr>
          <p:cNvPr id="16" name="Picture 15" descr="OCDM_browser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8406" y="2560650"/>
            <a:ext cx="1958739" cy="1597862"/>
          </a:xfrm>
          <a:prstGeom prst="rect">
            <a:avLst/>
          </a:prstGeom>
        </p:spPr>
      </p:pic>
      <p:cxnSp>
        <p:nvCxnSpPr>
          <p:cNvPr id="14" name="Straight Arrow Connector 13"/>
          <p:cNvCxnSpPr>
            <a:stCxn id="16" idx="1"/>
            <a:endCxn id="10" idx="3"/>
          </p:cNvCxnSpPr>
          <p:nvPr/>
        </p:nvCxnSpPr>
        <p:spPr>
          <a:xfrm flipH="1">
            <a:off x="2336606" y="3359581"/>
            <a:ext cx="32318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09275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kullMappings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612"/>
            <a:ext cx="9144000" cy="6504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5010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OCDM Browser 2</a:t>
            </a:r>
            <a:endParaRPr lang="en-US" dirty="0"/>
          </a:p>
        </p:txBody>
      </p:sp>
      <p:sp>
        <p:nvSpPr>
          <p:cNvPr id="5" name="Magnetic Disk 4"/>
          <p:cNvSpPr/>
          <p:nvPr/>
        </p:nvSpPr>
        <p:spPr>
          <a:xfrm>
            <a:off x="457200" y="3213223"/>
            <a:ext cx="1262522" cy="1376378"/>
          </a:xfrm>
          <a:prstGeom prst="flowChartMagneticDis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RDF Store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3157691" y="3199152"/>
            <a:ext cx="1249772" cy="137637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SparQL</a:t>
            </a:r>
            <a:r>
              <a:rPr lang="en-US" dirty="0" smtClean="0"/>
              <a:t> Endpoint</a:t>
            </a:r>
          </a:p>
          <a:p>
            <a:pPr algn="ctr"/>
            <a:endParaRPr lang="en-US" dirty="0"/>
          </a:p>
        </p:txBody>
      </p:sp>
      <p:cxnSp>
        <p:nvCxnSpPr>
          <p:cNvPr id="8" name="Straight Arrow Connector 7"/>
          <p:cNvCxnSpPr>
            <a:endCxn id="6" idx="3"/>
          </p:cNvCxnSpPr>
          <p:nvPr/>
        </p:nvCxnSpPr>
        <p:spPr>
          <a:xfrm flipH="1">
            <a:off x="4407463" y="3887341"/>
            <a:ext cx="1427741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6" idx="1"/>
            <a:endCxn id="5" idx="4"/>
          </p:cNvCxnSpPr>
          <p:nvPr/>
        </p:nvCxnSpPr>
        <p:spPr>
          <a:xfrm flipH="1">
            <a:off x="1719722" y="3887341"/>
            <a:ext cx="1437969" cy="1407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Content Placeholder 12" descr="Overview.jpe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3" b="803"/>
          <a:stretch>
            <a:fillRect/>
          </a:stretch>
        </p:blipFill>
        <p:spPr>
          <a:xfrm>
            <a:off x="5696033" y="2287637"/>
            <a:ext cx="2665310" cy="2549178"/>
          </a:xfrm>
        </p:spPr>
      </p:pic>
      <p:cxnSp>
        <p:nvCxnSpPr>
          <p:cNvPr id="18" name="Straight Arrow Connector 17"/>
          <p:cNvCxnSpPr/>
          <p:nvPr/>
        </p:nvCxnSpPr>
        <p:spPr>
          <a:xfrm>
            <a:off x="7019461" y="4836815"/>
            <a:ext cx="0" cy="73918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349698" y="5575999"/>
            <a:ext cx="13917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Other resources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4050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earch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1975"/>
            <a:ext cx="9144000" cy="4095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4501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umanSkull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7910"/>
            <a:ext cx="9144000" cy="6340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8626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anels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229" y="1655164"/>
            <a:ext cx="5969000" cy="78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295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kullScene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2314"/>
            <a:ext cx="9144000" cy="6325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6686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cene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4660" y="955675"/>
            <a:ext cx="9144000" cy="494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9887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umanSkullDescription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0967"/>
            <a:ext cx="9144000" cy="6427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0437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acebasePaneljpeg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84700"/>
            <a:ext cx="9144000" cy="607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8659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acebase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3839"/>
            <a:ext cx="9144000" cy="6294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6359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ouseSkullOnly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7333"/>
            <a:ext cx="9144000" cy="574827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180667" y="2895600"/>
            <a:ext cx="2599266" cy="28702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1288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keletonofHead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0" y="0"/>
            <a:ext cx="89878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703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ndible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218"/>
            <a:ext cx="9144000" cy="573868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155266" y="2785533"/>
            <a:ext cx="2599266" cy="28702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2016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="" xmlns:a16="http://schemas.microsoft.com/office/drawing/2014/main" id="{87CA6C4F-8E42-3D44-90E1-62808DEA7E6B}"/>
              </a:ext>
            </a:extLst>
          </p:cNvPr>
          <p:cNvSpPr/>
          <p:nvPr/>
        </p:nvSpPr>
        <p:spPr>
          <a:xfrm>
            <a:off x="5045750" y="865687"/>
            <a:ext cx="3034995" cy="444440"/>
          </a:xfrm>
          <a:prstGeom prst="roundRect">
            <a:avLst/>
          </a:prstGeom>
          <a:solidFill>
            <a:schemeClr val="bg1"/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C00000"/>
                </a:solidFill>
              </a:rPr>
              <a:t>Skull (Mus musculus)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="" xmlns:a16="http://schemas.microsoft.com/office/drawing/2014/main" id="{D6E9B556-2403-C44D-A9D9-2FC8897976BD}"/>
              </a:ext>
            </a:extLst>
          </p:cNvPr>
          <p:cNvSpPr/>
          <p:nvPr/>
        </p:nvSpPr>
        <p:spPr>
          <a:xfrm>
            <a:off x="5045750" y="4812257"/>
            <a:ext cx="3034995" cy="444440"/>
          </a:xfrm>
          <a:prstGeom prst="roundRect">
            <a:avLst/>
          </a:prstGeom>
          <a:solidFill>
            <a:schemeClr val="bg1"/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C00000"/>
                </a:solidFill>
              </a:rPr>
              <a:t>Mandible (Mus musculus)</a:t>
            </a:r>
          </a:p>
        </p:txBody>
      </p:sp>
      <p:pic>
        <p:nvPicPr>
          <p:cNvPr id="7" name="Picture 6" descr="SkullImagesOnly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733" y="808567"/>
            <a:ext cx="3187700" cy="25019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29733" y="270933"/>
            <a:ext cx="2667000" cy="372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Exact Matches: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829733" y="3310467"/>
            <a:ext cx="2667000" cy="372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Related:</a:t>
            </a:r>
            <a:endParaRPr lang="en-US" dirty="0"/>
          </a:p>
        </p:txBody>
      </p:sp>
      <p:cxnSp>
        <p:nvCxnSpPr>
          <p:cNvPr id="12" name="Straight Arrow Connector 11"/>
          <p:cNvCxnSpPr>
            <a:stCxn id="5" idx="1"/>
          </p:cNvCxnSpPr>
          <p:nvPr/>
        </p:nvCxnSpPr>
        <p:spPr>
          <a:xfrm flipH="1" flipV="1">
            <a:off x="4017434" y="1083733"/>
            <a:ext cx="1028316" cy="417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>
            <a:off x="4081189" y="5012267"/>
            <a:ext cx="939163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MandibleImagesOnly1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422" y="3877734"/>
            <a:ext cx="3373767" cy="1850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3452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="" xmlns:a16="http://schemas.microsoft.com/office/drawing/2014/main" id="{87CA6C4F-8E42-3D44-90E1-62808DEA7E6B}"/>
              </a:ext>
            </a:extLst>
          </p:cNvPr>
          <p:cNvSpPr/>
          <p:nvPr/>
        </p:nvSpPr>
        <p:spPr>
          <a:xfrm>
            <a:off x="5045750" y="865687"/>
            <a:ext cx="3034995" cy="444440"/>
          </a:xfrm>
          <a:prstGeom prst="roundRect">
            <a:avLst/>
          </a:prstGeom>
          <a:solidFill>
            <a:schemeClr val="bg1"/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C00000"/>
                </a:solidFill>
              </a:rPr>
              <a:t>Skull (Mus musculus)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="" xmlns:a16="http://schemas.microsoft.com/office/drawing/2014/main" id="{D6E9B556-2403-C44D-A9D9-2FC8897976BD}"/>
              </a:ext>
            </a:extLst>
          </p:cNvPr>
          <p:cNvSpPr/>
          <p:nvPr/>
        </p:nvSpPr>
        <p:spPr>
          <a:xfrm>
            <a:off x="5045750" y="4812257"/>
            <a:ext cx="3034995" cy="444440"/>
          </a:xfrm>
          <a:prstGeom prst="roundRect">
            <a:avLst/>
          </a:prstGeom>
          <a:solidFill>
            <a:schemeClr val="bg1"/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C00000"/>
                </a:solidFill>
              </a:rPr>
              <a:t>Mandible (Mus musculus)</a:t>
            </a:r>
          </a:p>
        </p:txBody>
      </p:sp>
      <p:pic>
        <p:nvPicPr>
          <p:cNvPr id="7" name="Picture 6" descr="SkullImagesOnly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733" y="808567"/>
            <a:ext cx="3187700" cy="25019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29733" y="270933"/>
            <a:ext cx="2667000" cy="372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Exact Matches: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829733" y="3310467"/>
            <a:ext cx="2667000" cy="372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Related:</a:t>
            </a:r>
            <a:endParaRPr lang="en-US" dirty="0"/>
          </a:p>
        </p:txBody>
      </p:sp>
      <p:cxnSp>
        <p:nvCxnSpPr>
          <p:cNvPr id="12" name="Straight Arrow Connector 11"/>
          <p:cNvCxnSpPr>
            <a:stCxn id="5" idx="1"/>
          </p:cNvCxnSpPr>
          <p:nvPr/>
        </p:nvCxnSpPr>
        <p:spPr>
          <a:xfrm flipH="1" flipV="1">
            <a:off x="4017434" y="1083733"/>
            <a:ext cx="1028316" cy="417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>
            <a:extLst>
              <a:ext uri="{FF2B5EF4-FFF2-40B4-BE49-F238E27FC236}">
                <a16:creationId xmlns="" xmlns:a16="http://schemas.microsoft.com/office/drawing/2014/main" id="{87CA6C4F-8E42-3D44-90E1-62808DEA7E6B}"/>
              </a:ext>
            </a:extLst>
          </p:cNvPr>
          <p:cNvSpPr/>
          <p:nvPr/>
        </p:nvSpPr>
        <p:spPr>
          <a:xfrm>
            <a:off x="5020350" y="2444780"/>
            <a:ext cx="3454783" cy="444440"/>
          </a:xfrm>
          <a:prstGeom prst="roundRect">
            <a:avLst/>
          </a:prstGeom>
          <a:solidFill>
            <a:schemeClr val="bg1"/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>
                <a:solidFill>
                  <a:srgbClr val="C00000"/>
                </a:solidFill>
              </a:rPr>
              <a:t>Skeleton of Head (</a:t>
            </a:r>
            <a:r>
              <a:rPr lang="en-US" dirty="0">
                <a:solidFill>
                  <a:srgbClr val="C00000"/>
                </a:solidFill>
              </a:rPr>
              <a:t>Mus musculus)</a:t>
            </a:r>
          </a:p>
        </p:txBody>
      </p:sp>
      <p:cxnSp>
        <p:nvCxnSpPr>
          <p:cNvPr id="16" name="Straight Arrow Connector 15"/>
          <p:cNvCxnSpPr>
            <a:stCxn id="5" idx="2"/>
          </p:cNvCxnSpPr>
          <p:nvPr/>
        </p:nvCxnSpPr>
        <p:spPr>
          <a:xfrm>
            <a:off x="6563248" y="1310127"/>
            <a:ext cx="16934" cy="113465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endCxn id="6" idx="0"/>
          </p:cNvCxnSpPr>
          <p:nvPr/>
        </p:nvCxnSpPr>
        <p:spPr>
          <a:xfrm>
            <a:off x="6563248" y="2889220"/>
            <a:ext cx="0" cy="192303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798732" y="1539333"/>
            <a:ext cx="2116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constitutional part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6857999" y="3498335"/>
            <a:ext cx="21166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member</a:t>
            </a:r>
          </a:p>
          <a:p>
            <a:endParaRPr lang="en-US" dirty="0"/>
          </a:p>
        </p:txBody>
      </p:sp>
      <p:cxnSp>
        <p:nvCxnSpPr>
          <p:cNvPr id="24" name="Straight Arrow Connector 23"/>
          <p:cNvCxnSpPr>
            <a:stCxn id="6" idx="1"/>
          </p:cNvCxnSpPr>
          <p:nvPr/>
        </p:nvCxnSpPr>
        <p:spPr>
          <a:xfrm flipH="1" flipV="1">
            <a:off x="4081190" y="5012267"/>
            <a:ext cx="964560" cy="2221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MandibleImagesOnly1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422" y="3877734"/>
            <a:ext cx="3373767" cy="1850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0247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2A394D4B-F4FA-C745-B211-49BF41DEE6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22734" y="1207558"/>
            <a:ext cx="5763065" cy="4351338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Knowledge Patterns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Picture 3" descr="KnoweldgePattern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26283"/>
            <a:ext cx="9144000" cy="1552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3148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4.2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1860"/>
            <a:ext cx="9144000" cy="6416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7859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4.3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7452"/>
            <a:ext cx="9144000" cy="5737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5476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4.4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32" y="65701"/>
            <a:ext cx="8847667" cy="6563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0650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ouseSkullOnly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7333"/>
            <a:ext cx="9144000" cy="574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2543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kullPlusEnlarge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7949"/>
            <a:ext cx="9144000" cy="599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1437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Multi-species malformation ontologies </a:t>
            </a:r>
          </a:p>
          <a:p>
            <a:r>
              <a:rPr lang="en-US" baseline="0" dirty="0" smtClean="0"/>
              <a:t>Termlists for Hub</a:t>
            </a:r>
          </a:p>
          <a:p>
            <a:r>
              <a:rPr lang="en-US" dirty="0" smtClean="0"/>
              <a:t>Ongoing methodology</a:t>
            </a:r>
            <a:endParaRPr lang="en-US" baseline="0" dirty="0" smtClean="0"/>
          </a:p>
          <a:p>
            <a:r>
              <a:rPr lang="en-US" u="sng" dirty="0" smtClean="0"/>
              <a:t>Year </a:t>
            </a:r>
            <a:r>
              <a:rPr lang="en-US" u="sng" dirty="0"/>
              <a:t>5 </a:t>
            </a:r>
            <a:r>
              <a:rPr lang="en-US" u="sng" dirty="0" smtClean="0"/>
              <a:t>plans</a:t>
            </a:r>
          </a:p>
        </p:txBody>
      </p:sp>
    </p:spTree>
    <p:extLst>
      <p:ext uri="{BB962C8B-B14F-4D97-AF65-F5344CB8AC3E}">
        <p14:creationId xmlns:p14="http://schemas.microsoft.com/office/powerpoint/2010/main" val="24722254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674164" y="1302433"/>
            <a:ext cx="8391252" cy="2888006"/>
          </a:xfrm>
          <a:prstGeom prst="rect">
            <a:avLst/>
          </a:prstGeom>
          <a:solidFill>
            <a:schemeClr val="accent3">
              <a:alpha val="22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685254" y="933268"/>
            <a:ext cx="8333318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Task											Date</a:t>
            </a:r>
          </a:p>
          <a:p>
            <a:r>
              <a:rPr lang="en-US" dirty="0" smtClean="0"/>
              <a:t>5. Craniofacial </a:t>
            </a:r>
            <a:r>
              <a:rPr lang="en-US" dirty="0"/>
              <a:t>malformation (facial and cranial vault dysmorphology)</a:t>
            </a:r>
          </a:p>
          <a:p>
            <a:r>
              <a:rPr lang="en-US" dirty="0"/>
              <a:t>	a. CHMO (Human)							</a:t>
            </a:r>
            <a:r>
              <a:rPr lang="en-US" dirty="0" smtClean="0"/>
              <a:t>July </a:t>
            </a:r>
            <a:r>
              <a:rPr lang="en-US" dirty="0"/>
              <a:t>1,  2017 – </a:t>
            </a:r>
            <a:r>
              <a:rPr lang="en-US" dirty="0" smtClean="0"/>
              <a:t>Nov  </a:t>
            </a:r>
            <a:r>
              <a:rPr lang="en-US" dirty="0"/>
              <a:t>30, 2017</a:t>
            </a:r>
          </a:p>
          <a:p>
            <a:r>
              <a:rPr lang="en-US" dirty="0"/>
              <a:t>	b. CMMO (Mouse)							</a:t>
            </a:r>
            <a:r>
              <a:rPr lang="en-US" dirty="0" smtClean="0"/>
              <a:t>Dec </a:t>
            </a:r>
            <a:r>
              <a:rPr lang="en-US" dirty="0"/>
              <a:t>1, 2017 – </a:t>
            </a:r>
            <a:r>
              <a:rPr lang="en-US" dirty="0" smtClean="0"/>
              <a:t>March 31, 2018</a:t>
            </a:r>
            <a:endParaRPr lang="en-US" dirty="0"/>
          </a:p>
          <a:p>
            <a:r>
              <a:rPr lang="en-US" dirty="0"/>
              <a:t>	c. CZMO (Zebrafish)						</a:t>
            </a:r>
            <a:r>
              <a:rPr lang="en-US" dirty="0" smtClean="0"/>
              <a:t>April 1, 2018 – Aug 31, </a:t>
            </a:r>
            <a:r>
              <a:rPr lang="en-US" dirty="0"/>
              <a:t>2018</a:t>
            </a:r>
          </a:p>
          <a:p>
            <a:endParaRPr lang="en-US" dirty="0" smtClean="0"/>
          </a:p>
          <a:p>
            <a:endParaRPr lang="en-US" sz="800" dirty="0" smtClean="0"/>
          </a:p>
          <a:p>
            <a:r>
              <a:rPr lang="en-US" dirty="0" smtClean="0"/>
              <a:t>6. Malformation mappings </a:t>
            </a:r>
          </a:p>
          <a:p>
            <a:r>
              <a:rPr lang="en-US" dirty="0" smtClean="0"/>
              <a:t>	a. CHMO with CMMO 						Sept 1, 2018 – Dec 31, 2018</a:t>
            </a:r>
          </a:p>
          <a:p>
            <a:r>
              <a:rPr lang="en-US" dirty="0" smtClean="0"/>
              <a:t>	</a:t>
            </a:r>
            <a:r>
              <a:rPr lang="en-US" dirty="0" err="1" smtClean="0"/>
              <a:t>b</a:t>
            </a:r>
            <a:r>
              <a:rPr lang="en-US" dirty="0" smtClean="0"/>
              <a:t>. CHMO with CZMO						Jan 1, 2019 – April 30, 2019</a:t>
            </a:r>
          </a:p>
          <a:p>
            <a:r>
              <a:rPr lang="en-US" dirty="0" smtClean="0"/>
              <a:t> </a:t>
            </a:r>
          </a:p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0" y="612852"/>
            <a:ext cx="9143999" cy="1716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901777" y="-4527"/>
            <a:ext cx="220084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Year 5 Plans</a:t>
            </a:r>
            <a:endParaRPr lang="en-US" sz="3200" dirty="0"/>
          </a:p>
        </p:txBody>
      </p:sp>
      <p:sp>
        <p:nvSpPr>
          <p:cNvPr id="8" name="Rectangle 7"/>
          <p:cNvSpPr/>
          <p:nvPr/>
        </p:nvSpPr>
        <p:spPr>
          <a:xfrm>
            <a:off x="56629" y="1302433"/>
            <a:ext cx="266949" cy="1084013"/>
          </a:xfrm>
          <a:prstGeom prst="rect">
            <a:avLst/>
          </a:prstGeom>
          <a:solidFill>
            <a:schemeClr val="accent4">
              <a:alpha val="22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4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66770" y="2111399"/>
            <a:ext cx="266949" cy="2079040"/>
          </a:xfrm>
          <a:prstGeom prst="rect">
            <a:avLst/>
          </a:prstGeom>
          <a:solidFill>
            <a:schemeClr val="accent3">
              <a:alpha val="22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5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362" y="933101"/>
            <a:ext cx="641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Year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74164" y="2748854"/>
            <a:ext cx="8344408" cy="1441585"/>
          </a:xfrm>
          <a:prstGeom prst="rect">
            <a:avLst/>
          </a:prstGeom>
          <a:solidFill>
            <a:schemeClr val="tx2">
              <a:lumMod val="60000"/>
              <a:lumOff val="40000"/>
              <a:alpha val="21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/>
              <a:buChar char="•"/>
            </a:pPr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33719" y="4419044"/>
            <a:ext cx="8384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Continue development of prototypes showing potential usefulness of OCDM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4758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960423" y="232551"/>
            <a:ext cx="3649957" cy="584776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n-US" sz="3200" dirty="0" smtClean="0"/>
              <a:t>FaceBase interaction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1090920" y="1215841"/>
            <a:ext cx="5519460" cy="48320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Content development</a:t>
            </a:r>
          </a:p>
          <a:p>
            <a:endParaRPr lang="en-US" sz="800" b="1" dirty="0" smtClean="0"/>
          </a:p>
          <a:p>
            <a:pPr lvl="3"/>
            <a:endParaRPr lang="en-US" sz="800" dirty="0" smtClean="0"/>
          </a:p>
          <a:p>
            <a:pPr marL="800100" lvl="1" indent="-342900">
              <a:buFont typeface="Arial"/>
              <a:buChar char="•"/>
            </a:pPr>
            <a:r>
              <a:rPr lang="en-US" sz="2400" dirty="0"/>
              <a:t>Human</a:t>
            </a:r>
            <a:r>
              <a:rPr lang="en-US" sz="2400" dirty="0" smtClean="0"/>
              <a:t>-mouse </a:t>
            </a:r>
            <a:r>
              <a:rPr lang="en-US" sz="2400" dirty="0"/>
              <a:t>mapping (</a:t>
            </a:r>
            <a:r>
              <a:rPr lang="en-US" sz="2400" b="1" dirty="0" smtClean="0"/>
              <a:t>CMMO</a:t>
            </a:r>
            <a:r>
              <a:rPr lang="en-US" sz="2400" dirty="0"/>
              <a:t>)</a:t>
            </a:r>
          </a:p>
          <a:p>
            <a:pPr lvl="2"/>
            <a:r>
              <a:rPr lang="en-US" sz="2400" dirty="0"/>
              <a:t>	</a:t>
            </a:r>
            <a:r>
              <a:rPr lang="en-US" sz="2400" i="1" dirty="0" smtClean="0"/>
              <a:t>Mimi Jabs</a:t>
            </a:r>
          </a:p>
          <a:p>
            <a:pPr lvl="2"/>
            <a:endParaRPr lang="en-US" sz="800" i="1" dirty="0" smtClean="0"/>
          </a:p>
          <a:p>
            <a:pPr marL="800100" lvl="1" indent="-342900">
              <a:buFont typeface="Arial"/>
              <a:buChar char="•"/>
            </a:pPr>
            <a:r>
              <a:rPr lang="en-US" sz="2400" dirty="0"/>
              <a:t>Human-zebrafish mapping (</a:t>
            </a:r>
            <a:r>
              <a:rPr lang="en-US" sz="2400" b="1" dirty="0"/>
              <a:t>CHZMO</a:t>
            </a:r>
            <a:r>
              <a:rPr lang="en-US" sz="2400" dirty="0"/>
              <a:t>)</a:t>
            </a:r>
          </a:p>
          <a:p>
            <a:pPr lvl="2"/>
            <a:r>
              <a:rPr lang="en-US" sz="2400" dirty="0"/>
              <a:t>	</a:t>
            </a:r>
            <a:r>
              <a:rPr lang="en-US" sz="2400" i="1" dirty="0"/>
              <a:t>Matthew Harris</a:t>
            </a:r>
          </a:p>
          <a:p>
            <a:pPr lvl="2"/>
            <a:r>
              <a:rPr lang="en-US" sz="2400" i="1" dirty="0"/>
              <a:t>	Shannon </a:t>
            </a:r>
            <a:r>
              <a:rPr lang="en-US" sz="2400" i="1" dirty="0" smtClean="0"/>
              <a:t>Fisher</a:t>
            </a:r>
          </a:p>
          <a:p>
            <a:pPr lvl="2"/>
            <a:endParaRPr lang="en-US" sz="800" dirty="0" smtClean="0"/>
          </a:p>
          <a:p>
            <a:pPr marL="800100" lvl="1" indent="-342900">
              <a:buFont typeface="Arial"/>
              <a:buChar char="•"/>
            </a:pPr>
            <a:r>
              <a:rPr lang="en-US" sz="2400" dirty="0"/>
              <a:t>Zebrafish  </a:t>
            </a:r>
            <a:r>
              <a:rPr lang="en-US" sz="2400" dirty="0" smtClean="0"/>
              <a:t>malformation (</a:t>
            </a:r>
            <a:r>
              <a:rPr lang="en-US" sz="2400" b="1" dirty="0" smtClean="0"/>
              <a:t>CZMO</a:t>
            </a:r>
            <a:r>
              <a:rPr lang="en-US" sz="2400" dirty="0"/>
              <a:t>) </a:t>
            </a:r>
            <a:endParaRPr lang="en-US" sz="2400" dirty="0" smtClean="0"/>
          </a:p>
          <a:p>
            <a:pPr lvl="1"/>
            <a:r>
              <a:rPr lang="en-US" sz="2400" dirty="0"/>
              <a:t>	</a:t>
            </a:r>
            <a:r>
              <a:rPr lang="en-US" sz="2400" dirty="0" smtClean="0"/>
              <a:t>	</a:t>
            </a:r>
            <a:r>
              <a:rPr lang="en-US" sz="2400" i="1" dirty="0" smtClean="0"/>
              <a:t>Matthew </a:t>
            </a:r>
            <a:r>
              <a:rPr lang="en-US" sz="2400" i="1" dirty="0"/>
              <a:t>Harris</a:t>
            </a:r>
          </a:p>
          <a:p>
            <a:pPr lvl="2"/>
            <a:endParaRPr lang="en-US" sz="800" dirty="0"/>
          </a:p>
          <a:p>
            <a:pPr marL="800100" lvl="1" indent="-342900">
              <a:buFont typeface="Arial"/>
              <a:buChar char="•"/>
            </a:pPr>
            <a:r>
              <a:rPr lang="en-US" sz="2400" dirty="0" smtClean="0"/>
              <a:t>HUB term list</a:t>
            </a:r>
          </a:p>
          <a:p>
            <a:pPr lvl="2"/>
            <a:r>
              <a:rPr lang="en-US" sz="2400" dirty="0"/>
              <a:t>	</a:t>
            </a:r>
            <a:r>
              <a:rPr lang="en-US" sz="2400" i="1" dirty="0" smtClean="0"/>
              <a:t>Alejandro </a:t>
            </a:r>
            <a:r>
              <a:rPr lang="en-US" sz="2400" i="1" dirty="0" err="1" smtClean="0"/>
              <a:t>Bugacov</a:t>
            </a:r>
            <a:endParaRPr lang="en-US" sz="2400" i="1" dirty="0" smtClean="0"/>
          </a:p>
          <a:p>
            <a:pPr lvl="2"/>
            <a:r>
              <a:rPr lang="en-US" sz="2400" i="1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508582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Overview of OCDM</a:t>
            </a:r>
          </a:p>
          <a:p>
            <a:pPr lvl="1"/>
            <a:r>
              <a:rPr lang="en-US" dirty="0" smtClean="0">
                <a:hlinkClick r:id="rId2"/>
              </a:rPr>
              <a:t>http://www.ncbi.nlm.nih.gov/pmc/articles/PMC4041627/</a:t>
            </a:r>
            <a:endParaRPr lang="en-US" dirty="0" smtClean="0"/>
          </a:p>
          <a:p>
            <a:r>
              <a:rPr lang="en-US" dirty="0" smtClean="0"/>
              <a:t>OCDM Browser 2</a:t>
            </a:r>
          </a:p>
          <a:p>
            <a:pPr lvl="1"/>
            <a:r>
              <a:rPr lang="en-US" dirty="0">
                <a:hlinkClick r:id="rId3"/>
              </a:rPr>
              <a:t>http://sigprod.si.washington.edu/ocdm</a:t>
            </a:r>
            <a:r>
              <a:rPr lang="en-US" dirty="0" smtClean="0">
                <a:hlinkClick r:id="rId3"/>
              </a:rPr>
              <a:t>/</a:t>
            </a:r>
            <a:endParaRPr lang="en-US" dirty="0" smtClean="0"/>
          </a:p>
          <a:p>
            <a:r>
              <a:rPr lang="en-US" dirty="0" smtClean="0"/>
              <a:t>Obtaining the OCDM</a:t>
            </a:r>
          </a:p>
          <a:p>
            <a:pPr lvl="1"/>
            <a:r>
              <a:rPr lang="en-US" dirty="0">
                <a:hlinkClick r:id="rId4"/>
              </a:rPr>
              <a:t>https://</a:t>
            </a:r>
            <a:r>
              <a:rPr lang="en-US" dirty="0" err="1">
                <a:hlinkClick r:id="rId4"/>
              </a:rPr>
              <a:t>www.facebase.org</a:t>
            </a:r>
            <a:r>
              <a:rPr lang="en-US" dirty="0">
                <a:hlinkClick r:id="rId4"/>
              </a:rPr>
              <a:t>/</a:t>
            </a:r>
            <a:r>
              <a:rPr lang="en-US" dirty="0" err="1">
                <a:hlinkClick r:id="rId4"/>
              </a:rPr>
              <a:t>ocdm</a:t>
            </a:r>
            <a:r>
              <a:rPr lang="en-US" dirty="0">
                <a:hlinkClick r:id="rId4"/>
              </a:rPr>
              <a:t>/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379089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4196</TotalTime>
  <Words>1088</Words>
  <Application>Microsoft Macintosh PowerPoint</Application>
  <PresentationFormat>On-screen Show (4:3)</PresentationFormat>
  <Paragraphs>476</Paragraphs>
  <Slides>56</Slides>
  <Notes>8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57" baseType="lpstr">
      <vt:lpstr>Office Theme</vt:lpstr>
      <vt:lpstr>The Ontology of Craniofacial Development and Malformation </vt:lpstr>
      <vt:lpstr>Goals</vt:lpstr>
      <vt:lpstr>PowerPoint Presentation</vt:lpstr>
      <vt:lpstr>PowerPoint Presentation</vt:lpstr>
      <vt:lpstr>PowerPoint Presentation</vt:lpstr>
      <vt:lpstr>Topics</vt:lpstr>
      <vt:lpstr>PowerPoint Presentation</vt:lpstr>
      <vt:lpstr>PowerPoint Presentation</vt:lpstr>
      <vt:lpstr>Pathology Framework Rooted  in Ontology Theory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Good is It?</vt:lpstr>
      <vt:lpstr>Topics</vt:lpstr>
      <vt:lpstr>PowerPoint Presentation</vt:lpstr>
      <vt:lpstr>PowerPoint Presentation</vt:lpstr>
      <vt:lpstr>Topics</vt:lpstr>
      <vt:lpstr>Ongoing methodology</vt:lpstr>
      <vt:lpstr>Making the OCDM queryable over the web</vt:lpstr>
      <vt:lpstr>OCDM Browser 1</vt:lpstr>
      <vt:lpstr>PowerPoint Presentation</vt:lpstr>
      <vt:lpstr>OCDM Browser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Knowledge Patterns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Topics</vt:lpstr>
      <vt:lpstr>PowerPoint Presentation</vt:lpstr>
      <vt:lpstr>PowerPoint Presentation</vt:lpstr>
      <vt:lpstr>Links</vt:lpstr>
    </vt:vector>
  </TitlesOfParts>
  <Company>University of Washington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Ontology of Craniofacial Development and Malformation </dc:title>
  <dc:creator>Jim Brinkley</dc:creator>
  <cp:lastModifiedBy>Jim Brinkley</cp:lastModifiedBy>
  <cp:revision>348</cp:revision>
  <dcterms:created xsi:type="dcterms:W3CDTF">2014-07-24T01:04:36Z</dcterms:created>
  <dcterms:modified xsi:type="dcterms:W3CDTF">2018-05-14T17:32:26Z</dcterms:modified>
</cp:coreProperties>
</file>