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4"/>
  </p:notesMasterIdLst>
  <p:sldIdLst>
    <p:sldId id="256" r:id="rId2"/>
    <p:sldId id="276" r:id="rId3"/>
    <p:sldId id="447" r:id="rId4"/>
    <p:sldId id="387" r:id="rId5"/>
    <p:sldId id="455" r:id="rId6"/>
    <p:sldId id="449" r:id="rId7"/>
    <p:sldId id="450" r:id="rId8"/>
    <p:sldId id="451" r:id="rId9"/>
    <p:sldId id="452" r:id="rId10"/>
    <p:sldId id="453" r:id="rId11"/>
    <p:sldId id="456" r:id="rId12"/>
    <p:sldId id="457" r:id="rId13"/>
    <p:sldId id="458" r:id="rId14"/>
    <p:sldId id="459" r:id="rId15"/>
    <p:sldId id="460" r:id="rId16"/>
    <p:sldId id="461" r:id="rId17"/>
    <p:sldId id="462" r:id="rId18"/>
    <p:sldId id="463" r:id="rId19"/>
    <p:sldId id="464" r:id="rId20"/>
    <p:sldId id="465" r:id="rId21"/>
    <p:sldId id="466" r:id="rId22"/>
    <p:sldId id="467" r:id="rId23"/>
    <p:sldId id="468" r:id="rId24"/>
    <p:sldId id="500" r:id="rId25"/>
    <p:sldId id="470" r:id="rId26"/>
    <p:sldId id="501" r:id="rId27"/>
    <p:sldId id="472" r:id="rId28"/>
    <p:sldId id="469" r:id="rId29"/>
    <p:sldId id="475" r:id="rId30"/>
    <p:sldId id="503" r:id="rId31"/>
    <p:sldId id="502" r:id="rId32"/>
    <p:sldId id="476" r:id="rId33"/>
    <p:sldId id="424" r:id="rId34"/>
    <p:sldId id="477" r:id="rId35"/>
    <p:sldId id="478" r:id="rId36"/>
    <p:sldId id="479" r:id="rId37"/>
    <p:sldId id="480" r:id="rId38"/>
    <p:sldId id="481" r:id="rId39"/>
    <p:sldId id="482" r:id="rId40"/>
    <p:sldId id="483" r:id="rId41"/>
    <p:sldId id="484" r:id="rId42"/>
    <p:sldId id="485" r:id="rId43"/>
    <p:sldId id="486" r:id="rId44"/>
    <p:sldId id="473" r:id="rId45"/>
    <p:sldId id="487" r:id="rId46"/>
    <p:sldId id="474" r:id="rId47"/>
    <p:sldId id="488" r:id="rId48"/>
    <p:sldId id="489" r:id="rId49"/>
    <p:sldId id="490" r:id="rId50"/>
    <p:sldId id="491" r:id="rId51"/>
    <p:sldId id="492" r:id="rId52"/>
    <p:sldId id="391" r:id="rId53"/>
    <p:sldId id="493" r:id="rId54"/>
    <p:sldId id="496" r:id="rId55"/>
    <p:sldId id="497" r:id="rId56"/>
    <p:sldId id="494" r:id="rId57"/>
    <p:sldId id="495" r:id="rId58"/>
    <p:sldId id="498" r:id="rId59"/>
    <p:sldId id="499" r:id="rId60"/>
    <p:sldId id="334" r:id="rId61"/>
    <p:sldId id="504" r:id="rId62"/>
    <p:sldId id="333" r:id="rId6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0919" autoAdjust="0"/>
    <p:restoredTop sz="86410" autoAdjust="0"/>
  </p:normalViewPr>
  <p:slideViewPr>
    <p:cSldViewPr snapToGrid="0" snapToObjects="1">
      <p:cViewPr varScale="1">
        <p:scale>
          <a:sx n="89" d="100"/>
          <a:sy n="89" d="100"/>
        </p:scale>
        <p:origin x="-193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6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5" d="100"/>
        <a:sy n="1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notesMaster" Target="notesMasters/notesMaster1.xml"/><Relationship Id="rId65" Type="http://schemas.openxmlformats.org/officeDocument/2006/relationships/printerSettings" Target="printerSettings/printerSettings1.bin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75516B-4597-8F48-A56B-EC46A5162F65}" type="datetimeFigureOut">
              <a:rPr lang="en-US" smtClean="0"/>
              <a:t>4/30/17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3C4D0-5C58-AD44-9475-4A9D7CD049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475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3C4D0-5C58-AD44-9475-4A9D7CD049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996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3C4D0-5C58-AD44-9475-4A9D7CD0490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268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3C4D0-5C58-AD44-9475-4A9D7CD0490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268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4/30/17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4/30/17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991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4/30/17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729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4/30/17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638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4/30/17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80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4/30/17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018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4/30/17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920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4/30/17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66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4/30/17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122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4/30/17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1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6316-66ED-E743-AF04-240E9D979D91}" type="datetimeFigureOut">
              <a:rPr lang="en-US" smtClean="0"/>
              <a:t>4/30/17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204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06316-66ED-E743-AF04-240E9D979D91}" type="datetimeFigureOut">
              <a:rPr lang="en-US" smtClean="0"/>
              <a:t>4/30/17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DED4E-CDDA-214F-857D-EA519737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592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6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://xiphoid.biostr.washington.edu/fma/index.html" TargetMode="External"/><Relationship Id="rId4" Type="http://schemas.openxmlformats.org/officeDocument/2006/relationships/hyperlink" Target="https://www.facebase.org/ocdm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cbi.nlm.nih.gov/pmc/articles/PMC4041627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5026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Ontology of Craniofacial Development and Malformation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2419398"/>
            <a:ext cx="6400800" cy="17526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James Brinkley (PI)</a:t>
            </a:r>
          </a:p>
          <a:p>
            <a:r>
              <a:rPr lang="en-US" dirty="0" smtClean="0"/>
              <a:t>Onard Mejino</a:t>
            </a:r>
          </a:p>
          <a:p>
            <a:r>
              <a:rPr lang="en-US" dirty="0" smtClean="0"/>
              <a:t>Todd Detwiler</a:t>
            </a:r>
          </a:p>
          <a:p>
            <a:r>
              <a:rPr lang="en-US" dirty="0" smtClean="0"/>
              <a:t>Structural Informatics Group</a:t>
            </a:r>
          </a:p>
          <a:p>
            <a:r>
              <a:rPr lang="en-US" dirty="0" smtClean="0"/>
              <a:t>University of Washington</a:t>
            </a:r>
          </a:p>
          <a:p>
            <a:r>
              <a:rPr lang="en-US" dirty="0" smtClean="0"/>
              <a:t>Seattle</a:t>
            </a: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230688" y="4348283"/>
            <a:ext cx="6301779" cy="1250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  <a:p>
            <a:r>
              <a:rPr lang="en-US" sz="2600" dirty="0" smtClean="0"/>
              <a:t>Tim Cox</a:t>
            </a:r>
          </a:p>
          <a:p>
            <a:r>
              <a:rPr lang="en-US" sz="2600" dirty="0" smtClean="0"/>
              <a:t>Michael Cunningham</a:t>
            </a:r>
          </a:p>
          <a:p>
            <a:r>
              <a:rPr lang="en-US" sz="2600" dirty="0" smtClean="0"/>
              <a:t>Seattle Children’s Research Institute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17452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an ontology for use by FaceBase</a:t>
            </a:r>
          </a:p>
          <a:p>
            <a:r>
              <a:rPr lang="en-US" dirty="0" smtClean="0"/>
              <a:t>Standardized terms </a:t>
            </a:r>
          </a:p>
          <a:p>
            <a:pPr lvl="1"/>
            <a:r>
              <a:rPr lang="en-US" dirty="0" smtClean="0"/>
              <a:t>for annotation</a:t>
            </a:r>
          </a:p>
          <a:p>
            <a:pPr lvl="1"/>
            <a:r>
              <a:rPr lang="en-US" dirty="0" smtClean="0"/>
              <a:t>retrieval by keyword search</a:t>
            </a:r>
          </a:p>
          <a:p>
            <a:r>
              <a:rPr lang="en-US" dirty="0" smtClean="0"/>
              <a:t>Relations </a:t>
            </a:r>
          </a:p>
          <a:p>
            <a:pPr lvl="1"/>
            <a:r>
              <a:rPr lang="en-US" dirty="0" smtClean="0"/>
              <a:t>representation of knowledge</a:t>
            </a:r>
          </a:p>
          <a:p>
            <a:pPr lvl="1"/>
            <a:r>
              <a:rPr lang="en-US" dirty="0" smtClean="0"/>
              <a:t>to allow semantic integration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061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220492" y="118533"/>
            <a:ext cx="14152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OCDM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3252500" y="927491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309452" y="902086"/>
            <a:ext cx="9569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Human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77427" y="1328456"/>
            <a:ext cx="1583989" cy="651126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77427" y="1239324"/>
            <a:ext cx="744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CHO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4561" y="1552415"/>
            <a:ext cx="746418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CHDO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768960" y="2405149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85894" y="2385992"/>
            <a:ext cx="157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CHMO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0926" y="4034775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7617" y="3983965"/>
            <a:ext cx="915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Mouse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98758" y="4410335"/>
            <a:ext cx="1583989" cy="651126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98758" y="4321203"/>
            <a:ext cx="81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CMO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25892" y="4634294"/>
            <a:ext cx="799956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CMDO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90291" y="5487028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07225" y="5467871"/>
            <a:ext cx="157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CMMO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94823" y="4034775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951775" y="4009370"/>
            <a:ext cx="1162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FF0000"/>
                </a:solidFill>
              </a:rPr>
              <a:t>Zebrafish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19750" y="4435740"/>
            <a:ext cx="1583989" cy="651126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419750" y="4346608"/>
            <a:ext cx="693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CZO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46884" y="4659699"/>
            <a:ext cx="710689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CZDO</a:t>
            </a:r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3785894" y="4339268"/>
            <a:ext cx="1592456" cy="480822"/>
            <a:chOff x="3802828" y="5313242"/>
            <a:chExt cx="1592456" cy="480822"/>
          </a:xfrm>
        </p:grpSpPr>
        <p:sp>
          <p:nvSpPr>
            <p:cNvPr id="23" name="Rectangle 22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819762" y="5313242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CMZMO</a:t>
              </a:r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>
            <a:off x="3309452" y="4961291"/>
            <a:ext cx="2585371" cy="158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>
            <a:off x="3309453" y="5325949"/>
            <a:ext cx="2585371" cy="158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V="1">
            <a:off x="5816170" y="1545140"/>
            <a:ext cx="2559818" cy="2402506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743143" y="1508474"/>
            <a:ext cx="2528505" cy="2507150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16200000" flipH="1">
            <a:off x="5832387" y="1984184"/>
            <a:ext cx="2087622" cy="1962749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1123637" y="1933623"/>
            <a:ext cx="2121486" cy="209773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033324" y="4933666"/>
            <a:ext cx="1095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 rot="2779636">
            <a:off x="6404703" y="2582956"/>
            <a:ext cx="1095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 rot="18872179">
            <a:off x="1637676" y="2582776"/>
            <a:ext cx="1095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grpSp>
        <p:nvGrpSpPr>
          <p:cNvPr id="45" name="Group 44"/>
          <p:cNvGrpSpPr/>
          <p:nvPr/>
        </p:nvGrpSpPr>
        <p:grpSpPr>
          <a:xfrm>
            <a:off x="3811295" y="5448714"/>
            <a:ext cx="1592456" cy="480822"/>
            <a:chOff x="3802828" y="5313242"/>
            <a:chExt cx="1592456" cy="480822"/>
          </a:xfrm>
        </p:grpSpPr>
        <p:sp>
          <p:nvSpPr>
            <p:cNvPr id="46" name="Rectangle 45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819762" y="5313242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CMZ2MO</a:t>
              </a:r>
            </a:p>
          </p:txBody>
        </p:sp>
      </p:grpSp>
      <p:sp>
        <p:nvSpPr>
          <p:cNvPr id="48" name="Rectangle 47"/>
          <p:cNvSpPr/>
          <p:nvPr/>
        </p:nvSpPr>
        <p:spPr>
          <a:xfrm>
            <a:off x="6419750" y="5408595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6436684" y="5389438"/>
            <a:ext cx="157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CZMO</a:t>
            </a:r>
          </a:p>
        </p:txBody>
      </p:sp>
      <p:grpSp>
        <p:nvGrpSpPr>
          <p:cNvPr id="50" name="Group 49"/>
          <p:cNvGrpSpPr/>
          <p:nvPr/>
        </p:nvGrpSpPr>
        <p:grpSpPr>
          <a:xfrm rot="18899266">
            <a:off x="930897" y="2229672"/>
            <a:ext cx="1598444" cy="486808"/>
            <a:chOff x="3802828" y="5307256"/>
            <a:chExt cx="1598444" cy="486808"/>
          </a:xfrm>
        </p:grpSpPr>
        <p:sp>
          <p:nvSpPr>
            <p:cNvPr id="51" name="Rectangle 50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CHMMO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 rot="18899266">
            <a:off x="1677258" y="2975470"/>
            <a:ext cx="1598444" cy="486808"/>
            <a:chOff x="3802828" y="5307256"/>
            <a:chExt cx="1598444" cy="486808"/>
          </a:xfrm>
        </p:grpSpPr>
        <p:sp>
          <p:nvSpPr>
            <p:cNvPr id="61" name="Rectangle 60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CH3MO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 rot="2839689">
            <a:off x="5868501" y="3012424"/>
            <a:ext cx="1598444" cy="486808"/>
            <a:chOff x="3802828" y="5307256"/>
            <a:chExt cx="1598444" cy="486808"/>
          </a:xfrm>
        </p:grpSpPr>
        <p:sp>
          <p:nvSpPr>
            <p:cNvPr id="75" name="Rectangle 74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CHZ2MO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 rot="2759888">
            <a:off x="6623171" y="2308170"/>
            <a:ext cx="1598444" cy="486808"/>
            <a:chOff x="3802828" y="5307256"/>
            <a:chExt cx="1598444" cy="486808"/>
          </a:xfrm>
        </p:grpSpPr>
        <p:sp>
          <p:nvSpPr>
            <p:cNvPr id="78" name="Rectangle 77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CHZMO</a:t>
              </a:r>
            </a:p>
          </p:txBody>
        </p:sp>
      </p:grpSp>
      <p:cxnSp>
        <p:nvCxnSpPr>
          <p:cNvPr id="55" name="Straight Arrow Connector 54"/>
          <p:cNvCxnSpPr/>
          <p:nvPr/>
        </p:nvCxnSpPr>
        <p:spPr>
          <a:xfrm rot="16200000" flipV="1">
            <a:off x="4265992" y="3371242"/>
            <a:ext cx="494318" cy="171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912913" y="3474585"/>
            <a:ext cx="1217655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49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CET</a:t>
            </a:r>
            <a:endParaRPr lang="en-US" sz="2800" dirty="0"/>
          </a:p>
        </p:txBody>
      </p:sp>
      <p:cxnSp>
        <p:nvCxnSpPr>
          <p:cNvPr id="63" name="Straight Arrow Connector 62"/>
          <p:cNvCxnSpPr>
            <a:stCxn id="59" idx="3"/>
          </p:cNvCxnSpPr>
          <p:nvPr/>
        </p:nvCxnSpPr>
        <p:spPr>
          <a:xfrm>
            <a:off x="5130568" y="3736195"/>
            <a:ext cx="764255" cy="2985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59" idx="1"/>
          </p:cNvCxnSpPr>
          <p:nvPr/>
        </p:nvCxnSpPr>
        <p:spPr>
          <a:xfrm rot="10800000" flipV="1">
            <a:off x="3233249" y="3736194"/>
            <a:ext cx="679664" cy="3070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2701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52943" y="5162498"/>
            <a:ext cx="8404977" cy="1469710"/>
          </a:xfrm>
          <a:prstGeom prst="rect">
            <a:avLst/>
          </a:prstGeom>
          <a:solidFill>
            <a:schemeClr val="accent5">
              <a:alpha val="1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04093" y="705333"/>
            <a:ext cx="8437332" cy="6186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Task												Dates</a:t>
            </a:r>
          </a:p>
          <a:p>
            <a:r>
              <a:rPr lang="en-US" dirty="0" smtClean="0"/>
              <a:t> 1. Conversion to OWL								</a:t>
            </a:r>
          </a:p>
          <a:p>
            <a:r>
              <a:rPr lang="en-US" dirty="0"/>
              <a:t>	</a:t>
            </a:r>
            <a:r>
              <a:rPr lang="en-US" dirty="0" smtClean="0"/>
              <a:t>a. CHO to OWL								</a:t>
            </a:r>
            <a:r>
              <a:rPr lang="en-US" dirty="0"/>
              <a:t>May 1, </a:t>
            </a:r>
            <a:r>
              <a:rPr lang="en-US" dirty="0" smtClean="0"/>
              <a:t>2014 </a:t>
            </a:r>
            <a:r>
              <a:rPr lang="en-US" dirty="0"/>
              <a:t>–</a:t>
            </a:r>
            <a:r>
              <a:rPr lang="en-US" dirty="0" smtClean="0"/>
              <a:t>  Aug </a:t>
            </a:r>
            <a:r>
              <a:rPr lang="en-US" dirty="0"/>
              <a:t>1, </a:t>
            </a:r>
            <a:r>
              <a:rPr lang="en-US" dirty="0" smtClean="0"/>
              <a:t>2014</a:t>
            </a:r>
          </a:p>
          <a:p>
            <a:r>
              <a:rPr lang="en-US" dirty="0"/>
              <a:t>	</a:t>
            </a:r>
            <a:r>
              <a:rPr lang="en-US" dirty="0" smtClean="0"/>
              <a:t>b. OCDM to OWL								June 1, 2014 – July 1, 2014</a:t>
            </a:r>
          </a:p>
          <a:p>
            <a:r>
              <a:rPr lang="en-US" dirty="0"/>
              <a:t>	</a:t>
            </a:r>
            <a:r>
              <a:rPr lang="en-US" dirty="0" smtClean="0"/>
              <a:t>c. Review and Testing							July 1, 2014 – Aug 1, 2014</a:t>
            </a:r>
          </a:p>
          <a:p>
            <a:r>
              <a:rPr lang="en-US" dirty="0"/>
              <a:t>	</a:t>
            </a:r>
            <a:r>
              <a:rPr lang="en-US" dirty="0" smtClean="0"/>
              <a:t>d. Ongoing methodology						Aug 1, 2014 – Ongoing</a:t>
            </a:r>
          </a:p>
          <a:p>
            <a:r>
              <a:rPr lang="en-US" dirty="0" smtClean="0"/>
              <a:t>	</a:t>
            </a:r>
          </a:p>
          <a:p>
            <a:r>
              <a:rPr lang="en-US" dirty="0" smtClean="0"/>
              <a:t>2. Canonical musculoskeletal system (MS) of head				</a:t>
            </a:r>
          </a:p>
          <a:p>
            <a:r>
              <a:rPr lang="en-US" dirty="0" smtClean="0"/>
              <a:t> 	a. CHO (Human)								May 1, 2014 – Aug 31, 2014</a:t>
            </a:r>
          </a:p>
          <a:p>
            <a:r>
              <a:rPr lang="en-US" dirty="0" smtClean="0"/>
              <a:t> 	</a:t>
            </a:r>
            <a:r>
              <a:rPr lang="en-US" dirty="0" err="1" smtClean="0"/>
              <a:t>b</a:t>
            </a:r>
            <a:r>
              <a:rPr lang="en-US" dirty="0" smtClean="0"/>
              <a:t>. CMO (Mouse)								Sept 1, 2014 – Dec, 31, 2014</a:t>
            </a:r>
          </a:p>
          <a:p>
            <a:r>
              <a:rPr lang="en-US" dirty="0" smtClean="0"/>
              <a:t> 	</a:t>
            </a:r>
            <a:r>
              <a:rPr lang="en-US" dirty="0" err="1" smtClean="0"/>
              <a:t>c</a:t>
            </a:r>
            <a:r>
              <a:rPr lang="en-US" dirty="0" smtClean="0"/>
              <a:t>. CZO (Zebrafish)								Jan 1, 2015 – July 31, 2015</a:t>
            </a:r>
          </a:p>
          <a:p>
            <a:r>
              <a:rPr lang="en-US" dirty="0"/>
              <a:t>	</a:t>
            </a:r>
            <a:r>
              <a:rPr lang="en-US" dirty="0" smtClean="0"/>
              <a:t>d. Termlists for Hub							Feb 15, 2015 -- Ongoing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3. Embryonic development of MS of head</a:t>
            </a:r>
          </a:p>
          <a:p>
            <a:r>
              <a:rPr lang="en-US" dirty="0" smtClean="0"/>
              <a:t>	a. CHDO (Human)								Aug 1, 2015 – Nov 30, 2015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CMDO (Mouse)								Dec 1, 2015 – March 31, 2016</a:t>
            </a:r>
          </a:p>
          <a:p>
            <a:r>
              <a:rPr lang="en-US" dirty="0" smtClean="0"/>
              <a:t> 	</a:t>
            </a:r>
            <a:r>
              <a:rPr lang="en-US" dirty="0" err="1" smtClean="0"/>
              <a:t>c</a:t>
            </a:r>
            <a:r>
              <a:rPr lang="en-US" dirty="0" smtClean="0"/>
              <a:t>. CZDO (Zebrafish)								April 1, 2016 – Sept 30, 2016</a:t>
            </a:r>
          </a:p>
          <a:p>
            <a:endParaRPr lang="en-US" dirty="0" smtClean="0"/>
          </a:p>
          <a:p>
            <a:r>
              <a:rPr lang="en-US" dirty="0" smtClean="0"/>
              <a:t>4. Anatomy mappings</a:t>
            </a:r>
          </a:p>
          <a:p>
            <a:r>
              <a:rPr lang="en-US" dirty="0" smtClean="0"/>
              <a:t> 	a. CHO with CMO (CHMMO)						Oct 1, 2016 – Jan 31, 2017</a:t>
            </a:r>
          </a:p>
          <a:p>
            <a:r>
              <a:rPr lang="en-US" dirty="0" smtClean="0"/>
              <a:t> 	b. CHO with CZO   (CHZMO)						Feb 1, 2017 – June 30, 2017</a:t>
            </a:r>
          </a:p>
          <a:p>
            <a:r>
              <a:rPr lang="en-US" dirty="0" smtClean="0"/>
              <a:t> </a:t>
            </a:r>
          </a:p>
        </p:txBody>
      </p:sp>
      <p:sp>
        <p:nvSpPr>
          <p:cNvPr id="3" name="Rectangle 2"/>
          <p:cNvSpPr/>
          <p:nvPr/>
        </p:nvSpPr>
        <p:spPr>
          <a:xfrm>
            <a:off x="652943" y="1043565"/>
            <a:ext cx="8391252" cy="4117630"/>
          </a:xfrm>
          <a:prstGeom prst="rect">
            <a:avLst/>
          </a:prstGeom>
          <a:solidFill>
            <a:schemeClr val="accent3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37062" y="2145406"/>
            <a:ext cx="8404977" cy="279432"/>
          </a:xfrm>
          <a:prstGeom prst="rect">
            <a:avLst/>
          </a:prstGeom>
          <a:solidFill>
            <a:schemeClr val="accent5">
              <a:alpha val="1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0" y="612852"/>
            <a:ext cx="9143999" cy="1716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617592" y="30211"/>
            <a:ext cx="39559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err="1" smtClean="0"/>
              <a:t>Facebase</a:t>
            </a:r>
            <a:r>
              <a:rPr lang="en-US" sz="3200" dirty="0" smtClean="0"/>
              <a:t> 2 Milestones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56629" y="1043565"/>
            <a:ext cx="266949" cy="2718122"/>
          </a:xfrm>
          <a:prstGeom prst="rect">
            <a:avLst/>
          </a:prstGeom>
          <a:solidFill>
            <a:schemeClr val="accent2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2503" y="3527086"/>
            <a:ext cx="266949" cy="1899765"/>
          </a:xfrm>
          <a:prstGeom prst="rect">
            <a:avLst/>
          </a:prstGeom>
          <a:solidFill>
            <a:schemeClr val="accent5">
              <a:alpha val="1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40439" y="679527"/>
            <a:ext cx="679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Year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8304" y="5161195"/>
            <a:ext cx="266949" cy="1471013"/>
          </a:xfrm>
          <a:prstGeom prst="rect">
            <a:avLst/>
          </a:prstGeom>
          <a:solidFill>
            <a:schemeClr val="accent3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1703" y="3761687"/>
            <a:ext cx="8404977" cy="279432"/>
          </a:xfrm>
          <a:prstGeom prst="rect">
            <a:avLst/>
          </a:prstGeom>
          <a:solidFill>
            <a:schemeClr val="accent5">
              <a:alpha val="1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125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u="sng" dirty="0" smtClean="0"/>
              <a:t>Craniofacial Zebrafish Developmental Ontology (CZDO)</a:t>
            </a:r>
            <a:endParaRPr lang="en-US" u="sng" baseline="0" dirty="0" smtClean="0"/>
          </a:p>
          <a:p>
            <a:r>
              <a:rPr lang="en-US" dirty="0" smtClean="0"/>
              <a:t>Craniofacial Human Mouse Mapping Ontology (CHMMO)</a:t>
            </a:r>
          </a:p>
          <a:p>
            <a:r>
              <a:rPr lang="en-US" baseline="0" dirty="0" smtClean="0"/>
              <a:t>Craniofacial</a:t>
            </a:r>
            <a:r>
              <a:rPr lang="en-US" dirty="0" smtClean="0"/>
              <a:t> Human Zebrafish Mapping Ontology (CHZMO)</a:t>
            </a:r>
          </a:p>
          <a:p>
            <a:r>
              <a:rPr lang="en-US" baseline="0" dirty="0" smtClean="0"/>
              <a:t>Hub metadata terms</a:t>
            </a:r>
          </a:p>
          <a:p>
            <a:r>
              <a:rPr lang="en-US" dirty="0" smtClean="0"/>
              <a:t>Ongoing Methodology</a:t>
            </a:r>
            <a:endParaRPr lang="en-US" baseline="0" dirty="0" smtClean="0"/>
          </a:p>
          <a:p>
            <a:r>
              <a:rPr lang="en-US" dirty="0" smtClean="0"/>
              <a:t>Year 4 plans and beyond</a:t>
            </a:r>
          </a:p>
          <a:p>
            <a:r>
              <a:rPr lang="en-US" dirty="0" smtClean="0"/>
              <a:t>Potential Applications</a:t>
            </a:r>
            <a:endParaRPr lang="en-US" baseline="0" dirty="0" smtClean="0"/>
          </a:p>
          <a:p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484977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ebrafishDevelopment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1269638"/>
            <a:ext cx="6464300" cy="4902200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759081" y="218620"/>
            <a:ext cx="5328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Craniofacial Zebrafish Developmental Ontology (CZDO) </a:t>
            </a:r>
          </a:p>
          <a:p>
            <a:pPr algn="ctr"/>
            <a:r>
              <a:rPr lang="en-US" dirty="0" smtClean="0"/>
              <a:t>- subset of Craniofacial Zebrafish Ontology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89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9081" y="218620"/>
            <a:ext cx="532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Craniofacial Zebrafish Developmental Ontology (</a:t>
            </a:r>
            <a:r>
              <a:rPr lang="en-US" b="1" dirty="0" smtClean="0"/>
              <a:t>CZDO</a:t>
            </a:r>
            <a:r>
              <a:rPr lang="en-US" dirty="0" smtClean="0"/>
              <a:t>) </a:t>
            </a:r>
          </a:p>
        </p:txBody>
      </p:sp>
      <p:pic>
        <p:nvPicPr>
          <p:cNvPr id="3" name="Picture 2" descr="ZebrafishDevelopment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321"/>
            <a:ext cx="9144000" cy="5246975"/>
          </a:xfrm>
          <a:prstGeom prst="rect">
            <a:avLst/>
          </a:prstGeom>
          <a:ln w="19050" cmpd="sng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067659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9081" y="218620"/>
            <a:ext cx="532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Craniofacial Zebrafish Developmental Ontology (</a:t>
            </a:r>
            <a:r>
              <a:rPr lang="en-US" b="1" dirty="0" smtClean="0"/>
              <a:t>CZDO</a:t>
            </a:r>
            <a:r>
              <a:rPr lang="en-US" dirty="0" smtClean="0"/>
              <a:t>) </a:t>
            </a:r>
          </a:p>
        </p:txBody>
      </p:sp>
      <p:pic>
        <p:nvPicPr>
          <p:cNvPr id="3" name="Picture 2" descr="ZebrafishDevelopment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81" y="1143321"/>
            <a:ext cx="9144000" cy="5246975"/>
          </a:xfrm>
          <a:prstGeom prst="rect">
            <a:avLst/>
          </a:prstGeom>
          <a:ln w="19050" cmpd="sng">
            <a:solidFill>
              <a:srgbClr val="00000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4822454" y="4290275"/>
            <a:ext cx="2745882" cy="257414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406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9081" y="218620"/>
            <a:ext cx="532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Craniofacial Zebrafish Developmental Ontology (</a:t>
            </a:r>
            <a:r>
              <a:rPr lang="en-US" b="1" dirty="0" smtClean="0"/>
              <a:t>CZDO</a:t>
            </a:r>
            <a:r>
              <a:rPr lang="en-US" dirty="0" smtClean="0"/>
              <a:t>) </a:t>
            </a:r>
          </a:p>
        </p:txBody>
      </p:sp>
      <p:pic>
        <p:nvPicPr>
          <p:cNvPr id="3" name="Picture 2" descr="ZebrafishDevelopment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569"/>
            <a:ext cx="9144000" cy="5551714"/>
          </a:xfrm>
          <a:prstGeom prst="rect">
            <a:avLst/>
          </a:prstGeom>
          <a:ln w="19050" cmpd="sng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657951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9081" y="218620"/>
            <a:ext cx="532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Craniofacial Zebrafish Developmental Ontology (</a:t>
            </a:r>
            <a:r>
              <a:rPr lang="en-US" b="1" dirty="0" smtClean="0"/>
              <a:t>CZDO</a:t>
            </a:r>
            <a:r>
              <a:rPr lang="en-US" dirty="0" smtClean="0"/>
              <a:t>) </a:t>
            </a:r>
          </a:p>
        </p:txBody>
      </p:sp>
      <p:pic>
        <p:nvPicPr>
          <p:cNvPr id="3" name="Picture 2" descr="ZebrafishDevelopment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569"/>
            <a:ext cx="9144000" cy="5551714"/>
          </a:xfrm>
          <a:prstGeom prst="rect">
            <a:avLst/>
          </a:prstGeom>
          <a:ln w="19050" cmpd="sng">
            <a:solidFill>
              <a:srgbClr val="00000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4745227" y="3698214"/>
            <a:ext cx="4398773" cy="1124051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427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Craniofacial Zebrafish Developmental Ontology (CZDO)</a:t>
            </a:r>
            <a:endParaRPr lang="en-US" baseline="0" dirty="0" smtClean="0"/>
          </a:p>
          <a:p>
            <a:r>
              <a:rPr lang="en-US" u="sng" dirty="0" smtClean="0"/>
              <a:t>Craniofacial Human Mouse Mapping Ontology (CHMMO)</a:t>
            </a:r>
          </a:p>
          <a:p>
            <a:r>
              <a:rPr lang="en-US" u="sng" baseline="0" dirty="0" smtClean="0"/>
              <a:t>Craniofacial</a:t>
            </a:r>
            <a:r>
              <a:rPr lang="en-US" u="sng" dirty="0" smtClean="0"/>
              <a:t> Human Zebrafish Mapping Ontology (CHZMO)</a:t>
            </a:r>
          </a:p>
          <a:p>
            <a:r>
              <a:rPr lang="en-US" baseline="0" dirty="0" smtClean="0"/>
              <a:t>Hub metadata terms</a:t>
            </a:r>
          </a:p>
          <a:p>
            <a:r>
              <a:rPr lang="en-US" dirty="0" smtClean="0"/>
              <a:t>Ongoing Methodology</a:t>
            </a:r>
            <a:endParaRPr lang="en-US" baseline="0" dirty="0" smtClean="0"/>
          </a:p>
          <a:p>
            <a:r>
              <a:rPr lang="en-US" dirty="0" smtClean="0"/>
              <a:t>Year 4 plans and beyond</a:t>
            </a:r>
          </a:p>
          <a:p>
            <a:r>
              <a:rPr lang="en-US" dirty="0" smtClean="0"/>
              <a:t>Potential Applications</a:t>
            </a:r>
            <a:endParaRPr lang="en-US" baseline="0" dirty="0" smtClean="0"/>
          </a:p>
          <a:p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3579708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020" y="1246387"/>
            <a:ext cx="8314534" cy="4817840"/>
          </a:xfrm>
        </p:spPr>
        <p:txBody>
          <a:bodyPr>
            <a:normAutofit lnSpcReduction="10000"/>
          </a:bodyPr>
          <a:lstStyle/>
          <a:p>
            <a:r>
              <a:rPr lang="en-US" sz="1900" dirty="0"/>
              <a:t>CHMMO </a:t>
            </a:r>
            <a:r>
              <a:rPr lang="en-US" sz="1900" dirty="0" smtClean="0"/>
              <a:t>records human and mouse homology mapping</a:t>
            </a:r>
          </a:p>
          <a:p>
            <a:endParaRPr lang="en-US" sz="900" dirty="0" smtClean="0"/>
          </a:p>
          <a:p>
            <a:r>
              <a:rPr lang="en-US" sz="1900" dirty="0" smtClean="0"/>
              <a:t>CHZMO records </a:t>
            </a:r>
            <a:r>
              <a:rPr lang="en-US" sz="1900" dirty="0"/>
              <a:t>human </a:t>
            </a:r>
            <a:r>
              <a:rPr lang="en-US" sz="1900" dirty="0" smtClean="0"/>
              <a:t>and </a:t>
            </a:r>
            <a:r>
              <a:rPr lang="en-US" sz="1900" dirty="0"/>
              <a:t>zebrafish </a:t>
            </a:r>
            <a:r>
              <a:rPr lang="en-US" sz="1900" dirty="0" smtClean="0"/>
              <a:t>homology mapping </a:t>
            </a:r>
          </a:p>
          <a:p>
            <a:endParaRPr lang="en-US" sz="900" dirty="0"/>
          </a:p>
          <a:p>
            <a:r>
              <a:rPr lang="en-US" sz="1900" dirty="0" smtClean="0"/>
              <a:t>Based on phenotypic structure: mainly at </a:t>
            </a:r>
            <a:r>
              <a:rPr lang="en-US" sz="1900" i="1" dirty="0" smtClean="0"/>
              <a:t>gross anatomical level </a:t>
            </a:r>
          </a:p>
          <a:p>
            <a:pPr marL="0" indent="0">
              <a:buNone/>
            </a:pPr>
            <a:r>
              <a:rPr lang="en-US" sz="1900" dirty="0" smtClean="0"/>
              <a:t>							(except for structures early in development)</a:t>
            </a:r>
          </a:p>
          <a:p>
            <a:endParaRPr lang="en-US" sz="900" dirty="0"/>
          </a:p>
          <a:p>
            <a:r>
              <a:rPr lang="en-US" sz="1900" dirty="0"/>
              <a:t>Mappings:</a:t>
            </a:r>
          </a:p>
          <a:p>
            <a:pPr lvl="1"/>
            <a:r>
              <a:rPr lang="en-US" sz="1900" i="1" dirty="0" smtClean="0"/>
              <a:t>one-to-one bi</a:t>
            </a:r>
            <a:r>
              <a:rPr lang="en-US" sz="1900" i="1" dirty="0"/>
              <a:t>-directional</a:t>
            </a:r>
          </a:p>
          <a:p>
            <a:pPr lvl="1"/>
            <a:r>
              <a:rPr lang="en-US" sz="1900" i="1" dirty="0" smtClean="0"/>
              <a:t>one-to-null </a:t>
            </a:r>
            <a:r>
              <a:rPr lang="en-US" sz="1900" i="1" dirty="0"/>
              <a:t>uni-</a:t>
            </a:r>
            <a:r>
              <a:rPr lang="en-US" sz="1900" i="1" dirty="0" smtClean="0"/>
              <a:t>directional</a:t>
            </a:r>
            <a:endParaRPr lang="en-US" sz="1900" i="1" dirty="0"/>
          </a:p>
          <a:p>
            <a:pPr marL="0" indent="0">
              <a:buNone/>
            </a:pPr>
            <a:endParaRPr lang="en-US" sz="900" dirty="0" smtClean="0"/>
          </a:p>
          <a:p>
            <a:r>
              <a:rPr lang="en-US" sz="1900" dirty="0" smtClean="0"/>
              <a:t>High vertebrate </a:t>
            </a:r>
            <a:r>
              <a:rPr lang="en-US" sz="1900" dirty="0"/>
              <a:t>similarity in humans, mouse and zebrafish </a:t>
            </a:r>
            <a:r>
              <a:rPr lang="en-US" sz="1900" dirty="0" smtClean="0"/>
              <a:t>biological attributes</a:t>
            </a:r>
          </a:p>
          <a:p>
            <a:pPr marL="0" indent="0">
              <a:buNone/>
            </a:pPr>
            <a:r>
              <a:rPr lang="en-US" sz="1900" dirty="0"/>
              <a:t>	</a:t>
            </a:r>
            <a:r>
              <a:rPr lang="en-US" sz="1900" dirty="0" smtClean="0"/>
              <a:t>- </a:t>
            </a:r>
            <a:r>
              <a:rPr lang="en-US" sz="1900" i="1" dirty="0" smtClean="0"/>
              <a:t>provisional mappings based on similarities in existing nomenclature</a:t>
            </a:r>
          </a:p>
          <a:p>
            <a:endParaRPr lang="en-US" sz="900" dirty="0"/>
          </a:p>
          <a:p>
            <a:r>
              <a:rPr lang="en-US" sz="1900" dirty="0" smtClean="0"/>
              <a:t>Mapping validity based on:</a:t>
            </a:r>
          </a:p>
          <a:p>
            <a:pPr marL="0" indent="0">
              <a:buNone/>
            </a:pPr>
            <a:r>
              <a:rPr lang="en-US" sz="1900" dirty="0"/>
              <a:t>	</a:t>
            </a:r>
            <a:r>
              <a:rPr lang="en-US" sz="1900" dirty="0" smtClean="0"/>
              <a:t>- </a:t>
            </a:r>
            <a:r>
              <a:rPr lang="en-US" sz="1900" i="1" dirty="0" smtClean="0"/>
              <a:t>review by domain expert (Tim Cox - mouse)</a:t>
            </a:r>
          </a:p>
          <a:p>
            <a:pPr marL="0" indent="0">
              <a:buNone/>
            </a:pPr>
            <a:r>
              <a:rPr lang="en-US" sz="1900" i="1" dirty="0" smtClean="0"/>
              <a:t>	- literature/publications </a:t>
            </a:r>
          </a:p>
          <a:p>
            <a:pPr marL="0" indent="0">
              <a:buNone/>
            </a:pPr>
            <a:endParaRPr lang="en-US" sz="1900" i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87832" y="164257"/>
            <a:ext cx="76447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Craniofacial Human Mouse Mapping Ontology (CHMMO)</a:t>
            </a:r>
          </a:p>
          <a:p>
            <a:pPr algn="ctr"/>
            <a:r>
              <a:rPr lang="en-US" sz="2400" b="1" dirty="0" smtClean="0"/>
              <a:t>Craniofacial Human Zebrafish Mapping Ontology (CHZMO)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53036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234596"/>
            <a:ext cx="9144000" cy="7280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Bi-directional 1:1 Mapping </a:t>
            </a:r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1010701" y="1744609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4020" y="1996518"/>
            <a:ext cx="18393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Skull </a:t>
            </a:r>
          </a:p>
          <a:p>
            <a:pPr algn="ctr"/>
            <a:r>
              <a:rPr lang="en-US" dirty="0" smtClean="0"/>
              <a:t>(Homo sapiens) </a:t>
            </a:r>
            <a:r>
              <a:rPr lang="en-US" b="1" dirty="0" smtClean="0"/>
              <a:t>CHO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619021" y="1744609"/>
            <a:ext cx="1600200" cy="16002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433047" y="2011778"/>
            <a:ext cx="19466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Skull</a:t>
            </a:r>
          </a:p>
          <a:p>
            <a:pPr algn="ctr"/>
            <a:r>
              <a:rPr lang="en-US" dirty="0" smtClean="0"/>
              <a:t> (</a:t>
            </a:r>
            <a:r>
              <a:rPr lang="en-US" dirty="0" err="1" smtClean="0"/>
              <a:t>Mus</a:t>
            </a:r>
            <a:r>
              <a:rPr lang="en-US" dirty="0" smtClean="0"/>
              <a:t> </a:t>
            </a:r>
            <a:r>
              <a:rPr lang="en-US" dirty="0" err="1" smtClean="0"/>
              <a:t>musculus</a:t>
            </a:r>
            <a:r>
              <a:rPr lang="en-US" dirty="0" smtClean="0"/>
              <a:t>)</a:t>
            </a:r>
          </a:p>
          <a:p>
            <a:pPr algn="ctr"/>
            <a:r>
              <a:rPr lang="en-US" dirty="0" smtClean="0"/>
              <a:t> </a:t>
            </a:r>
            <a:r>
              <a:rPr lang="en-US" b="1" dirty="0" smtClean="0"/>
              <a:t>CMO</a:t>
            </a:r>
            <a:endParaRPr lang="en-US" dirty="0"/>
          </a:p>
        </p:txBody>
      </p:sp>
      <p:cxnSp>
        <p:nvCxnSpPr>
          <p:cNvPr id="10" name="Straight Arrow Connector 9"/>
          <p:cNvCxnSpPr>
            <a:stCxn id="2" idx="6"/>
          </p:cNvCxnSpPr>
          <p:nvPr/>
        </p:nvCxnSpPr>
        <p:spPr>
          <a:xfrm>
            <a:off x="2641381" y="2559949"/>
            <a:ext cx="397764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667514" y="2100658"/>
            <a:ext cx="1776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1-1 mapping</a:t>
            </a:r>
            <a:endParaRPr lang="en-US" sz="2400" i="1" dirty="0"/>
          </a:p>
        </p:txBody>
      </p:sp>
      <p:sp>
        <p:nvSpPr>
          <p:cNvPr id="25" name="Oval 24"/>
          <p:cNvSpPr/>
          <p:nvPr/>
        </p:nvSpPr>
        <p:spPr>
          <a:xfrm>
            <a:off x="1010701" y="1744609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6619021" y="1744609"/>
            <a:ext cx="1600200" cy="16002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cxnSp>
        <p:nvCxnSpPr>
          <p:cNvPr id="29" name="Straight Arrow Connector 28"/>
          <p:cNvCxnSpPr>
            <a:stCxn id="25" idx="6"/>
          </p:cNvCxnSpPr>
          <p:nvPr/>
        </p:nvCxnSpPr>
        <p:spPr>
          <a:xfrm>
            <a:off x="2641381" y="2559949"/>
            <a:ext cx="3977640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017499" y="4040766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6625819" y="4040766"/>
            <a:ext cx="1600200" cy="16002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cxnSp>
        <p:nvCxnSpPr>
          <p:cNvPr id="18" name="Straight Arrow Connector 17"/>
          <p:cNvCxnSpPr>
            <a:stCxn id="13" idx="6"/>
          </p:cNvCxnSpPr>
          <p:nvPr/>
        </p:nvCxnSpPr>
        <p:spPr>
          <a:xfrm>
            <a:off x="2648179" y="4856106"/>
            <a:ext cx="397764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666222" y="4406526"/>
            <a:ext cx="1777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1-1 mapping</a:t>
            </a:r>
            <a:endParaRPr lang="en-US" sz="2400" i="1" dirty="0"/>
          </a:p>
        </p:txBody>
      </p:sp>
      <p:sp>
        <p:nvSpPr>
          <p:cNvPr id="20" name="Oval 19"/>
          <p:cNvSpPr/>
          <p:nvPr/>
        </p:nvSpPr>
        <p:spPr>
          <a:xfrm>
            <a:off x="1017499" y="4040766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6625819" y="4040766"/>
            <a:ext cx="1600200" cy="16002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cxnSp>
        <p:nvCxnSpPr>
          <p:cNvPr id="22" name="Straight Arrow Connector 21"/>
          <p:cNvCxnSpPr>
            <a:stCxn id="20" idx="6"/>
          </p:cNvCxnSpPr>
          <p:nvPr/>
        </p:nvCxnSpPr>
        <p:spPr>
          <a:xfrm>
            <a:off x="2648179" y="4856106"/>
            <a:ext cx="3977640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 w="lg" len="lg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17888" y="4299654"/>
            <a:ext cx="18393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Skull </a:t>
            </a:r>
          </a:p>
          <a:p>
            <a:pPr algn="ctr"/>
            <a:r>
              <a:rPr lang="en-US" dirty="0" smtClean="0"/>
              <a:t>(Homo sapiens) </a:t>
            </a:r>
            <a:r>
              <a:rPr lang="en-US" b="1" dirty="0" smtClean="0"/>
              <a:t>CHO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501940" y="4297838"/>
            <a:ext cx="18393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Skull 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Danio</a:t>
            </a:r>
            <a:r>
              <a:rPr lang="en-US" dirty="0" smtClean="0"/>
              <a:t> </a:t>
            </a:r>
            <a:r>
              <a:rPr lang="en-US" dirty="0" err="1" smtClean="0"/>
              <a:t>rerio</a:t>
            </a:r>
            <a:r>
              <a:rPr lang="en-US" dirty="0" smtClean="0"/>
              <a:t>) </a:t>
            </a:r>
          </a:p>
          <a:p>
            <a:pPr algn="ctr"/>
            <a:r>
              <a:rPr lang="en-US" b="1" dirty="0" smtClean="0"/>
              <a:t>CZO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369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27759" y="139026"/>
            <a:ext cx="8229600" cy="1205978"/>
          </a:xfrm>
        </p:spPr>
        <p:txBody>
          <a:bodyPr/>
          <a:lstStyle/>
          <a:p>
            <a:r>
              <a:rPr lang="en-US" dirty="0" smtClean="0"/>
              <a:t>1:Null Mapping</a:t>
            </a:r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963344" y="2786207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138994" y="3001382"/>
            <a:ext cx="128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Uvula (Homo sapiens)</a:t>
            </a:r>
          </a:p>
          <a:p>
            <a:pPr algn="ctr"/>
            <a:r>
              <a:rPr lang="en-US" dirty="0" smtClean="0"/>
              <a:t>[</a:t>
            </a:r>
            <a:r>
              <a:rPr lang="en-US" b="1" dirty="0" smtClean="0"/>
              <a:t>CHO</a:t>
            </a:r>
            <a:r>
              <a:rPr lang="en-US" dirty="0" smtClean="0"/>
              <a:t>]</a:t>
            </a:r>
            <a:endParaRPr lang="en-US" dirty="0"/>
          </a:p>
        </p:txBody>
      </p:sp>
      <p:cxnSp>
        <p:nvCxnSpPr>
          <p:cNvPr id="35" name="Straight Arrow Connector 34"/>
          <p:cNvCxnSpPr>
            <a:stCxn id="31" idx="6"/>
            <a:endCxn id="9" idx="2"/>
          </p:cNvCxnSpPr>
          <p:nvPr/>
        </p:nvCxnSpPr>
        <p:spPr>
          <a:xfrm flipV="1">
            <a:off x="2594024" y="2547044"/>
            <a:ext cx="4053159" cy="1054503"/>
          </a:xfrm>
          <a:prstGeom prst="straightConnector1">
            <a:avLst/>
          </a:prstGeom>
          <a:ln w="3810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15397" y="3359805"/>
            <a:ext cx="2860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1-null mapping</a:t>
            </a:r>
            <a:endParaRPr lang="en-US" sz="2400" i="1" dirty="0"/>
          </a:p>
        </p:txBody>
      </p:sp>
      <p:sp>
        <p:nvSpPr>
          <p:cNvPr id="37" name="TextBox 36"/>
          <p:cNvSpPr txBox="1"/>
          <p:nvPr/>
        </p:nvSpPr>
        <p:spPr>
          <a:xfrm>
            <a:off x="6572960" y="1755383"/>
            <a:ext cx="17731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/>
              <a:t>Ø</a:t>
            </a:r>
            <a:endParaRPr lang="en-US" sz="4800" dirty="0" smtClean="0"/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Mus</a:t>
            </a:r>
            <a:r>
              <a:rPr lang="en-US" dirty="0" smtClean="0"/>
              <a:t> </a:t>
            </a:r>
            <a:r>
              <a:rPr lang="en-US" dirty="0" err="1" smtClean="0"/>
              <a:t>musculus</a:t>
            </a:r>
            <a:r>
              <a:rPr lang="en-US" dirty="0" smtClean="0"/>
              <a:t>)</a:t>
            </a:r>
          </a:p>
        </p:txBody>
      </p:sp>
      <p:sp>
        <p:nvSpPr>
          <p:cNvPr id="9" name="Oval 8"/>
          <p:cNvSpPr/>
          <p:nvPr/>
        </p:nvSpPr>
        <p:spPr>
          <a:xfrm>
            <a:off x="6647183" y="1731704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6647183" y="3714828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591706" y="3815558"/>
            <a:ext cx="17731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/>
              <a:t>Ø</a:t>
            </a:r>
            <a:endParaRPr lang="en-US" sz="4800" dirty="0" smtClean="0"/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Danio</a:t>
            </a:r>
            <a:r>
              <a:rPr lang="en-US" dirty="0" smtClean="0"/>
              <a:t> </a:t>
            </a:r>
            <a:r>
              <a:rPr lang="en-US" dirty="0" err="1" smtClean="0"/>
              <a:t>rerio</a:t>
            </a:r>
            <a:r>
              <a:rPr lang="en-US" dirty="0" smtClean="0"/>
              <a:t>)</a:t>
            </a:r>
          </a:p>
        </p:txBody>
      </p:sp>
      <p:cxnSp>
        <p:nvCxnSpPr>
          <p:cNvPr id="14" name="Straight Arrow Connector 13"/>
          <p:cNvCxnSpPr>
            <a:stCxn id="31" idx="6"/>
          </p:cNvCxnSpPr>
          <p:nvPr/>
        </p:nvCxnSpPr>
        <p:spPr>
          <a:xfrm>
            <a:off x="2594024" y="3601547"/>
            <a:ext cx="4063658" cy="790573"/>
          </a:xfrm>
          <a:prstGeom prst="straightConnector1">
            <a:avLst/>
          </a:prstGeom>
          <a:ln w="3810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652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ietal1ProtegeDispla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3340"/>
            <a:ext cx="9144000" cy="6325681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981116" y="-5917"/>
            <a:ext cx="3820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CHMMO in Protégé OWL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34157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arietal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2382"/>
            <a:ext cx="9144000" cy="3916237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464694" y="389117"/>
            <a:ext cx="2829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Human Parietal bone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39833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ietal1(mus musculus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9800"/>
            <a:ext cx="9144000" cy="4953448"/>
          </a:xfrm>
          <a:prstGeom prst="rect">
            <a:avLst/>
          </a:prstGeom>
          <a:ln w="12700" cmpd="sng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464694" y="389117"/>
            <a:ext cx="2781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Mouse Parietal bone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20290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vula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1064"/>
            <a:ext cx="9144000" cy="4168330"/>
          </a:xfrm>
          <a:prstGeom prst="rect">
            <a:avLst/>
          </a:prstGeom>
          <a:ln w="28575" cmpd="sng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996645" y="767267"/>
            <a:ext cx="1455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Human Uvula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576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vulaRef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0548"/>
            <a:ext cx="9144000" cy="4699772"/>
          </a:xfrm>
          <a:prstGeom prst="rect">
            <a:avLst/>
          </a:prstGeom>
          <a:ln w="19050" cmpd="sng">
            <a:solidFill>
              <a:srgbClr val="00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43840" y="209052"/>
            <a:ext cx="882904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Treating PM, </a:t>
            </a:r>
            <a:r>
              <a:rPr lang="en-US" sz="2400" dirty="0" err="1"/>
              <a:t>Dintzis</a:t>
            </a:r>
            <a:r>
              <a:rPr lang="en-US" sz="2400" dirty="0"/>
              <a:t> SM, </a:t>
            </a:r>
            <a:r>
              <a:rPr lang="en-US" sz="2400" dirty="0" err="1"/>
              <a:t>Frevert</a:t>
            </a:r>
            <a:r>
              <a:rPr lang="en-US" sz="2400" dirty="0"/>
              <a:t> C, </a:t>
            </a:r>
            <a:r>
              <a:rPr lang="en-US" sz="2400" dirty="0" err="1"/>
              <a:t>Liggit</a:t>
            </a:r>
            <a:r>
              <a:rPr lang="en-US" sz="2400" dirty="0"/>
              <a:t> HD, </a:t>
            </a:r>
            <a:r>
              <a:rPr lang="en-US" sz="2400" dirty="0" err="1"/>
              <a:t>Montline</a:t>
            </a:r>
            <a:r>
              <a:rPr lang="en-US" sz="2400" dirty="0"/>
              <a:t> KS. </a:t>
            </a:r>
            <a:r>
              <a:rPr lang="en-US" sz="2400" b="1" i="1" dirty="0" smtClean="0"/>
              <a:t>Comparative </a:t>
            </a:r>
            <a:r>
              <a:rPr lang="en-US" sz="2400" b="1" i="1" dirty="0"/>
              <a:t>Anatomy and Histology: A mouse and human atlas. </a:t>
            </a:r>
            <a:r>
              <a:rPr lang="en-US" sz="2400" dirty="0"/>
              <a:t>Academic Press, </a:t>
            </a:r>
            <a:r>
              <a:rPr lang="en-US" sz="2400" dirty="0" smtClean="0"/>
              <a:t>Amsterdam, 2012)</a:t>
            </a:r>
            <a:r>
              <a:rPr lang="en-US" sz="2400" dirty="0"/>
              <a:t>. ISBN: 978-0-12-381361-</a:t>
            </a:r>
            <a:r>
              <a:rPr lang="en-US" sz="2400" dirty="0" smtClean="0"/>
              <a:t>9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620017" y="4530330"/>
            <a:ext cx="5930162" cy="250019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569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27759" y="277559"/>
            <a:ext cx="8229600" cy="824264"/>
          </a:xfrm>
        </p:spPr>
        <p:txBody>
          <a:bodyPr>
            <a:normAutofit/>
          </a:bodyPr>
          <a:lstStyle/>
          <a:p>
            <a:r>
              <a:rPr lang="en-US" sz="3600" dirty="0" smtClean="0"/>
              <a:t>1:Null Mapping</a:t>
            </a:r>
            <a:endParaRPr lang="en-US" sz="3600" dirty="0"/>
          </a:p>
        </p:txBody>
      </p:sp>
      <p:sp>
        <p:nvSpPr>
          <p:cNvPr id="31" name="Oval 30"/>
          <p:cNvSpPr/>
          <p:nvPr/>
        </p:nvSpPr>
        <p:spPr>
          <a:xfrm>
            <a:off x="1057313" y="1689842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008370" y="1897243"/>
            <a:ext cx="17154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Intermolar</a:t>
            </a:r>
            <a:r>
              <a:rPr lang="en-US" dirty="0" smtClean="0"/>
              <a:t> eminence 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Mus</a:t>
            </a:r>
            <a:r>
              <a:rPr lang="en-US" dirty="0" smtClean="0"/>
              <a:t> </a:t>
            </a:r>
            <a:r>
              <a:rPr lang="en-US" dirty="0" err="1" smtClean="0"/>
              <a:t>musculus</a:t>
            </a:r>
            <a:r>
              <a:rPr lang="en-US" dirty="0" smtClean="0"/>
              <a:t>)</a:t>
            </a:r>
          </a:p>
          <a:p>
            <a:pPr algn="ctr"/>
            <a:r>
              <a:rPr lang="en-US" dirty="0" smtClean="0"/>
              <a:t>[</a:t>
            </a:r>
            <a:r>
              <a:rPr lang="en-US" b="1" dirty="0" smtClean="0"/>
              <a:t>CMO</a:t>
            </a:r>
            <a:r>
              <a:rPr lang="en-US" dirty="0" smtClean="0"/>
              <a:t>]</a:t>
            </a:r>
            <a:endParaRPr lang="en-US" dirty="0"/>
          </a:p>
        </p:txBody>
      </p:sp>
      <p:cxnSp>
        <p:nvCxnSpPr>
          <p:cNvPr id="35" name="Straight Arrow Connector 34"/>
          <p:cNvCxnSpPr>
            <a:stCxn id="31" idx="6"/>
          </p:cNvCxnSpPr>
          <p:nvPr/>
        </p:nvCxnSpPr>
        <p:spPr>
          <a:xfrm>
            <a:off x="2687993" y="2505182"/>
            <a:ext cx="3816739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21393" y="2033181"/>
            <a:ext cx="2860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1-null mapping</a:t>
            </a:r>
            <a:endParaRPr lang="en-US" sz="24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6430509" y="1697083"/>
            <a:ext cx="17731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/>
              <a:t>Ø</a:t>
            </a:r>
            <a:endParaRPr lang="en-US" sz="4800" dirty="0" smtClean="0"/>
          </a:p>
          <a:p>
            <a:pPr algn="ctr"/>
            <a:r>
              <a:rPr lang="en-US" dirty="0" smtClean="0"/>
              <a:t>(Homo sapiens)</a:t>
            </a:r>
          </a:p>
        </p:txBody>
      </p:sp>
      <p:sp>
        <p:nvSpPr>
          <p:cNvPr id="10" name="Oval 9"/>
          <p:cNvSpPr/>
          <p:nvPr/>
        </p:nvSpPr>
        <p:spPr>
          <a:xfrm>
            <a:off x="6504732" y="1673404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1057313" y="3660900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08370" y="3969233"/>
            <a:ext cx="17154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Branchiostegal</a:t>
            </a:r>
            <a:r>
              <a:rPr lang="en-US" dirty="0" smtClean="0"/>
              <a:t> ray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Danio</a:t>
            </a:r>
            <a:r>
              <a:rPr lang="en-US" dirty="0" smtClean="0"/>
              <a:t> </a:t>
            </a:r>
            <a:r>
              <a:rPr lang="en-US" dirty="0" err="1" smtClean="0"/>
              <a:t>rerio</a:t>
            </a:r>
            <a:r>
              <a:rPr lang="en-US" dirty="0" smtClean="0"/>
              <a:t>)</a:t>
            </a:r>
          </a:p>
          <a:p>
            <a:pPr algn="ctr"/>
            <a:r>
              <a:rPr lang="en-US" dirty="0" smtClean="0"/>
              <a:t>[</a:t>
            </a:r>
            <a:r>
              <a:rPr lang="en-US" b="1" dirty="0" smtClean="0"/>
              <a:t>CZO</a:t>
            </a:r>
            <a:r>
              <a:rPr lang="en-US" dirty="0" smtClean="0"/>
              <a:t>]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11" idx="6"/>
          </p:cNvCxnSpPr>
          <p:nvPr/>
        </p:nvCxnSpPr>
        <p:spPr>
          <a:xfrm>
            <a:off x="2687993" y="4476240"/>
            <a:ext cx="3816739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21393" y="4004239"/>
            <a:ext cx="2860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1-null mapping</a:t>
            </a:r>
            <a:endParaRPr lang="en-US" sz="2400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6430509" y="3668141"/>
            <a:ext cx="17731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/>
              <a:t>Ø</a:t>
            </a:r>
            <a:endParaRPr lang="en-US" sz="4800" dirty="0" smtClean="0"/>
          </a:p>
          <a:p>
            <a:pPr algn="ctr"/>
            <a:r>
              <a:rPr lang="en-US" dirty="0" smtClean="0"/>
              <a:t>(Homo sapiens)</a:t>
            </a:r>
          </a:p>
        </p:txBody>
      </p:sp>
      <p:sp>
        <p:nvSpPr>
          <p:cNvPr id="16" name="Oval 15"/>
          <p:cNvSpPr/>
          <p:nvPr/>
        </p:nvSpPr>
        <p:spPr>
          <a:xfrm>
            <a:off x="6504732" y="3644462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689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ermolar eminenc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449"/>
            <a:ext cx="9144000" cy="3913049"/>
          </a:xfrm>
          <a:prstGeom prst="rect">
            <a:avLst/>
          </a:prstGeom>
          <a:ln w="19050" cmpd="sng">
            <a:solidFill>
              <a:srgbClr val="000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811428" y="889662"/>
            <a:ext cx="2856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Mouse </a:t>
            </a:r>
            <a:r>
              <a:rPr lang="en-US" dirty="0" err="1" smtClean="0"/>
              <a:t>Intermolar</a:t>
            </a:r>
            <a:r>
              <a:rPr lang="en-US" dirty="0" smtClean="0"/>
              <a:t> Eminence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734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037" y="525420"/>
            <a:ext cx="8945363" cy="6463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Gilbert SF (2000) </a:t>
            </a:r>
            <a:r>
              <a:rPr lang="en-US" b="1" dirty="0"/>
              <a:t>Development Biology</a:t>
            </a:r>
            <a:r>
              <a:rPr lang="en-US" dirty="0"/>
              <a:t>, 6</a:t>
            </a:r>
            <a:r>
              <a:rPr lang="en-US" baseline="30000" dirty="0"/>
              <a:t>th</a:t>
            </a:r>
            <a:r>
              <a:rPr lang="en-US" dirty="0"/>
              <a:t> Edition (</a:t>
            </a:r>
            <a:r>
              <a:rPr lang="en-US" dirty="0" err="1"/>
              <a:t>Sinauer</a:t>
            </a:r>
            <a:r>
              <a:rPr lang="en-US" dirty="0"/>
              <a:t> Associates) ISBN-10: </a:t>
            </a:r>
            <a:r>
              <a:rPr lang="en-US" dirty="0" smtClean="0"/>
              <a:t>0878932437</a:t>
            </a:r>
          </a:p>
          <a:p>
            <a:endParaRPr lang="en-US" dirty="0"/>
          </a:p>
          <a:p>
            <a:r>
              <a:rPr lang="en-US" dirty="0"/>
              <a:t>Y. Chai. </a:t>
            </a:r>
            <a:r>
              <a:rPr lang="en-US" b="1" dirty="0"/>
              <a:t>Craniofacial development</a:t>
            </a:r>
            <a:r>
              <a:rPr lang="en-US" dirty="0"/>
              <a:t>. (Academic Press, San Diego, 2015) ISBN: 978-0-12-408141-3  ISSN: 0070-2153</a:t>
            </a:r>
            <a:r>
              <a:rPr lang="en-US" dirty="0" smtClean="0">
                <a:effectLst/>
              </a:rPr>
              <a:t> </a:t>
            </a:r>
          </a:p>
          <a:p>
            <a:endParaRPr lang="en-US" dirty="0" smtClean="0"/>
          </a:p>
          <a:p>
            <a:r>
              <a:rPr lang="en-US" dirty="0"/>
              <a:t>Rice DP</a:t>
            </a:r>
            <a:r>
              <a:rPr lang="en-US" b="1" dirty="0"/>
              <a:t>. Developmental Anatomy of Craniofacial Sutures</a:t>
            </a:r>
            <a:r>
              <a:rPr lang="en-US" dirty="0"/>
              <a:t>. Rice DP (</a:t>
            </a:r>
            <a:r>
              <a:rPr lang="en-US" dirty="0" err="1"/>
              <a:t>ed</a:t>
            </a:r>
            <a:r>
              <a:rPr lang="en-US" dirty="0"/>
              <a:t>): Craniofacial Sutures, Development, Disease and Treatment. Front. Oral Biol. Basel, </a:t>
            </a:r>
            <a:r>
              <a:rPr lang="en-US" dirty="0" err="1"/>
              <a:t>Karger</a:t>
            </a:r>
            <a:r>
              <a:rPr lang="en-US" dirty="0"/>
              <a:t>, 2008 </a:t>
            </a:r>
            <a:r>
              <a:rPr lang="en-US" dirty="0" err="1"/>
              <a:t>vol</a:t>
            </a:r>
            <a:r>
              <a:rPr lang="en-US" dirty="0"/>
              <a:t> 12, </a:t>
            </a:r>
            <a:r>
              <a:rPr lang="en-US" dirty="0" err="1"/>
              <a:t>pp</a:t>
            </a:r>
            <a:r>
              <a:rPr lang="en-US" dirty="0"/>
              <a:t> 1-21. (DOI:10.1159/000115028</a:t>
            </a:r>
            <a:r>
              <a:rPr lang="en-US" dirty="0" smtClean="0">
                <a:effectLst/>
              </a:rPr>
              <a:t> </a:t>
            </a:r>
          </a:p>
          <a:p>
            <a:endParaRPr lang="en-US" dirty="0"/>
          </a:p>
          <a:p>
            <a:r>
              <a:rPr lang="en-US" dirty="0"/>
              <a:t>J. </a:t>
            </a:r>
            <a:r>
              <a:rPr lang="en-US" dirty="0" err="1"/>
              <a:t>Rossant</a:t>
            </a:r>
            <a:r>
              <a:rPr lang="en-US" dirty="0"/>
              <a:t>, P.L. Tam</a:t>
            </a:r>
            <a:r>
              <a:rPr lang="en-US" b="1" dirty="0"/>
              <a:t>. Mouse </a:t>
            </a:r>
            <a:r>
              <a:rPr lang="en-US" b="1" dirty="0" err="1"/>
              <a:t>Development:Patterning</a:t>
            </a:r>
            <a:r>
              <a:rPr lang="en-US" b="1" dirty="0"/>
              <a:t>, Morphogenesis and Organogenesis</a:t>
            </a:r>
            <a:r>
              <a:rPr lang="en-US" dirty="0"/>
              <a:t>. (Academic Press, San Diego, 2002).</a:t>
            </a:r>
          </a:p>
          <a:p>
            <a:endParaRPr lang="en-US" dirty="0" smtClean="0"/>
          </a:p>
          <a:p>
            <a:r>
              <a:rPr lang="en-US" dirty="0" err="1"/>
              <a:t>Lonai</a:t>
            </a:r>
            <a:r>
              <a:rPr lang="en-US" dirty="0"/>
              <a:t> P. </a:t>
            </a:r>
            <a:r>
              <a:rPr lang="en-US" b="1" dirty="0"/>
              <a:t>Mammalian Development</a:t>
            </a:r>
            <a:r>
              <a:rPr lang="en-US" dirty="0"/>
              <a:t>. (Hardwood Academic publishers, Amsterdam 1996). ISBN 3-7186-5862-3</a:t>
            </a:r>
          </a:p>
          <a:p>
            <a:endParaRPr lang="en-US" dirty="0" smtClean="0"/>
          </a:p>
          <a:p>
            <a:r>
              <a:rPr lang="en-US" dirty="0"/>
              <a:t>Hall B. </a:t>
            </a:r>
            <a:r>
              <a:rPr lang="en-US" b="1" dirty="0"/>
              <a:t>Bones and Cartilage: Developmental and Evolutionary Skeletal Biology</a:t>
            </a:r>
            <a:r>
              <a:rPr lang="en-US" dirty="0"/>
              <a:t>. (Academic Press, Amsterdam, 2005) ISBN 0-12-31906-06</a:t>
            </a:r>
            <a:r>
              <a:rPr lang="en-US" dirty="0" smtClean="0">
                <a:effectLst/>
              </a:rPr>
              <a:t>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Treating PM, </a:t>
            </a:r>
            <a:r>
              <a:rPr lang="en-US" dirty="0" err="1"/>
              <a:t>Dintzis</a:t>
            </a:r>
            <a:r>
              <a:rPr lang="en-US" dirty="0"/>
              <a:t> SM, </a:t>
            </a:r>
            <a:r>
              <a:rPr lang="en-US" dirty="0" err="1"/>
              <a:t>Frevert</a:t>
            </a:r>
            <a:r>
              <a:rPr lang="en-US" dirty="0"/>
              <a:t> C, </a:t>
            </a:r>
            <a:r>
              <a:rPr lang="en-US" dirty="0" err="1"/>
              <a:t>Liggit</a:t>
            </a:r>
            <a:r>
              <a:rPr lang="en-US" dirty="0"/>
              <a:t> HD, </a:t>
            </a:r>
            <a:r>
              <a:rPr lang="en-US" dirty="0" err="1"/>
              <a:t>Montline</a:t>
            </a:r>
            <a:r>
              <a:rPr lang="en-US" dirty="0"/>
              <a:t> KS. (2012) </a:t>
            </a:r>
            <a:r>
              <a:rPr lang="en-US" b="1" dirty="0"/>
              <a:t>Comparative Anatomy and Histology: A mouse and human atlas</a:t>
            </a:r>
            <a:r>
              <a:rPr lang="en-US" dirty="0"/>
              <a:t>. Academic Press, Amsterdam). ISBN: 978-0-12-381361-9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448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12300" y="0"/>
            <a:ext cx="8229600" cy="78341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1:Many Mapping</a:t>
            </a:r>
            <a:endParaRPr lang="en-US" sz="36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1339317" y="2874081"/>
            <a:ext cx="1630680" cy="1630680"/>
            <a:chOff x="1339317" y="2805368"/>
            <a:chExt cx="1630680" cy="1630680"/>
          </a:xfrm>
        </p:grpSpPr>
        <p:sp>
          <p:nvSpPr>
            <p:cNvPr id="19" name="Oval 18"/>
            <p:cNvSpPr/>
            <p:nvPr/>
          </p:nvSpPr>
          <p:spPr>
            <a:xfrm>
              <a:off x="1339317" y="2805368"/>
              <a:ext cx="1630680" cy="163068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300000"/>
                </a:lnSpc>
              </a:pP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405293" y="3091690"/>
              <a:ext cx="150876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Frontal bone (Homo sapiens) </a:t>
              </a:r>
              <a:r>
                <a:rPr lang="en-US" dirty="0"/>
                <a:t>[</a:t>
              </a:r>
              <a:r>
                <a:rPr lang="en-US" b="1" dirty="0" smtClean="0"/>
                <a:t>CHO</a:t>
              </a:r>
              <a:r>
                <a:rPr lang="en-US" dirty="0" smtClean="0"/>
                <a:t>]</a:t>
              </a:r>
              <a:endParaRPr lang="en-US" dirty="0"/>
            </a:p>
          </p:txBody>
        </p:sp>
      </p:grpSp>
      <p:cxnSp>
        <p:nvCxnSpPr>
          <p:cNvPr id="21" name="Straight Arrow Connector 20"/>
          <p:cNvCxnSpPr>
            <a:stCxn id="19" idx="6"/>
          </p:cNvCxnSpPr>
          <p:nvPr/>
        </p:nvCxnSpPr>
        <p:spPr>
          <a:xfrm flipV="1">
            <a:off x="2969997" y="2235838"/>
            <a:ext cx="2839304" cy="1453583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9" idx="6"/>
          </p:cNvCxnSpPr>
          <p:nvPr/>
        </p:nvCxnSpPr>
        <p:spPr>
          <a:xfrm>
            <a:off x="2969997" y="3689421"/>
            <a:ext cx="2839304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9" idx="6"/>
          </p:cNvCxnSpPr>
          <p:nvPr/>
        </p:nvCxnSpPr>
        <p:spPr>
          <a:xfrm>
            <a:off x="2969997" y="3689421"/>
            <a:ext cx="2901956" cy="163782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5715891" y="925949"/>
            <a:ext cx="1656503" cy="1630680"/>
            <a:chOff x="5790651" y="1509397"/>
            <a:chExt cx="1656503" cy="1630680"/>
          </a:xfrm>
        </p:grpSpPr>
        <p:sp>
          <p:nvSpPr>
            <p:cNvPr id="33" name="Oval 32"/>
            <p:cNvSpPr/>
            <p:nvPr/>
          </p:nvSpPr>
          <p:spPr>
            <a:xfrm>
              <a:off x="5799141" y="1509397"/>
              <a:ext cx="1630680" cy="163068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300000"/>
                </a:lnSpc>
              </a:pPr>
              <a:endParaRPr 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790651" y="1735359"/>
              <a:ext cx="16565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Right frontal bone </a:t>
              </a:r>
            </a:p>
            <a:p>
              <a:pPr algn="ctr"/>
              <a:r>
                <a:rPr lang="en-US" dirty="0" smtClean="0"/>
                <a:t>(</a:t>
              </a:r>
              <a:r>
                <a:rPr lang="en-US" dirty="0" err="1" smtClean="0"/>
                <a:t>Mus</a:t>
              </a:r>
              <a:r>
                <a:rPr lang="en-US" dirty="0"/>
                <a:t> </a:t>
              </a:r>
              <a:r>
                <a:rPr lang="en-US" dirty="0" err="1" smtClean="0"/>
                <a:t>musculus</a:t>
              </a:r>
              <a:r>
                <a:rPr lang="en-US" dirty="0" smtClean="0"/>
                <a:t>) </a:t>
              </a:r>
              <a:r>
                <a:rPr lang="en-US" dirty="0"/>
                <a:t>[</a:t>
              </a:r>
              <a:r>
                <a:rPr lang="en-US" b="1" dirty="0" smtClean="0"/>
                <a:t>CMO</a:t>
              </a:r>
              <a:r>
                <a:rPr lang="en-US" dirty="0" smtClean="0"/>
                <a:t>]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710336" y="2874081"/>
            <a:ext cx="1736819" cy="1630680"/>
            <a:chOff x="5784559" y="3091817"/>
            <a:chExt cx="1736819" cy="1630680"/>
          </a:xfrm>
        </p:grpSpPr>
        <p:sp>
          <p:nvSpPr>
            <p:cNvPr id="34" name="Oval 33"/>
            <p:cNvSpPr/>
            <p:nvPr/>
          </p:nvSpPr>
          <p:spPr>
            <a:xfrm>
              <a:off x="5852541" y="3091817"/>
              <a:ext cx="1630680" cy="163068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300000"/>
                </a:lnSpc>
              </a:pPr>
              <a:endParaRPr 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784559" y="3290466"/>
              <a:ext cx="173681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Posterior </a:t>
              </a:r>
            </a:p>
            <a:p>
              <a:pPr algn="ctr"/>
              <a:r>
                <a:rPr lang="en-US" dirty="0" smtClean="0"/>
                <a:t>frontal suture</a:t>
              </a:r>
            </a:p>
            <a:p>
              <a:pPr algn="ctr"/>
              <a:r>
                <a:rPr lang="en-US" dirty="0" smtClean="0"/>
                <a:t> (</a:t>
              </a:r>
              <a:r>
                <a:rPr lang="en-US" dirty="0" err="1" smtClean="0"/>
                <a:t>Mus</a:t>
              </a:r>
              <a:r>
                <a:rPr lang="en-US" dirty="0"/>
                <a:t> </a:t>
              </a:r>
              <a:r>
                <a:rPr lang="en-US" dirty="0" err="1" smtClean="0"/>
                <a:t>musculus</a:t>
              </a:r>
              <a:r>
                <a:rPr lang="en-US" dirty="0" smtClean="0"/>
                <a:t>) </a:t>
              </a:r>
              <a:r>
                <a:rPr lang="en-US" dirty="0"/>
                <a:t>[</a:t>
              </a:r>
              <a:r>
                <a:rPr lang="en-US" b="1" dirty="0" smtClean="0"/>
                <a:t>CMO</a:t>
              </a:r>
              <a:r>
                <a:rPr lang="en-US" dirty="0" smtClean="0"/>
                <a:t>]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757126" y="4797473"/>
            <a:ext cx="1711229" cy="1630680"/>
            <a:chOff x="2626759" y="4689477"/>
            <a:chExt cx="1711229" cy="1630680"/>
          </a:xfrm>
        </p:grpSpPr>
        <p:sp>
          <p:nvSpPr>
            <p:cNvPr id="38" name="Oval 37"/>
            <p:cNvSpPr/>
            <p:nvPr/>
          </p:nvSpPr>
          <p:spPr>
            <a:xfrm>
              <a:off x="2664781" y="4689477"/>
              <a:ext cx="1630680" cy="163068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300000"/>
                </a:lnSpc>
              </a:pPr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626759" y="4937672"/>
              <a:ext cx="171122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Left frontal bone </a:t>
              </a:r>
            </a:p>
            <a:p>
              <a:pPr algn="ctr"/>
              <a:r>
                <a:rPr lang="en-US" dirty="0" smtClean="0"/>
                <a:t>(</a:t>
              </a:r>
              <a:r>
                <a:rPr lang="en-US" dirty="0" err="1" smtClean="0"/>
                <a:t>Mus</a:t>
              </a:r>
              <a:r>
                <a:rPr lang="en-US" dirty="0"/>
                <a:t> </a:t>
              </a:r>
              <a:r>
                <a:rPr lang="en-US" dirty="0" err="1" smtClean="0"/>
                <a:t>musculus</a:t>
              </a:r>
              <a:r>
                <a:rPr lang="en-US" dirty="0" smtClean="0"/>
                <a:t>) </a:t>
              </a:r>
              <a:r>
                <a:rPr lang="en-US" dirty="0"/>
                <a:t>[</a:t>
              </a:r>
              <a:r>
                <a:rPr lang="en-US" b="1" dirty="0" smtClean="0"/>
                <a:t>CMO</a:t>
              </a:r>
              <a:r>
                <a:rPr lang="en-US" dirty="0" smtClean="0"/>
                <a:t>]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63580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12300" y="0"/>
            <a:ext cx="8229600" cy="78341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1:1 Mapping</a:t>
            </a:r>
            <a:endParaRPr lang="en-US" sz="3600" dirty="0"/>
          </a:p>
        </p:txBody>
      </p:sp>
      <p:sp>
        <p:nvSpPr>
          <p:cNvPr id="19" name="Oval 18"/>
          <p:cNvSpPr/>
          <p:nvPr/>
        </p:nvSpPr>
        <p:spPr>
          <a:xfrm>
            <a:off x="1339317" y="2874081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339317" y="3132656"/>
            <a:ext cx="16386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Metopic region of frontal bone</a:t>
            </a:r>
          </a:p>
          <a:p>
            <a:pPr algn="ctr"/>
            <a:r>
              <a:rPr lang="en-US" dirty="0" smtClean="0"/>
              <a:t>(Homo sapiens) </a:t>
            </a:r>
            <a:r>
              <a:rPr lang="en-US" dirty="0"/>
              <a:t>[</a:t>
            </a:r>
            <a:r>
              <a:rPr lang="en-US" b="1" dirty="0" smtClean="0"/>
              <a:t>CHO</a:t>
            </a:r>
            <a:r>
              <a:rPr lang="en-US" dirty="0" smtClean="0"/>
              <a:t>]</a:t>
            </a:r>
            <a:endParaRPr lang="en-US" dirty="0"/>
          </a:p>
        </p:txBody>
      </p:sp>
      <p:cxnSp>
        <p:nvCxnSpPr>
          <p:cNvPr id="21" name="Straight Arrow Connector 20"/>
          <p:cNvCxnSpPr>
            <a:endCxn id="42" idx="1"/>
          </p:cNvCxnSpPr>
          <p:nvPr/>
        </p:nvCxnSpPr>
        <p:spPr>
          <a:xfrm flipV="1">
            <a:off x="2969997" y="1752076"/>
            <a:ext cx="2745894" cy="36977"/>
          </a:xfrm>
          <a:prstGeom prst="straightConnector1">
            <a:avLst/>
          </a:prstGeom>
          <a:ln w="38100">
            <a:solidFill>
              <a:srgbClr val="FF0000"/>
            </a:solidFill>
            <a:headEnd type="arrow" w="lg" len="lg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26" idx="6"/>
          </p:cNvCxnSpPr>
          <p:nvPr/>
        </p:nvCxnSpPr>
        <p:spPr>
          <a:xfrm>
            <a:off x="2969997" y="5612813"/>
            <a:ext cx="2839304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 w="lg" len="lg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5715891" y="925949"/>
            <a:ext cx="1656503" cy="1630680"/>
            <a:chOff x="5790651" y="1509397"/>
            <a:chExt cx="1656503" cy="1630680"/>
          </a:xfrm>
        </p:grpSpPr>
        <p:sp>
          <p:nvSpPr>
            <p:cNvPr id="33" name="Oval 32"/>
            <p:cNvSpPr/>
            <p:nvPr/>
          </p:nvSpPr>
          <p:spPr>
            <a:xfrm>
              <a:off x="5799141" y="1509397"/>
              <a:ext cx="1630680" cy="163068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300000"/>
                </a:lnSpc>
              </a:pPr>
              <a:endParaRPr 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790651" y="1735359"/>
              <a:ext cx="16565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Right frontal bone </a:t>
              </a:r>
            </a:p>
            <a:p>
              <a:pPr algn="ctr"/>
              <a:r>
                <a:rPr lang="en-US" dirty="0" smtClean="0"/>
                <a:t>(</a:t>
              </a:r>
              <a:r>
                <a:rPr lang="en-US" dirty="0" err="1" smtClean="0"/>
                <a:t>Mus</a:t>
              </a:r>
              <a:r>
                <a:rPr lang="en-US" dirty="0"/>
                <a:t> </a:t>
              </a:r>
              <a:r>
                <a:rPr lang="en-US" dirty="0" err="1" smtClean="0"/>
                <a:t>musculus</a:t>
              </a:r>
              <a:r>
                <a:rPr lang="en-US" dirty="0" smtClean="0"/>
                <a:t>) </a:t>
              </a:r>
              <a:r>
                <a:rPr lang="en-US" dirty="0"/>
                <a:t>[</a:t>
              </a:r>
              <a:r>
                <a:rPr lang="en-US" b="1" dirty="0" smtClean="0"/>
                <a:t>CMO</a:t>
              </a:r>
              <a:r>
                <a:rPr lang="en-US" dirty="0" smtClean="0"/>
                <a:t>]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710336" y="2874081"/>
            <a:ext cx="1736819" cy="1630680"/>
            <a:chOff x="5784559" y="3091817"/>
            <a:chExt cx="1736819" cy="1630680"/>
          </a:xfrm>
        </p:grpSpPr>
        <p:sp>
          <p:nvSpPr>
            <p:cNvPr id="34" name="Oval 33"/>
            <p:cNvSpPr/>
            <p:nvPr/>
          </p:nvSpPr>
          <p:spPr>
            <a:xfrm>
              <a:off x="5852541" y="3091817"/>
              <a:ext cx="1630680" cy="163068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300000"/>
                </a:lnSpc>
              </a:pPr>
              <a:endParaRPr 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784559" y="3290466"/>
              <a:ext cx="173681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Posterior </a:t>
              </a:r>
            </a:p>
            <a:p>
              <a:pPr algn="ctr"/>
              <a:r>
                <a:rPr lang="en-US" dirty="0" smtClean="0"/>
                <a:t>frontal suture</a:t>
              </a:r>
            </a:p>
            <a:p>
              <a:pPr algn="ctr"/>
              <a:r>
                <a:rPr lang="en-US" dirty="0" smtClean="0"/>
                <a:t> (</a:t>
              </a:r>
              <a:r>
                <a:rPr lang="en-US" dirty="0" err="1" smtClean="0"/>
                <a:t>Mus</a:t>
              </a:r>
              <a:r>
                <a:rPr lang="en-US" dirty="0"/>
                <a:t> </a:t>
              </a:r>
              <a:r>
                <a:rPr lang="en-US" dirty="0" err="1" smtClean="0"/>
                <a:t>musculus</a:t>
              </a:r>
              <a:r>
                <a:rPr lang="en-US" dirty="0" smtClean="0"/>
                <a:t>) </a:t>
              </a:r>
              <a:r>
                <a:rPr lang="en-US" dirty="0"/>
                <a:t>[</a:t>
              </a:r>
              <a:r>
                <a:rPr lang="en-US" b="1" dirty="0" smtClean="0"/>
                <a:t>CMO</a:t>
              </a:r>
              <a:r>
                <a:rPr lang="en-US" dirty="0" smtClean="0"/>
                <a:t>]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757126" y="4797473"/>
            <a:ext cx="1711229" cy="1630680"/>
            <a:chOff x="2626759" y="4689477"/>
            <a:chExt cx="1711229" cy="1630680"/>
          </a:xfrm>
        </p:grpSpPr>
        <p:sp>
          <p:nvSpPr>
            <p:cNvPr id="38" name="Oval 37"/>
            <p:cNvSpPr/>
            <p:nvPr/>
          </p:nvSpPr>
          <p:spPr>
            <a:xfrm>
              <a:off x="2664781" y="4689477"/>
              <a:ext cx="1630680" cy="163068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300000"/>
                </a:lnSpc>
              </a:pPr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626759" y="4937672"/>
              <a:ext cx="171122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Left frontal bone </a:t>
              </a:r>
            </a:p>
            <a:p>
              <a:pPr algn="ctr"/>
              <a:r>
                <a:rPr lang="en-US" dirty="0" smtClean="0"/>
                <a:t>(</a:t>
              </a:r>
              <a:r>
                <a:rPr lang="en-US" dirty="0" err="1" smtClean="0"/>
                <a:t>Mus</a:t>
              </a:r>
              <a:r>
                <a:rPr lang="en-US" dirty="0"/>
                <a:t> </a:t>
              </a:r>
              <a:r>
                <a:rPr lang="en-US" dirty="0" err="1" smtClean="0"/>
                <a:t>musculus</a:t>
              </a:r>
              <a:r>
                <a:rPr lang="en-US" dirty="0" smtClean="0"/>
                <a:t>) </a:t>
              </a:r>
              <a:r>
                <a:rPr lang="en-US" dirty="0"/>
                <a:t>[</a:t>
              </a:r>
              <a:r>
                <a:rPr lang="en-US" b="1" dirty="0" smtClean="0"/>
                <a:t>CMO</a:t>
              </a:r>
              <a:r>
                <a:rPr lang="en-US" dirty="0" smtClean="0"/>
                <a:t>]</a:t>
              </a:r>
              <a:endParaRPr lang="en-US" dirty="0"/>
            </a:p>
          </p:txBody>
        </p:sp>
      </p:grpSp>
      <p:sp>
        <p:nvSpPr>
          <p:cNvPr id="23" name="Oval 22"/>
          <p:cNvSpPr/>
          <p:nvPr/>
        </p:nvSpPr>
        <p:spPr>
          <a:xfrm>
            <a:off x="1339317" y="925949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275357" y="1148319"/>
            <a:ext cx="1749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Right side of frontal bone (Homo sapiens) </a:t>
            </a:r>
            <a:r>
              <a:rPr lang="en-US" dirty="0"/>
              <a:t>[</a:t>
            </a:r>
            <a:r>
              <a:rPr lang="en-US" b="1" dirty="0" smtClean="0"/>
              <a:t>CHO</a:t>
            </a:r>
            <a:r>
              <a:rPr lang="en-US" dirty="0" smtClean="0"/>
              <a:t>]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1339317" y="4797473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275358" y="5049192"/>
            <a:ext cx="1749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Left side of frontal bone (Homo sapiens) </a:t>
            </a:r>
            <a:r>
              <a:rPr lang="en-US" dirty="0"/>
              <a:t>[</a:t>
            </a:r>
            <a:r>
              <a:rPr lang="en-US" b="1" dirty="0" smtClean="0"/>
              <a:t>CHO</a:t>
            </a:r>
            <a:r>
              <a:rPr lang="en-US" dirty="0" smtClean="0"/>
              <a:t>]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3011232" y="3695844"/>
            <a:ext cx="2745894" cy="36977"/>
          </a:xfrm>
          <a:prstGeom prst="straightConnector1">
            <a:avLst/>
          </a:prstGeom>
          <a:ln w="38100">
            <a:solidFill>
              <a:srgbClr val="FF0000"/>
            </a:solidFill>
            <a:headEnd type="arrow" w="lg" len="lg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8275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75063" y="3371396"/>
            <a:ext cx="2564449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Right side of frontal bone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75063" y="4556431"/>
            <a:ext cx="2846790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Left left side of frontal bone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34422" y="4556431"/>
            <a:ext cx="1756986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Left frontal bone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28529" y="3371396"/>
            <a:ext cx="1888520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Right frontal bone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17961" y="3169874"/>
            <a:ext cx="866005" cy="369332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Human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221814" y="2673707"/>
            <a:ext cx="830163" cy="369332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Mouse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5" idx="3"/>
            <a:endCxn id="8" idx="1"/>
          </p:cNvCxnSpPr>
          <p:nvPr/>
        </p:nvCxnSpPr>
        <p:spPr>
          <a:xfrm>
            <a:off x="4939512" y="3556062"/>
            <a:ext cx="1889017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3"/>
            <a:endCxn id="7" idx="1"/>
          </p:cNvCxnSpPr>
          <p:nvPr/>
        </p:nvCxnSpPr>
        <p:spPr>
          <a:xfrm>
            <a:off x="5221853" y="4741097"/>
            <a:ext cx="1612569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2102" y="3908538"/>
            <a:ext cx="1386392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Frontal bone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13" idx="3"/>
            <a:endCxn id="5" idx="1"/>
          </p:cNvCxnSpPr>
          <p:nvPr/>
        </p:nvCxnSpPr>
        <p:spPr>
          <a:xfrm flipV="1">
            <a:off x="1608494" y="3556062"/>
            <a:ext cx="766569" cy="53714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3" idx="3"/>
            <a:endCxn id="6" idx="1"/>
          </p:cNvCxnSpPr>
          <p:nvPr/>
        </p:nvCxnSpPr>
        <p:spPr>
          <a:xfrm>
            <a:off x="1608494" y="4093204"/>
            <a:ext cx="766569" cy="647893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326515" y="4887076"/>
            <a:ext cx="1507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1:1 mappings</a:t>
            </a:r>
            <a:endParaRPr lang="en-US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1531050" y="4948710"/>
            <a:ext cx="8296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has part</a:t>
            </a:r>
            <a:endParaRPr lang="en-US" sz="1400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2375063" y="3908538"/>
            <a:ext cx="3082582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Metopic region of frontal bone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307683" y="3908538"/>
            <a:ext cx="2450055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Posterior frontal suture</a:t>
            </a:r>
            <a:endParaRPr lang="en-US" dirty="0"/>
          </a:p>
        </p:txBody>
      </p:sp>
      <p:cxnSp>
        <p:nvCxnSpPr>
          <p:cNvPr id="26" name="Straight Arrow Connector 25"/>
          <p:cNvCxnSpPr>
            <a:stCxn id="24" idx="3"/>
            <a:endCxn id="25" idx="1"/>
          </p:cNvCxnSpPr>
          <p:nvPr/>
        </p:nvCxnSpPr>
        <p:spPr>
          <a:xfrm>
            <a:off x="5457645" y="4093204"/>
            <a:ext cx="850038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3" idx="3"/>
            <a:endCxn id="24" idx="1"/>
          </p:cNvCxnSpPr>
          <p:nvPr/>
        </p:nvCxnSpPr>
        <p:spPr>
          <a:xfrm>
            <a:off x="1608494" y="4093204"/>
            <a:ext cx="766569" cy="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585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90090" y="65477"/>
            <a:ext cx="2084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Human frontal bone</a:t>
            </a:r>
            <a:endParaRPr lang="en-US" dirty="0"/>
          </a:p>
        </p:txBody>
      </p:sp>
      <p:pic>
        <p:nvPicPr>
          <p:cNvPr id="2" name="Picture 1" descr="frontalBone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59840"/>
          </a:xfrm>
          <a:prstGeom prst="rect">
            <a:avLst/>
          </a:prstGeom>
          <a:ln w="28575" cmpd="sng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912504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ontal bone1Mous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1700"/>
            <a:ext cx="9144000" cy="5050118"/>
          </a:xfrm>
          <a:prstGeom prst="rect">
            <a:avLst/>
          </a:prstGeom>
          <a:ln w="19050" cmpd="sng">
            <a:solidFill>
              <a:srgbClr val="000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400093" y="250143"/>
            <a:ext cx="2048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Mouse frontal bone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763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0122" y="291033"/>
            <a:ext cx="41968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Stage-dependent mappings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00269" y="1681991"/>
            <a:ext cx="23926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Developmental stage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199503" y="3116833"/>
            <a:ext cx="2419052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Right fetal frontal bone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99503" y="4667619"/>
            <a:ext cx="2312652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Left fetal frontal bone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517344" y="4667619"/>
            <a:ext cx="2808243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Left embryonic frontal bone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517344" y="3116833"/>
            <a:ext cx="2939777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Right embryonic frontal bone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816894" y="2578865"/>
            <a:ext cx="866005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Human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304001" y="2546599"/>
            <a:ext cx="830163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Mouse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5" idx="3"/>
            <a:endCxn id="8" idx="1"/>
          </p:cNvCxnSpPr>
          <p:nvPr/>
        </p:nvCxnSpPr>
        <p:spPr>
          <a:xfrm>
            <a:off x="3618555" y="3301499"/>
            <a:ext cx="1898789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7" idx="1"/>
          </p:cNvCxnSpPr>
          <p:nvPr/>
        </p:nvCxnSpPr>
        <p:spPr>
          <a:xfrm flipV="1">
            <a:off x="3512155" y="4852285"/>
            <a:ext cx="2005189" cy="4943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98382" y="2948197"/>
            <a:ext cx="141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1:1 mapping</a:t>
            </a:r>
            <a:endParaRPr lang="en-US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3923845" y="4482953"/>
            <a:ext cx="141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1:1 mapping</a:t>
            </a:r>
            <a:endParaRPr lang="en-US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1224966" y="3829051"/>
            <a:ext cx="1625453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Metopic suture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542807" y="3829051"/>
            <a:ext cx="2388394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Posterior frontal suture</a:t>
            </a:r>
            <a:endParaRPr lang="en-US" dirty="0"/>
          </a:p>
        </p:txBody>
      </p:sp>
      <p:cxnSp>
        <p:nvCxnSpPr>
          <p:cNvPr id="20" name="Straight Arrow Connector 19"/>
          <p:cNvCxnSpPr>
            <a:endCxn id="19" idx="1"/>
          </p:cNvCxnSpPr>
          <p:nvPr/>
        </p:nvCxnSpPr>
        <p:spPr>
          <a:xfrm>
            <a:off x="2850419" y="4013717"/>
            <a:ext cx="2692388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923845" y="3644385"/>
            <a:ext cx="141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1:1 mapping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736888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Craniofacial Zebrafish Developmental Ontology (CZDO)</a:t>
            </a:r>
            <a:endParaRPr lang="en-US" baseline="0" dirty="0" smtClean="0"/>
          </a:p>
          <a:p>
            <a:r>
              <a:rPr lang="en-US" dirty="0" smtClean="0"/>
              <a:t>Craniofacial Human Mouse Mapping Ontology (CHMMO)</a:t>
            </a:r>
          </a:p>
          <a:p>
            <a:r>
              <a:rPr lang="en-US" baseline="0" dirty="0" smtClean="0"/>
              <a:t>Craniofacial</a:t>
            </a:r>
            <a:r>
              <a:rPr lang="en-US" dirty="0" smtClean="0"/>
              <a:t> Human Zebrafish Mapping Ontology (CHZMO)</a:t>
            </a:r>
          </a:p>
          <a:p>
            <a:r>
              <a:rPr lang="en-US" u="sng" baseline="0" dirty="0" smtClean="0"/>
              <a:t>Hub metadata terms</a:t>
            </a:r>
          </a:p>
          <a:p>
            <a:r>
              <a:rPr lang="en-US" dirty="0" smtClean="0"/>
              <a:t>Ongoing Methodology</a:t>
            </a:r>
            <a:endParaRPr lang="en-US" baseline="0" dirty="0" smtClean="0"/>
          </a:p>
          <a:p>
            <a:r>
              <a:rPr lang="en-US" dirty="0" smtClean="0"/>
              <a:t>Year 4 plans and beyond</a:t>
            </a:r>
          </a:p>
          <a:p>
            <a:r>
              <a:rPr lang="en-US" dirty="0" smtClean="0"/>
              <a:t>Potential Applications</a:t>
            </a:r>
            <a:endParaRPr lang="en-US" baseline="0" dirty="0" smtClean="0"/>
          </a:p>
          <a:p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1183289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9087" y="416986"/>
            <a:ext cx="49830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Metadata Annotation List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430597" y="3097410"/>
            <a:ext cx="2357623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FaceBase</a:t>
            </a:r>
          </a:p>
          <a:p>
            <a:pPr algn="ctr"/>
            <a:r>
              <a:rPr lang="en-US" sz="4000" dirty="0" smtClean="0"/>
              <a:t>metadata</a:t>
            </a:r>
            <a:endParaRPr lang="en-US" sz="4000" dirty="0"/>
          </a:p>
        </p:txBody>
      </p:sp>
      <p:grpSp>
        <p:nvGrpSpPr>
          <p:cNvPr id="35" name="Group 34"/>
          <p:cNvGrpSpPr/>
          <p:nvPr/>
        </p:nvGrpSpPr>
        <p:grpSpPr>
          <a:xfrm>
            <a:off x="386976" y="1431673"/>
            <a:ext cx="2769021" cy="1390860"/>
            <a:chOff x="386976" y="1499409"/>
            <a:chExt cx="2769021" cy="1390860"/>
          </a:xfrm>
          <a:solidFill>
            <a:schemeClr val="bg1">
              <a:lumMod val="85000"/>
            </a:schemeClr>
          </a:solidFill>
        </p:grpSpPr>
        <p:sp>
          <p:nvSpPr>
            <p:cNvPr id="6" name="Rectangle 5"/>
            <p:cNvSpPr/>
            <p:nvPr/>
          </p:nvSpPr>
          <p:spPr>
            <a:xfrm>
              <a:off x="386976" y="1499409"/>
              <a:ext cx="2769021" cy="1390860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29563" y="1528319"/>
              <a:ext cx="1069524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Anatomy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59690" y="1839262"/>
              <a:ext cx="2140655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Human (CHO, HDAA)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9967" y="2113707"/>
              <a:ext cx="2608970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Mouse (CMO, MA, EMAP)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4344" y="2401246"/>
              <a:ext cx="2134118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Zebrafish</a:t>
              </a:r>
              <a:r>
                <a:rPr lang="en-US" dirty="0" smtClean="0"/>
                <a:t> (CZO, ZAO)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077682" y="4913664"/>
            <a:ext cx="2769021" cy="906780"/>
            <a:chOff x="5128010" y="1457986"/>
            <a:chExt cx="2769021" cy="906780"/>
          </a:xfrm>
          <a:solidFill>
            <a:schemeClr val="bg1">
              <a:lumMod val="85000"/>
            </a:schemeClr>
          </a:solidFill>
        </p:grpSpPr>
        <p:sp>
          <p:nvSpPr>
            <p:cNvPr id="14" name="Rectangle 13"/>
            <p:cNvSpPr/>
            <p:nvPr/>
          </p:nvSpPr>
          <p:spPr>
            <a:xfrm>
              <a:off x="5128010" y="1457986"/>
              <a:ext cx="2769021" cy="906780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290439" y="1499408"/>
              <a:ext cx="2326278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Equipment/procedure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61243" y="1868740"/>
              <a:ext cx="2417361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OBI, </a:t>
              </a:r>
              <a:r>
                <a:rPr lang="en-US" dirty="0" err="1" smtClean="0"/>
                <a:t>RadLex</a:t>
              </a:r>
              <a:r>
                <a:rPr lang="en-US" dirty="0" smtClean="0"/>
                <a:t>, QIBO, </a:t>
              </a:r>
              <a:r>
                <a:rPr lang="en-US" dirty="0" err="1" smtClean="0"/>
                <a:t>FBbi</a:t>
              </a:r>
              <a:endParaRPr lang="en-US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81623" y="4549605"/>
            <a:ext cx="2769021" cy="1270839"/>
            <a:chOff x="478457" y="3969596"/>
            <a:chExt cx="2769021" cy="1270839"/>
          </a:xfrm>
          <a:solidFill>
            <a:schemeClr val="bg1">
              <a:lumMod val="85000"/>
            </a:schemeClr>
          </a:solidFill>
        </p:grpSpPr>
        <p:sp>
          <p:nvSpPr>
            <p:cNvPr id="21" name="Rectangle 20"/>
            <p:cNvSpPr/>
            <p:nvPr/>
          </p:nvSpPr>
          <p:spPr>
            <a:xfrm>
              <a:off x="478457" y="3969596"/>
              <a:ext cx="2769021" cy="1270839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67896" y="4011019"/>
              <a:ext cx="2614606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Malformation phenotype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67896" y="4380351"/>
              <a:ext cx="2605589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Human (CHMO, HPO, DO)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6046" y="4725758"/>
              <a:ext cx="2272189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Mouse (CMMO, MPO)</a:t>
              </a:r>
              <a:endParaRPr lang="en-US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877536" y="1431673"/>
            <a:ext cx="1412903" cy="768976"/>
            <a:chOff x="5849743" y="3478842"/>
            <a:chExt cx="1412903" cy="768976"/>
          </a:xfrm>
          <a:solidFill>
            <a:schemeClr val="bg1">
              <a:lumMod val="85000"/>
            </a:schemeClr>
          </a:solidFill>
        </p:grpSpPr>
        <p:sp>
          <p:nvSpPr>
            <p:cNvPr id="27" name="Rectangle 26"/>
            <p:cNvSpPr/>
            <p:nvPr/>
          </p:nvSpPr>
          <p:spPr>
            <a:xfrm>
              <a:off x="5849743" y="3478842"/>
              <a:ext cx="1412903" cy="768976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012172" y="3520264"/>
              <a:ext cx="1114984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Specimen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243586" y="3809307"/>
              <a:ext cx="521221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OBI</a:t>
              </a:r>
              <a:endParaRPr lang="en-US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597570" y="5051468"/>
            <a:ext cx="2040077" cy="768976"/>
            <a:chOff x="4724730" y="4740637"/>
            <a:chExt cx="2040077" cy="768976"/>
          </a:xfrm>
          <a:solidFill>
            <a:schemeClr val="bg1">
              <a:lumMod val="85000"/>
            </a:schemeClr>
          </a:solidFill>
        </p:grpSpPr>
        <p:sp>
          <p:nvSpPr>
            <p:cNvPr id="30" name="Rectangle 29"/>
            <p:cNvSpPr/>
            <p:nvPr/>
          </p:nvSpPr>
          <p:spPr>
            <a:xfrm>
              <a:off x="4724730" y="4740637"/>
              <a:ext cx="2040077" cy="768976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908642" y="4774252"/>
              <a:ext cx="1672253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Species</a:t>
              </a:r>
            </a:p>
            <a:p>
              <a:pPr algn="ctr"/>
              <a:r>
                <a:rPr lang="en-US" dirty="0" smtClean="0"/>
                <a:t>NCBI taxonomy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870660" y="1431673"/>
            <a:ext cx="2884774" cy="1390860"/>
            <a:chOff x="350482" y="3109674"/>
            <a:chExt cx="2884774" cy="1390860"/>
          </a:xfrm>
          <a:solidFill>
            <a:schemeClr val="bg1">
              <a:lumMod val="85000"/>
            </a:schemeClr>
          </a:solidFill>
        </p:grpSpPr>
        <p:sp>
          <p:nvSpPr>
            <p:cNvPr id="36" name="Rectangle 35"/>
            <p:cNvSpPr/>
            <p:nvPr/>
          </p:nvSpPr>
          <p:spPr>
            <a:xfrm>
              <a:off x="386976" y="3109674"/>
              <a:ext cx="2769021" cy="1390860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129563" y="3138584"/>
              <a:ext cx="1161083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Age/stage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57504" y="3449527"/>
              <a:ext cx="2414430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Human (CHO, Carnegie)</a:t>
              </a:r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50482" y="3723972"/>
              <a:ext cx="288477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Mouse (CMO, Theiler, E-day)</a:t>
              </a:r>
              <a:endParaRPr 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93540" y="4011511"/>
              <a:ext cx="2087343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Zebrafish</a:t>
              </a:r>
              <a:r>
                <a:rPr lang="en-US" dirty="0" smtClean="0"/>
                <a:t> (CZO, ZFA)</a:t>
              </a:r>
              <a:endParaRPr lang="en-US" dirty="0"/>
            </a:p>
          </p:txBody>
        </p:sp>
      </p:grpSp>
      <p:cxnSp>
        <p:nvCxnSpPr>
          <p:cNvPr id="43" name="Straight Arrow Connector 42"/>
          <p:cNvCxnSpPr/>
          <p:nvPr/>
        </p:nvCxnSpPr>
        <p:spPr>
          <a:xfrm flipH="1">
            <a:off x="5788220" y="2880921"/>
            <a:ext cx="1532820" cy="744463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1754379" y="2822533"/>
            <a:ext cx="1676218" cy="802851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14" idx="0"/>
            <a:endCxn id="4" idx="3"/>
          </p:cNvCxnSpPr>
          <p:nvPr/>
        </p:nvCxnSpPr>
        <p:spPr>
          <a:xfrm flipH="1" flipV="1">
            <a:off x="5788220" y="3759130"/>
            <a:ext cx="1673973" cy="115453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endCxn id="4" idx="1"/>
          </p:cNvCxnSpPr>
          <p:nvPr/>
        </p:nvCxnSpPr>
        <p:spPr>
          <a:xfrm flipV="1">
            <a:off x="1617133" y="3759130"/>
            <a:ext cx="1813464" cy="790475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27" idx="2"/>
          </p:cNvCxnSpPr>
          <p:nvPr/>
        </p:nvCxnSpPr>
        <p:spPr>
          <a:xfrm flipH="1">
            <a:off x="4580352" y="2200649"/>
            <a:ext cx="3636" cy="884531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30" idx="0"/>
            <a:endCxn id="4" idx="2"/>
          </p:cNvCxnSpPr>
          <p:nvPr/>
        </p:nvCxnSpPr>
        <p:spPr>
          <a:xfrm flipH="1" flipV="1">
            <a:off x="4609409" y="4420849"/>
            <a:ext cx="8200" cy="630619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526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06596" y="13855"/>
            <a:ext cx="4360333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HUB metadata domains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39469" y="542943"/>
            <a:ext cx="6061212" cy="6247864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  DOMAINS					No. of terms added</a:t>
            </a:r>
          </a:p>
          <a:p>
            <a:r>
              <a:rPr lang="en-US" sz="2000" dirty="0" smtClean="0"/>
              <a:t>Species</a:t>
            </a:r>
          </a:p>
          <a:p>
            <a:r>
              <a:rPr lang="en-US" sz="2000" dirty="0" smtClean="0"/>
              <a:t>Mouse strain							47</a:t>
            </a:r>
          </a:p>
          <a:p>
            <a:r>
              <a:rPr lang="en-US" sz="2000" dirty="0" smtClean="0"/>
              <a:t>Specimen type</a:t>
            </a:r>
          </a:p>
          <a:p>
            <a:r>
              <a:rPr lang="en-US" sz="2000" dirty="0" smtClean="0"/>
              <a:t>Anatomy</a:t>
            </a:r>
          </a:p>
          <a:p>
            <a:pPr lvl="1"/>
            <a:r>
              <a:rPr lang="en-US" sz="2000" i="1" dirty="0" smtClean="0"/>
              <a:t>Human</a:t>
            </a:r>
          </a:p>
          <a:p>
            <a:pPr lvl="1"/>
            <a:r>
              <a:rPr lang="en-US" sz="2000" i="1" dirty="0" smtClean="0"/>
              <a:t>Mouse							  </a:t>
            </a:r>
            <a:r>
              <a:rPr lang="en-US" sz="2000" dirty="0" smtClean="0"/>
              <a:t>6</a:t>
            </a:r>
          </a:p>
          <a:p>
            <a:pPr lvl="1"/>
            <a:r>
              <a:rPr lang="en-US" sz="2000" i="1" dirty="0" smtClean="0"/>
              <a:t>Zebrafish						  </a:t>
            </a:r>
            <a:r>
              <a:rPr lang="en-US" sz="2000" dirty="0" smtClean="0"/>
              <a:t>2</a:t>
            </a:r>
          </a:p>
          <a:p>
            <a:r>
              <a:rPr lang="en-US" sz="2000" dirty="0" smtClean="0"/>
              <a:t>Malformation phenotype</a:t>
            </a:r>
          </a:p>
          <a:p>
            <a:pPr lvl="1"/>
            <a:r>
              <a:rPr lang="en-US" sz="2000" i="1" dirty="0" smtClean="0"/>
              <a:t>Human							  </a:t>
            </a:r>
            <a:r>
              <a:rPr lang="en-US" sz="2000" dirty="0" smtClean="0"/>
              <a:t>1</a:t>
            </a:r>
          </a:p>
          <a:p>
            <a:pPr lvl="1"/>
            <a:r>
              <a:rPr lang="en-US" sz="2000" i="1" dirty="0" smtClean="0"/>
              <a:t>Mammalian						  </a:t>
            </a:r>
            <a:r>
              <a:rPr lang="en-US" sz="2000" dirty="0" smtClean="0"/>
              <a:t>7</a:t>
            </a:r>
            <a:endParaRPr lang="en-US" sz="2000" i="1" dirty="0" smtClean="0"/>
          </a:p>
          <a:p>
            <a:pPr lvl="1"/>
            <a:r>
              <a:rPr lang="en-US" sz="2000" i="1" dirty="0" smtClean="0"/>
              <a:t>Zebrafish						  </a:t>
            </a:r>
            <a:r>
              <a:rPr lang="en-US" sz="2000" dirty="0" smtClean="0"/>
              <a:t>8</a:t>
            </a:r>
          </a:p>
          <a:p>
            <a:r>
              <a:rPr lang="en-US" sz="2000" dirty="0" smtClean="0"/>
              <a:t>Developmental stage</a:t>
            </a:r>
          </a:p>
          <a:p>
            <a:pPr lvl="1"/>
            <a:r>
              <a:rPr lang="en-US" sz="2000" i="1" dirty="0" smtClean="0"/>
              <a:t>Human							</a:t>
            </a:r>
            <a:r>
              <a:rPr lang="en-US" sz="2000" dirty="0" smtClean="0"/>
              <a:t>17</a:t>
            </a:r>
            <a:endParaRPr lang="en-US" sz="2000" i="1" dirty="0" smtClean="0"/>
          </a:p>
          <a:p>
            <a:pPr lvl="1"/>
            <a:r>
              <a:rPr lang="en-US" sz="2000" i="1" dirty="0" smtClean="0"/>
              <a:t>Mouse</a:t>
            </a:r>
          </a:p>
          <a:p>
            <a:pPr lvl="1"/>
            <a:r>
              <a:rPr lang="en-US" sz="2000" i="1" dirty="0" smtClean="0"/>
              <a:t>Zebrafish						  </a:t>
            </a:r>
            <a:r>
              <a:rPr lang="en-US" sz="2000" dirty="0" smtClean="0"/>
              <a:t>3</a:t>
            </a:r>
            <a:endParaRPr lang="en-US" sz="2000" i="1" dirty="0" smtClean="0"/>
          </a:p>
          <a:p>
            <a:r>
              <a:rPr lang="en-US" sz="2000" dirty="0" smtClean="0"/>
              <a:t>Developmental day</a:t>
            </a:r>
          </a:p>
          <a:p>
            <a:pPr lvl="1"/>
            <a:r>
              <a:rPr lang="en-US" sz="2000" i="1" dirty="0" smtClean="0"/>
              <a:t>Human</a:t>
            </a:r>
          </a:p>
          <a:p>
            <a:pPr lvl="1"/>
            <a:r>
              <a:rPr lang="en-US" sz="2000" i="1" dirty="0" smtClean="0"/>
              <a:t>Mouse</a:t>
            </a:r>
          </a:p>
          <a:p>
            <a:r>
              <a:rPr lang="en-US" sz="2000" dirty="0" smtClean="0"/>
              <a:t>Imaging method/device</a:t>
            </a:r>
          </a:p>
        </p:txBody>
      </p:sp>
    </p:spTree>
    <p:extLst>
      <p:ext uri="{BB962C8B-B14F-4D97-AF65-F5344CB8AC3E}">
        <p14:creationId xmlns:p14="http://schemas.microsoft.com/office/powerpoint/2010/main" val="3158998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Craniofacial Zebrafish Developmental Ontology (CZDO)</a:t>
            </a:r>
            <a:endParaRPr lang="en-US" baseline="0" dirty="0" smtClean="0"/>
          </a:p>
          <a:p>
            <a:r>
              <a:rPr lang="en-US" dirty="0" smtClean="0"/>
              <a:t>Craniofacial Human Mouse Mapping Ontology (CHMMO)</a:t>
            </a:r>
          </a:p>
          <a:p>
            <a:r>
              <a:rPr lang="en-US" baseline="0" dirty="0" smtClean="0"/>
              <a:t>Craniofacial</a:t>
            </a:r>
            <a:r>
              <a:rPr lang="en-US" dirty="0" smtClean="0"/>
              <a:t> Human Zebrafish Mapping Ontology (CHZMO)</a:t>
            </a:r>
          </a:p>
          <a:p>
            <a:r>
              <a:rPr lang="en-US" baseline="0" dirty="0" smtClean="0"/>
              <a:t>Hub metadata terms</a:t>
            </a:r>
          </a:p>
          <a:p>
            <a:r>
              <a:rPr lang="en-US" u="sng" dirty="0" smtClean="0"/>
              <a:t>Ongoing Methodology</a:t>
            </a:r>
            <a:endParaRPr lang="en-US" u="sng" baseline="0" dirty="0" smtClean="0"/>
          </a:p>
          <a:p>
            <a:r>
              <a:rPr lang="en-US" dirty="0" smtClean="0"/>
              <a:t>Year 4 plans and beyond</a:t>
            </a:r>
          </a:p>
          <a:p>
            <a:r>
              <a:rPr lang="en-US" dirty="0" smtClean="0"/>
              <a:t>Potential Applications</a:t>
            </a:r>
            <a:endParaRPr lang="en-US" baseline="0" dirty="0" smtClean="0"/>
          </a:p>
          <a:p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70899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OCDM to Queryable Resource</a:t>
            </a:r>
            <a:endParaRPr lang="en-US" dirty="0"/>
          </a:p>
        </p:txBody>
      </p:sp>
      <p:sp>
        <p:nvSpPr>
          <p:cNvPr id="3" name="Multidocument 2"/>
          <p:cNvSpPr/>
          <p:nvPr/>
        </p:nvSpPr>
        <p:spPr>
          <a:xfrm>
            <a:off x="457200" y="2944488"/>
            <a:ext cx="1242926" cy="850259"/>
          </a:xfrm>
          <a:prstGeom prst="flowChartMultidocumen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OCDM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448" y="2932342"/>
            <a:ext cx="1161199" cy="11059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83901" y="4047770"/>
            <a:ext cx="1522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Triple Store Builder</a:t>
            </a:r>
          </a:p>
        </p:txBody>
      </p:sp>
      <p:sp>
        <p:nvSpPr>
          <p:cNvPr id="9" name="Magnetic Disk 8"/>
          <p:cNvSpPr/>
          <p:nvPr/>
        </p:nvSpPr>
        <p:spPr>
          <a:xfrm>
            <a:off x="6884457" y="2671392"/>
            <a:ext cx="1262522" cy="1376378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RDF Store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027462" y="3518349"/>
            <a:ext cx="178283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094647" y="3639280"/>
            <a:ext cx="150017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811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OCDM Browser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717623" y="4281824"/>
            <a:ext cx="1522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OCDM Browser</a:t>
            </a:r>
          </a:p>
        </p:txBody>
      </p:sp>
      <p:sp>
        <p:nvSpPr>
          <p:cNvPr id="9" name="Magnetic Disk 8"/>
          <p:cNvSpPr/>
          <p:nvPr/>
        </p:nvSpPr>
        <p:spPr>
          <a:xfrm>
            <a:off x="544886" y="2671392"/>
            <a:ext cx="1262522" cy="1376378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RDF Store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3870263" y="2671392"/>
            <a:ext cx="1249772" cy="13763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SparQL</a:t>
            </a:r>
            <a:r>
              <a:rPr lang="en-US" dirty="0" smtClean="0"/>
              <a:t> Endpoint</a:t>
            </a:r>
          </a:p>
          <a:p>
            <a:pPr algn="ctr"/>
            <a:endParaRPr lang="en-US" dirty="0"/>
          </a:p>
        </p:txBody>
      </p:sp>
      <p:pic>
        <p:nvPicPr>
          <p:cNvPr id="16" name="Picture 15" descr="OCDM_browser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776" y="2560650"/>
            <a:ext cx="1958739" cy="1597862"/>
          </a:xfrm>
          <a:prstGeom prst="rect">
            <a:avLst/>
          </a:prstGeom>
        </p:spPr>
      </p:pic>
      <p:cxnSp>
        <p:nvCxnSpPr>
          <p:cNvPr id="14" name="Straight Arrow Connector 13"/>
          <p:cNvCxnSpPr>
            <a:stCxn id="16" idx="1"/>
            <a:endCxn id="10" idx="3"/>
          </p:cNvCxnSpPr>
          <p:nvPr/>
        </p:nvCxnSpPr>
        <p:spPr>
          <a:xfrm flipH="1">
            <a:off x="5120035" y="3359581"/>
            <a:ext cx="142774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" idx="1"/>
            <a:endCxn id="9" idx="4"/>
          </p:cNvCxnSpPr>
          <p:nvPr/>
        </p:nvCxnSpPr>
        <p:spPr>
          <a:xfrm flipH="1">
            <a:off x="1807408" y="3359581"/>
            <a:ext cx="206285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0927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CDM_browser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00"/>
            <a:ext cx="9144000" cy="562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8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kullMappings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612"/>
            <a:ext cx="9144000" cy="650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01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kullMappings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612"/>
            <a:ext cx="9144000" cy="650405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18167" y="3560926"/>
            <a:ext cx="1295713" cy="772249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071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kullMappings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612"/>
            <a:ext cx="9144000" cy="650405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04626" y="4238787"/>
            <a:ext cx="918154" cy="214515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597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urocranium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675"/>
            <a:ext cx="9144000" cy="640108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18167" y="3449379"/>
            <a:ext cx="1664691" cy="772249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799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kullMappings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612"/>
            <a:ext cx="9144000" cy="650405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04626" y="4762200"/>
            <a:ext cx="918154" cy="214515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627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iscerocraniu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591"/>
            <a:ext cx="9144000" cy="633310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95394" y="3672473"/>
            <a:ext cx="1664691" cy="772249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485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iscerocraniu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591"/>
            <a:ext cx="9144000" cy="633310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32682" y="5405743"/>
            <a:ext cx="592082" cy="231675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423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ndible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3711"/>
            <a:ext cx="9144000" cy="629466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95395" y="5826190"/>
            <a:ext cx="2067992" cy="231675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129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ndibl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66589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290090" y="434809"/>
            <a:ext cx="1797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Human mandible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950108" y="4560332"/>
            <a:ext cx="4360119" cy="210016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14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ctomesenchym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067"/>
            <a:ext cx="9144000" cy="639763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95394" y="3088996"/>
            <a:ext cx="1664691" cy="1587401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245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ndible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00"/>
            <a:ext cx="9144000" cy="4315146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290090" y="434809"/>
            <a:ext cx="1797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Human mandible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48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ndible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3711"/>
            <a:ext cx="9144000" cy="629466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95395" y="3715376"/>
            <a:ext cx="1347198" cy="506252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298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ndible(Mus)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549"/>
            <a:ext cx="9144000" cy="634614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195395" y="4770784"/>
            <a:ext cx="2394066" cy="360381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73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ctomesenchyme(Mus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389"/>
            <a:ext cx="9144000" cy="64062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95395" y="2342488"/>
            <a:ext cx="1690434" cy="1381467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Craniofacial Zebrafish Developmental Ontology (CZDO)</a:t>
            </a:r>
            <a:endParaRPr lang="en-US" baseline="0" dirty="0" smtClean="0"/>
          </a:p>
          <a:p>
            <a:r>
              <a:rPr lang="en-US" dirty="0" smtClean="0"/>
              <a:t>Craniofacial Human Mouse Mapping Ontology (CHMMO)</a:t>
            </a:r>
          </a:p>
          <a:p>
            <a:r>
              <a:rPr lang="en-US" baseline="0" dirty="0" smtClean="0"/>
              <a:t>Craniofacial</a:t>
            </a:r>
            <a:r>
              <a:rPr lang="en-US" dirty="0" smtClean="0"/>
              <a:t> Human Zebrafish Mapping Ontology (CHZMO)</a:t>
            </a:r>
          </a:p>
          <a:p>
            <a:r>
              <a:rPr lang="en-US" baseline="0" dirty="0" smtClean="0"/>
              <a:t>Hub metadata terms</a:t>
            </a:r>
          </a:p>
          <a:p>
            <a:r>
              <a:rPr lang="en-US" dirty="0" smtClean="0"/>
              <a:t>Ongoing Methodology</a:t>
            </a:r>
            <a:endParaRPr lang="en-US" baseline="0" dirty="0" smtClean="0"/>
          </a:p>
          <a:p>
            <a:r>
              <a:rPr lang="en-US" u="sng" dirty="0" smtClean="0"/>
              <a:t>Year 4 plans and beyond</a:t>
            </a:r>
          </a:p>
          <a:p>
            <a:r>
              <a:rPr lang="en-US" dirty="0" smtClean="0"/>
              <a:t>Potential Applications</a:t>
            </a:r>
            <a:endParaRPr lang="en-US" baseline="0" dirty="0" smtClean="0"/>
          </a:p>
          <a:p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224781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52943" y="5162498"/>
            <a:ext cx="8404977" cy="1469710"/>
          </a:xfrm>
          <a:prstGeom prst="rect">
            <a:avLst/>
          </a:prstGeom>
          <a:solidFill>
            <a:schemeClr val="accent5">
              <a:alpha val="1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04093" y="705333"/>
            <a:ext cx="8437332" cy="6186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Task												Dates</a:t>
            </a:r>
          </a:p>
          <a:p>
            <a:r>
              <a:rPr lang="en-US" dirty="0" smtClean="0"/>
              <a:t> 1. Conversion to OWL								</a:t>
            </a:r>
          </a:p>
          <a:p>
            <a:r>
              <a:rPr lang="en-US" dirty="0"/>
              <a:t>	</a:t>
            </a:r>
            <a:r>
              <a:rPr lang="en-US" dirty="0" smtClean="0"/>
              <a:t>a. CHO to OWL								</a:t>
            </a:r>
            <a:r>
              <a:rPr lang="en-US" dirty="0"/>
              <a:t>May 1, </a:t>
            </a:r>
            <a:r>
              <a:rPr lang="en-US" dirty="0" smtClean="0"/>
              <a:t>2014 </a:t>
            </a:r>
            <a:r>
              <a:rPr lang="en-US" dirty="0"/>
              <a:t>–</a:t>
            </a:r>
            <a:r>
              <a:rPr lang="en-US" dirty="0" smtClean="0"/>
              <a:t>  Aug </a:t>
            </a:r>
            <a:r>
              <a:rPr lang="en-US" dirty="0"/>
              <a:t>1, </a:t>
            </a:r>
            <a:r>
              <a:rPr lang="en-US" dirty="0" smtClean="0"/>
              <a:t>2014</a:t>
            </a:r>
          </a:p>
          <a:p>
            <a:r>
              <a:rPr lang="en-US" dirty="0"/>
              <a:t>	</a:t>
            </a:r>
            <a:r>
              <a:rPr lang="en-US" dirty="0" smtClean="0"/>
              <a:t>b. OCDM to OWL								June 1, 2014 – July 1, 2014</a:t>
            </a:r>
          </a:p>
          <a:p>
            <a:r>
              <a:rPr lang="en-US" dirty="0"/>
              <a:t>	</a:t>
            </a:r>
            <a:r>
              <a:rPr lang="en-US" dirty="0" smtClean="0"/>
              <a:t>c. Review and Testing							July 1, 2014 – Aug 1, 2014</a:t>
            </a:r>
          </a:p>
          <a:p>
            <a:r>
              <a:rPr lang="en-US" dirty="0"/>
              <a:t>	</a:t>
            </a:r>
            <a:r>
              <a:rPr lang="en-US" dirty="0" smtClean="0"/>
              <a:t>d. Ongoing methodology						Aug 1, 2014 – Ongoing</a:t>
            </a:r>
          </a:p>
          <a:p>
            <a:r>
              <a:rPr lang="en-US" dirty="0" smtClean="0"/>
              <a:t>	</a:t>
            </a:r>
          </a:p>
          <a:p>
            <a:r>
              <a:rPr lang="en-US" dirty="0" smtClean="0"/>
              <a:t>2. Canonical musculoskeletal system (MS) of head				</a:t>
            </a:r>
          </a:p>
          <a:p>
            <a:r>
              <a:rPr lang="en-US" dirty="0" smtClean="0"/>
              <a:t> 	a. CHO (Human)								May 1, 2014 – Aug 31, 2014</a:t>
            </a:r>
          </a:p>
          <a:p>
            <a:r>
              <a:rPr lang="en-US" dirty="0" smtClean="0"/>
              <a:t> 	</a:t>
            </a:r>
            <a:r>
              <a:rPr lang="en-US" dirty="0" err="1" smtClean="0"/>
              <a:t>b</a:t>
            </a:r>
            <a:r>
              <a:rPr lang="en-US" dirty="0" smtClean="0"/>
              <a:t>. CMO (Mouse)								Sept 1, 2014 – Dec, 31, 2014</a:t>
            </a:r>
          </a:p>
          <a:p>
            <a:r>
              <a:rPr lang="en-US" dirty="0" smtClean="0"/>
              <a:t> 	</a:t>
            </a:r>
            <a:r>
              <a:rPr lang="en-US" dirty="0" err="1" smtClean="0"/>
              <a:t>c</a:t>
            </a:r>
            <a:r>
              <a:rPr lang="en-US" dirty="0" smtClean="0"/>
              <a:t>. CZO (Zebrafish)								Jan 1, 2015 – July 31, 2015</a:t>
            </a:r>
          </a:p>
          <a:p>
            <a:r>
              <a:rPr lang="en-US" dirty="0"/>
              <a:t>	</a:t>
            </a:r>
            <a:r>
              <a:rPr lang="en-US" dirty="0" smtClean="0"/>
              <a:t>d. Termlists for Hub							Feb 15, 2015 -- Ongoing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3. Embryonic development of MS of head</a:t>
            </a:r>
          </a:p>
          <a:p>
            <a:r>
              <a:rPr lang="en-US" dirty="0" smtClean="0"/>
              <a:t>	a. CHDO (Human)								Aug 1, 2015 – Nov 30, 2015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CMDO (Mouse)								Dec 1, 2015 – March 31, 2016</a:t>
            </a:r>
          </a:p>
          <a:p>
            <a:r>
              <a:rPr lang="en-US" dirty="0" smtClean="0"/>
              <a:t> 	</a:t>
            </a:r>
            <a:r>
              <a:rPr lang="en-US" dirty="0" err="1" smtClean="0"/>
              <a:t>c</a:t>
            </a:r>
            <a:r>
              <a:rPr lang="en-US" dirty="0" smtClean="0"/>
              <a:t>. CZDO (Zebrafish)								April 1, 2016 – Sept 30, 2016</a:t>
            </a:r>
          </a:p>
          <a:p>
            <a:endParaRPr lang="en-US" dirty="0" smtClean="0"/>
          </a:p>
          <a:p>
            <a:r>
              <a:rPr lang="en-US" dirty="0" smtClean="0"/>
              <a:t>4. Anatomy mappings</a:t>
            </a:r>
          </a:p>
          <a:p>
            <a:r>
              <a:rPr lang="en-US" dirty="0" smtClean="0"/>
              <a:t> 	a. CHO with CMO (CHMMO)						Oct 1, 2016 – Jan 31, 2017</a:t>
            </a:r>
          </a:p>
          <a:p>
            <a:r>
              <a:rPr lang="en-US" dirty="0" smtClean="0"/>
              <a:t> 	b. CHO with CZO   (CHZMO)						Feb 1, 2017 – June 30, 2017</a:t>
            </a:r>
          </a:p>
          <a:p>
            <a:r>
              <a:rPr lang="en-US" dirty="0" smtClean="0"/>
              <a:t> </a:t>
            </a:r>
          </a:p>
        </p:txBody>
      </p:sp>
      <p:sp>
        <p:nvSpPr>
          <p:cNvPr id="3" name="Rectangle 2"/>
          <p:cNvSpPr/>
          <p:nvPr/>
        </p:nvSpPr>
        <p:spPr>
          <a:xfrm>
            <a:off x="652943" y="1043565"/>
            <a:ext cx="8391252" cy="4117630"/>
          </a:xfrm>
          <a:prstGeom prst="rect">
            <a:avLst/>
          </a:prstGeom>
          <a:solidFill>
            <a:schemeClr val="accent3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37062" y="2145406"/>
            <a:ext cx="8404977" cy="279432"/>
          </a:xfrm>
          <a:prstGeom prst="rect">
            <a:avLst/>
          </a:prstGeom>
          <a:solidFill>
            <a:schemeClr val="accent5">
              <a:alpha val="1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0" y="612852"/>
            <a:ext cx="9143999" cy="1716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617592" y="30211"/>
            <a:ext cx="39559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err="1" smtClean="0"/>
              <a:t>Facebase</a:t>
            </a:r>
            <a:r>
              <a:rPr lang="en-US" sz="3200" dirty="0" smtClean="0"/>
              <a:t> 2 Milestones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56629" y="1043565"/>
            <a:ext cx="266949" cy="2718122"/>
          </a:xfrm>
          <a:prstGeom prst="rect">
            <a:avLst/>
          </a:prstGeom>
          <a:solidFill>
            <a:schemeClr val="accent2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2503" y="3527086"/>
            <a:ext cx="266949" cy="1899765"/>
          </a:xfrm>
          <a:prstGeom prst="rect">
            <a:avLst/>
          </a:prstGeom>
          <a:solidFill>
            <a:schemeClr val="accent5">
              <a:alpha val="1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40439" y="679527"/>
            <a:ext cx="679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Year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8304" y="5161195"/>
            <a:ext cx="266949" cy="1471013"/>
          </a:xfrm>
          <a:prstGeom prst="rect">
            <a:avLst/>
          </a:prstGeom>
          <a:solidFill>
            <a:schemeClr val="accent3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1703" y="3761687"/>
            <a:ext cx="8404977" cy="279432"/>
          </a:xfrm>
          <a:prstGeom prst="rect">
            <a:avLst/>
          </a:prstGeom>
          <a:solidFill>
            <a:schemeClr val="accent5">
              <a:alpha val="1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666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74164" y="1302433"/>
            <a:ext cx="8391252" cy="2888006"/>
          </a:xfrm>
          <a:prstGeom prst="rect">
            <a:avLst/>
          </a:prstGeom>
          <a:solidFill>
            <a:schemeClr val="accent3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37442" y="933268"/>
            <a:ext cx="8333318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Task											Date</a:t>
            </a:r>
          </a:p>
          <a:p>
            <a:r>
              <a:rPr lang="en-US" dirty="0" smtClean="0"/>
              <a:t>5. Craniofacial </a:t>
            </a:r>
            <a:r>
              <a:rPr lang="en-US" dirty="0"/>
              <a:t>malformation (facial and cranial vault dysmorphology)</a:t>
            </a:r>
          </a:p>
          <a:p>
            <a:r>
              <a:rPr lang="en-US" dirty="0"/>
              <a:t>	a. CHMO (Human)							</a:t>
            </a:r>
            <a:r>
              <a:rPr lang="en-US" dirty="0" smtClean="0"/>
              <a:t>July </a:t>
            </a:r>
            <a:r>
              <a:rPr lang="en-US" dirty="0"/>
              <a:t>1,  2017 – </a:t>
            </a:r>
            <a:r>
              <a:rPr lang="en-US" dirty="0" smtClean="0"/>
              <a:t>Nov  </a:t>
            </a:r>
            <a:r>
              <a:rPr lang="en-US" dirty="0"/>
              <a:t>30, 2017</a:t>
            </a:r>
          </a:p>
          <a:p>
            <a:r>
              <a:rPr lang="en-US" dirty="0"/>
              <a:t>	b. CMMO (Mouse)							</a:t>
            </a:r>
            <a:r>
              <a:rPr lang="en-US" dirty="0" smtClean="0"/>
              <a:t>Dec </a:t>
            </a:r>
            <a:r>
              <a:rPr lang="en-US" dirty="0"/>
              <a:t>1, 2017 – </a:t>
            </a:r>
            <a:r>
              <a:rPr lang="en-US" dirty="0" smtClean="0"/>
              <a:t>March 31, 2018</a:t>
            </a:r>
            <a:endParaRPr lang="en-US" dirty="0"/>
          </a:p>
          <a:p>
            <a:r>
              <a:rPr lang="en-US" dirty="0"/>
              <a:t>	c. CZMO (Zebrafish)						</a:t>
            </a:r>
            <a:r>
              <a:rPr lang="en-US" dirty="0" smtClean="0"/>
              <a:t>April 1, 2018 – Aug 31, </a:t>
            </a:r>
            <a:r>
              <a:rPr lang="en-US" dirty="0"/>
              <a:t>2018</a:t>
            </a:r>
          </a:p>
          <a:p>
            <a:endParaRPr lang="en-US" dirty="0" smtClean="0"/>
          </a:p>
          <a:p>
            <a:endParaRPr lang="en-US" sz="800" dirty="0" smtClean="0"/>
          </a:p>
          <a:p>
            <a:r>
              <a:rPr lang="en-US" dirty="0" smtClean="0"/>
              <a:t>6. Malformation mappings </a:t>
            </a:r>
          </a:p>
          <a:p>
            <a:r>
              <a:rPr lang="en-US" dirty="0" smtClean="0"/>
              <a:t>	a. CHMO with CMMO 						Sept 1, 2018 – Dec 31, 2018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CHMO with CZMO						Jan 1, 2019 – April 30, 2019</a:t>
            </a:r>
          </a:p>
          <a:p>
            <a:r>
              <a:rPr lang="en-US" dirty="0" smtClean="0"/>
              <a:t> </a:t>
            </a:r>
          </a:p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0" y="612852"/>
            <a:ext cx="9143999" cy="1716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901777" y="-4527"/>
            <a:ext cx="321995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Future Milestones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56629" y="1302433"/>
            <a:ext cx="266949" cy="1084013"/>
          </a:xfrm>
          <a:prstGeom prst="rect">
            <a:avLst/>
          </a:prstGeom>
          <a:solidFill>
            <a:schemeClr val="accent4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6770" y="2111399"/>
            <a:ext cx="266949" cy="2079040"/>
          </a:xfrm>
          <a:prstGeom prst="rect">
            <a:avLst/>
          </a:prstGeom>
          <a:solidFill>
            <a:schemeClr val="accent3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62" y="933101"/>
            <a:ext cx="641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475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Craniofacial Zebrafish Developmental Ontology (CZDO)</a:t>
            </a:r>
            <a:endParaRPr lang="en-US" baseline="0" dirty="0" smtClean="0"/>
          </a:p>
          <a:p>
            <a:r>
              <a:rPr lang="en-US" dirty="0" smtClean="0"/>
              <a:t>Craniofacial Human Mouse Mapping Ontology (CHMMO)</a:t>
            </a:r>
          </a:p>
          <a:p>
            <a:r>
              <a:rPr lang="en-US" baseline="0" dirty="0" smtClean="0"/>
              <a:t>Craniofacial</a:t>
            </a:r>
            <a:r>
              <a:rPr lang="en-US" dirty="0" smtClean="0"/>
              <a:t> Human Zebrafish Mapping Ontology (CHZMO)</a:t>
            </a:r>
          </a:p>
          <a:p>
            <a:r>
              <a:rPr lang="en-US" baseline="0" dirty="0" smtClean="0"/>
              <a:t>Hub metadata terms</a:t>
            </a:r>
          </a:p>
          <a:p>
            <a:r>
              <a:rPr lang="en-US" dirty="0" smtClean="0"/>
              <a:t>Ongoing Methodology</a:t>
            </a:r>
            <a:endParaRPr lang="en-US" baseline="0" dirty="0" smtClean="0"/>
          </a:p>
          <a:p>
            <a:r>
              <a:rPr lang="en-US" dirty="0" smtClean="0"/>
              <a:t>Year 4 plans and beyond</a:t>
            </a:r>
          </a:p>
          <a:p>
            <a:r>
              <a:rPr lang="en-US" u="sng" dirty="0" smtClean="0"/>
              <a:t>Potential Applications</a:t>
            </a:r>
            <a:endParaRPr lang="en-US" u="sng" baseline="0" dirty="0" smtClean="0"/>
          </a:p>
          <a:p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51394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 to OCDM Browser</a:t>
            </a:r>
            <a:endParaRPr lang="en-US" dirty="0"/>
          </a:p>
        </p:txBody>
      </p:sp>
      <p:pic>
        <p:nvPicPr>
          <p:cNvPr id="4" name="Picture 3" descr="F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8"/>
            <a:ext cx="9144000" cy="489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839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975" y="1738459"/>
            <a:ext cx="7061248" cy="291837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2358441" y="3195276"/>
            <a:ext cx="1219536" cy="100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406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xiphoid.biostr.washington.edu</a:t>
            </a:r>
            <a:r>
              <a:rPr lang="en-US" dirty="0"/>
              <a:t>/</a:t>
            </a:r>
            <a:r>
              <a:rPr lang="en-US" dirty="0" err="1"/>
              <a:t>ocdm</a:t>
            </a:r>
            <a:r>
              <a:rPr lang="en-US" dirty="0"/>
              <a:t>/browser/</a:t>
            </a:r>
            <a:r>
              <a:rPr lang="en-US" dirty="0" err="1"/>
              <a:t>index.html?iri</a:t>
            </a:r>
            <a:r>
              <a:rPr lang="en-US" dirty="0"/>
              <a:t>=http://</a:t>
            </a:r>
            <a:r>
              <a:rPr lang="en-US" dirty="0" err="1"/>
              <a:t>purl.org</a:t>
            </a:r>
            <a:r>
              <a:rPr lang="en-US" dirty="0"/>
              <a:t>/sig/</a:t>
            </a:r>
            <a:r>
              <a:rPr lang="en-US" dirty="0" err="1"/>
              <a:t>ont</a:t>
            </a:r>
            <a:r>
              <a:rPr lang="en-US" dirty="0"/>
              <a:t>/</a:t>
            </a:r>
            <a:r>
              <a:rPr lang="en-US" dirty="0" err="1"/>
              <a:t>cmo</a:t>
            </a:r>
            <a:r>
              <a:rPr lang="en-US" dirty="0"/>
              <a:t>/cmo0001129</a:t>
            </a:r>
          </a:p>
        </p:txBody>
      </p:sp>
    </p:spTree>
    <p:extLst>
      <p:ext uri="{BB962C8B-B14F-4D97-AF65-F5344CB8AC3E}">
        <p14:creationId xmlns:p14="http://schemas.microsoft.com/office/powerpoint/2010/main" val="763551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ndible(Mus)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549"/>
            <a:ext cx="9144000" cy="634614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195395" y="4770784"/>
            <a:ext cx="2394066" cy="360381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411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Annotate From OCDM Browser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9" y="1290206"/>
            <a:ext cx="9144000" cy="47487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8524998" y="1978754"/>
            <a:ext cx="323603" cy="8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707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34" y="1749343"/>
            <a:ext cx="8759987" cy="31695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457" y="2624721"/>
            <a:ext cx="1271011" cy="32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502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04640" cy="4525963"/>
          </a:xfrm>
        </p:spPr>
        <p:txBody>
          <a:bodyPr/>
          <a:lstStyle/>
          <a:p>
            <a:r>
              <a:rPr lang="en-US" dirty="0" smtClean="0"/>
              <a:t>Onard Mejino</a:t>
            </a:r>
          </a:p>
          <a:p>
            <a:r>
              <a:rPr lang="en-US" dirty="0" smtClean="0"/>
              <a:t>Todd Detwiler</a:t>
            </a:r>
          </a:p>
          <a:p>
            <a:r>
              <a:rPr lang="en-US" dirty="0" smtClean="0"/>
              <a:t>Tim Cox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826000" y="1620520"/>
            <a:ext cx="410464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Melissa Clarkson</a:t>
            </a:r>
          </a:p>
          <a:p>
            <a:r>
              <a:rPr lang="en-US" dirty="0" smtClean="0"/>
              <a:t>Michael </a:t>
            </a:r>
            <a:r>
              <a:rPr lang="en-US" dirty="0"/>
              <a:t>Cunningham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70984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60423" y="232551"/>
            <a:ext cx="3649957" cy="584776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FaceBase interaction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198480" y="1243250"/>
            <a:ext cx="7596951" cy="49552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Content development</a:t>
            </a:r>
          </a:p>
          <a:p>
            <a:endParaRPr lang="en-US" sz="2400" dirty="0"/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Zebrafish (</a:t>
            </a:r>
            <a:r>
              <a:rPr lang="en-US" sz="2400" b="1" dirty="0" smtClean="0"/>
              <a:t>CZO</a:t>
            </a:r>
            <a:r>
              <a:rPr lang="en-US" sz="2400" dirty="0" smtClean="0"/>
              <a:t>) developmental structures and stages</a:t>
            </a:r>
          </a:p>
          <a:p>
            <a:pPr lvl="3"/>
            <a:r>
              <a:rPr lang="en-US" sz="2400" dirty="0" smtClean="0"/>
              <a:t>Mathew Harris</a:t>
            </a:r>
          </a:p>
          <a:p>
            <a:pPr lvl="3"/>
            <a:r>
              <a:rPr lang="en-US" sz="2400" i="1" dirty="0" smtClean="0"/>
              <a:t>Melissa </a:t>
            </a:r>
            <a:r>
              <a:rPr lang="en-US" sz="2400" i="1" dirty="0" err="1" smtClean="0"/>
              <a:t>Haendel</a:t>
            </a:r>
            <a:r>
              <a:rPr lang="en-US" sz="2400" i="1" dirty="0" smtClean="0"/>
              <a:t> </a:t>
            </a:r>
            <a:r>
              <a:rPr lang="en-US" sz="2400" dirty="0" smtClean="0"/>
              <a:t>(Monarch Initiative)</a:t>
            </a:r>
          </a:p>
          <a:p>
            <a:pPr lvl="3"/>
            <a:r>
              <a:rPr lang="en-US" sz="2400" i="1" dirty="0" smtClean="0"/>
              <a:t>Yvonne Bradford </a:t>
            </a:r>
            <a:r>
              <a:rPr lang="en-US" sz="2400" dirty="0" smtClean="0"/>
              <a:t>(ZFIN curator)</a:t>
            </a:r>
          </a:p>
          <a:p>
            <a:pPr marL="800100" lvl="1" indent="-342900">
              <a:buFont typeface="Arial"/>
              <a:buChar char="•"/>
            </a:pPr>
            <a:endParaRPr lang="en-US" sz="2400" dirty="0"/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Human-mouse mapping (</a:t>
            </a:r>
            <a:r>
              <a:rPr lang="en-US" sz="2400" b="1" dirty="0" smtClean="0"/>
              <a:t>CHMMO</a:t>
            </a:r>
            <a:r>
              <a:rPr lang="en-US" sz="2400" dirty="0" smtClean="0"/>
              <a:t>)</a:t>
            </a:r>
          </a:p>
          <a:p>
            <a:pPr lvl="3"/>
            <a:r>
              <a:rPr lang="en-US" sz="2400" i="1" dirty="0" smtClean="0"/>
              <a:t>Greg Holmes</a:t>
            </a:r>
          </a:p>
          <a:p>
            <a:pPr lvl="3"/>
            <a:r>
              <a:rPr lang="en-US" sz="2400" i="1" dirty="0" smtClean="0"/>
              <a:t>Pedro Sanchez </a:t>
            </a:r>
            <a:r>
              <a:rPr lang="en-US" sz="2400" dirty="0" smtClean="0"/>
              <a:t>(Y. Chai group)</a:t>
            </a:r>
          </a:p>
          <a:p>
            <a:pPr marL="800100" lvl="1" indent="-342900">
              <a:buFont typeface="Arial"/>
              <a:buChar char="•"/>
            </a:pPr>
            <a:endParaRPr lang="en-US" sz="2400" dirty="0"/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Human-zebrafish mapping (</a:t>
            </a:r>
            <a:r>
              <a:rPr lang="en-US" sz="2400" b="1" dirty="0" smtClean="0"/>
              <a:t>CHZMO</a:t>
            </a:r>
            <a:r>
              <a:rPr lang="en-US" sz="2400" dirty="0" smtClean="0"/>
              <a:t>)</a:t>
            </a:r>
          </a:p>
          <a:p>
            <a:pPr lvl="2"/>
            <a:r>
              <a:rPr lang="en-US" sz="2400" dirty="0"/>
              <a:t>	</a:t>
            </a:r>
            <a:r>
              <a:rPr lang="en-US" sz="2400" i="1" dirty="0" smtClean="0"/>
              <a:t>Matthew Harris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4181348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of OCDM</a:t>
            </a:r>
          </a:p>
          <a:p>
            <a:pPr lvl="1"/>
            <a:r>
              <a:rPr lang="en-US" dirty="0" smtClean="0">
                <a:hlinkClick r:id="rId2"/>
              </a:rPr>
              <a:t>http://www.ncbi.nlm.nih.gov/pmc/articles/PMC4041627/</a:t>
            </a:r>
            <a:endParaRPr lang="en-US" dirty="0" smtClean="0"/>
          </a:p>
          <a:p>
            <a:r>
              <a:rPr lang="en-US" dirty="0" smtClean="0"/>
              <a:t>OCDM Browser</a:t>
            </a:r>
          </a:p>
          <a:p>
            <a:pPr lvl="1"/>
            <a:r>
              <a:rPr lang="en-US" dirty="0">
                <a:hlinkClick r:id="rId3"/>
              </a:rPr>
              <a:t>http://xiphoid.biostr.washington.edu</a:t>
            </a:r>
            <a:r>
              <a:rPr lang="en-US" dirty="0" smtClean="0">
                <a:hlinkClick r:id="rId3"/>
              </a:rPr>
              <a:t>/ocdm/browser/index.html</a:t>
            </a:r>
            <a:endParaRPr lang="en-US" dirty="0" smtClean="0"/>
          </a:p>
          <a:p>
            <a:r>
              <a:rPr lang="en-US" dirty="0" smtClean="0"/>
              <a:t>Obtaining the OCDM</a:t>
            </a:r>
          </a:p>
          <a:p>
            <a:pPr lvl="1"/>
            <a:r>
              <a:rPr lang="en-US" dirty="0">
                <a:hlinkClick r:id="rId4"/>
              </a:rPr>
              <a:t>https://</a:t>
            </a:r>
            <a:r>
              <a:rPr lang="en-US" dirty="0" err="1">
                <a:hlinkClick r:id="rId4"/>
              </a:rPr>
              <a:t>www.facebase.org</a:t>
            </a:r>
            <a:r>
              <a:rPr lang="en-US" dirty="0">
                <a:hlinkClick r:id="rId4"/>
              </a:rPr>
              <a:t>/</a:t>
            </a:r>
            <a:r>
              <a:rPr lang="en-US" dirty="0" err="1">
                <a:hlinkClick r:id="rId4"/>
              </a:rPr>
              <a:t>ocdm</a:t>
            </a:r>
            <a:r>
              <a:rPr lang="en-US" dirty="0">
                <a:hlinkClick r:id="rId4"/>
              </a:rPr>
              <a:t>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37908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2165</TotalTime>
  <Words>1027</Words>
  <Application>Microsoft Macintosh PowerPoint</Application>
  <PresentationFormat>On-screen Show (4:3)</PresentationFormat>
  <Paragraphs>369</Paragraphs>
  <Slides>62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Office Theme</vt:lpstr>
      <vt:lpstr>The Ontology of Craniofacial Development and Malformation </vt:lpstr>
      <vt:lpstr>Goals</vt:lpstr>
      <vt:lpstr>PowerPoint Presentation</vt:lpstr>
      <vt:lpstr>PowerPoint Presentation</vt:lpstr>
      <vt:lpstr>Topics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Topics</vt:lpstr>
      <vt:lpstr>PowerPoint Presentation</vt:lpstr>
      <vt:lpstr>Bi-directional 1:1 Mapping </vt:lpstr>
      <vt:lpstr>1:Null Mapping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1:Null Mapping</vt:lpstr>
      <vt:lpstr>PowerPoint Presentation</vt:lpstr>
      <vt:lpstr>PowerPoint Presentation</vt:lpstr>
      <vt:lpstr>1:Many Mapping</vt:lpstr>
      <vt:lpstr>1:1 Mapping</vt:lpstr>
      <vt:lpstr>PowerPoint Presentation</vt:lpstr>
      <vt:lpstr>PowerPoint Presentation</vt:lpstr>
      <vt:lpstr>PowerPoint Presentation</vt:lpstr>
      <vt:lpstr>PowerPoint Presentation</vt:lpstr>
      <vt:lpstr>Topics</vt:lpstr>
      <vt:lpstr>PowerPoint Presentation</vt:lpstr>
      <vt:lpstr>PowerPoint Presentation</vt:lpstr>
      <vt:lpstr>Topics</vt:lpstr>
      <vt:lpstr>OCDM to Queryable Resource</vt:lpstr>
      <vt:lpstr>OCDM Browser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Topics</vt:lpstr>
      <vt:lpstr>PowerPoint Presentation</vt:lpstr>
      <vt:lpstr>PowerPoint Presentation</vt:lpstr>
      <vt:lpstr>Topics</vt:lpstr>
      <vt:lpstr>Link to OCDM Browser</vt:lpstr>
      <vt:lpstr>PowerPoint Presentation</vt:lpstr>
      <vt:lpstr>PowerPoint Presentation</vt:lpstr>
      <vt:lpstr>PowerPoint Presentation</vt:lpstr>
      <vt:lpstr>Annotate From OCDM Browser</vt:lpstr>
      <vt:lpstr>PowerPoint Presentation</vt:lpstr>
      <vt:lpstr>Personnel</vt:lpstr>
      <vt:lpstr>PowerPoint Presentation</vt:lpstr>
      <vt:lpstr>Links</vt:lpstr>
    </vt:vector>
  </TitlesOfParts>
  <Company>University of Washington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Ontology of Craniofacial Development and Malformation </dc:title>
  <dc:creator>Jim Brinkley</dc:creator>
  <cp:lastModifiedBy>Jim Brinkley</cp:lastModifiedBy>
  <cp:revision>255</cp:revision>
  <dcterms:created xsi:type="dcterms:W3CDTF">2014-07-24T01:04:36Z</dcterms:created>
  <dcterms:modified xsi:type="dcterms:W3CDTF">2017-04-30T23:22:34Z</dcterms:modified>
</cp:coreProperties>
</file>