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6"/>
  </p:notesMasterIdLst>
  <p:sldIdLst>
    <p:sldId id="256" r:id="rId2"/>
    <p:sldId id="257" r:id="rId3"/>
    <p:sldId id="299" r:id="rId4"/>
    <p:sldId id="258" r:id="rId5"/>
    <p:sldId id="308" r:id="rId6"/>
    <p:sldId id="259" r:id="rId7"/>
    <p:sldId id="261" r:id="rId8"/>
    <p:sldId id="262" r:id="rId9"/>
    <p:sldId id="273" r:id="rId10"/>
    <p:sldId id="263" r:id="rId11"/>
    <p:sldId id="274" r:id="rId12"/>
    <p:sldId id="264" r:id="rId13"/>
    <p:sldId id="275" r:id="rId14"/>
    <p:sldId id="265" r:id="rId15"/>
    <p:sldId id="266" r:id="rId16"/>
    <p:sldId id="267" r:id="rId17"/>
    <p:sldId id="268" r:id="rId18"/>
    <p:sldId id="304" r:id="rId19"/>
    <p:sldId id="305" r:id="rId20"/>
    <p:sldId id="303" r:id="rId21"/>
    <p:sldId id="294" r:id="rId22"/>
    <p:sldId id="306" r:id="rId23"/>
    <p:sldId id="307" r:id="rId24"/>
    <p:sldId id="295" r:id="rId25"/>
    <p:sldId id="287" r:id="rId26"/>
    <p:sldId id="296" r:id="rId27"/>
    <p:sldId id="270" r:id="rId28"/>
    <p:sldId id="276" r:id="rId29"/>
    <p:sldId id="297" r:id="rId30"/>
    <p:sldId id="271" r:id="rId31"/>
    <p:sldId id="272" r:id="rId32"/>
    <p:sldId id="298" r:id="rId33"/>
    <p:sldId id="285" r:id="rId34"/>
    <p:sldId id="277" r:id="rId35"/>
    <p:sldId id="286" r:id="rId36"/>
    <p:sldId id="278" r:id="rId37"/>
    <p:sldId id="279" r:id="rId38"/>
    <p:sldId id="292" r:id="rId39"/>
    <p:sldId id="309" r:id="rId40"/>
    <p:sldId id="310" r:id="rId41"/>
    <p:sldId id="280" r:id="rId42"/>
    <p:sldId id="282" r:id="rId43"/>
    <p:sldId id="288" r:id="rId44"/>
    <p:sldId id="260" r:id="rId4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5653" autoAdjust="0"/>
    <p:restoredTop sz="94660"/>
  </p:normalViewPr>
  <p:slideViewPr>
    <p:cSldViewPr snapToGrid="0">
      <p:cViewPr varScale="1">
        <p:scale>
          <a:sx n="80" d="100"/>
          <a:sy n="80" d="100"/>
        </p:scale>
        <p:origin x="114" y="31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10786A-0852-4818-89D4-EE27D7386E96}" type="datetimeFigureOut">
              <a:rPr lang="en-US" smtClean="0"/>
              <a:t>4/30/2017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E456419-B03D-4B14-BD55-7316F4CA65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87083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456419-B03D-4B14-BD55-7316F4CA651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40920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456419-B03D-4B14-BD55-7316F4CA651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17047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38200" y="6017944"/>
            <a:ext cx="1938051" cy="65908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245688" y="6017944"/>
            <a:ext cx="694061" cy="703531"/>
          </a:xfrm>
          <a:prstGeom prst="rect">
            <a:avLst/>
          </a:prstGeom>
        </p:spPr>
        <p:txBody>
          <a:bodyPr/>
          <a:lstStyle/>
          <a:p>
            <a:fld id="{6C48E1EA-DF70-4943-804C-F91326D4AF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72438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05738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353800" y="5929809"/>
            <a:ext cx="694061" cy="703531"/>
          </a:xfrm>
          <a:prstGeom prst="rect">
            <a:avLst/>
          </a:prstGeom>
        </p:spPr>
        <p:txBody>
          <a:bodyPr/>
          <a:lstStyle/>
          <a:p>
            <a:fld id="{6C48E1EA-DF70-4943-804C-F91326D4AF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1470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38200" y="6017944"/>
            <a:ext cx="1938051" cy="65908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245688" y="6017944"/>
            <a:ext cx="694061" cy="703531"/>
          </a:xfrm>
          <a:prstGeom prst="rect">
            <a:avLst/>
          </a:prstGeom>
        </p:spPr>
        <p:txBody>
          <a:bodyPr/>
          <a:lstStyle/>
          <a:p>
            <a:fld id="{6C48E1EA-DF70-4943-804C-F91326D4AF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68541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38200" y="6017944"/>
            <a:ext cx="1938051" cy="65908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245688" y="6017944"/>
            <a:ext cx="694061" cy="703531"/>
          </a:xfrm>
          <a:prstGeom prst="rect">
            <a:avLst/>
          </a:prstGeom>
        </p:spPr>
        <p:txBody>
          <a:bodyPr/>
          <a:lstStyle/>
          <a:p>
            <a:fld id="{6C48E1EA-DF70-4943-804C-F91326D4AF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70774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838200" y="6017944"/>
            <a:ext cx="1938051" cy="65908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0245688" y="6017944"/>
            <a:ext cx="694061" cy="703531"/>
          </a:xfrm>
          <a:prstGeom prst="rect">
            <a:avLst/>
          </a:prstGeom>
        </p:spPr>
        <p:txBody>
          <a:bodyPr/>
          <a:lstStyle/>
          <a:p>
            <a:fld id="{6C48E1EA-DF70-4943-804C-F91326D4AF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83222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838200" y="6017944"/>
            <a:ext cx="1938051" cy="65908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0245688" y="6017944"/>
            <a:ext cx="694061" cy="703531"/>
          </a:xfrm>
          <a:prstGeom prst="rect">
            <a:avLst/>
          </a:prstGeom>
        </p:spPr>
        <p:txBody>
          <a:bodyPr/>
          <a:lstStyle/>
          <a:p>
            <a:fld id="{6C48E1EA-DF70-4943-804C-F91326D4AF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83900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838200" y="6017944"/>
            <a:ext cx="1938051" cy="65908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237207" y="5963280"/>
            <a:ext cx="694061" cy="703531"/>
          </a:xfrm>
          <a:prstGeom prst="rect">
            <a:avLst/>
          </a:prstGeom>
        </p:spPr>
        <p:txBody>
          <a:bodyPr/>
          <a:lstStyle/>
          <a:p>
            <a:fld id="{6C48E1EA-DF70-4943-804C-F91326D4AF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36398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38200" y="6017944"/>
            <a:ext cx="1938051" cy="65908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245688" y="6017944"/>
            <a:ext cx="694061" cy="703531"/>
          </a:xfrm>
          <a:prstGeom prst="rect">
            <a:avLst/>
          </a:prstGeom>
        </p:spPr>
        <p:txBody>
          <a:bodyPr/>
          <a:lstStyle/>
          <a:p>
            <a:fld id="{6C48E1EA-DF70-4943-804C-F91326D4AF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0746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38200" y="6017944"/>
            <a:ext cx="1938051" cy="65908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245688" y="6017944"/>
            <a:ext cx="694061" cy="703531"/>
          </a:xfrm>
          <a:prstGeom prst="rect">
            <a:avLst/>
          </a:prstGeom>
        </p:spPr>
        <p:txBody>
          <a:bodyPr/>
          <a:lstStyle/>
          <a:p>
            <a:fld id="{6C48E1EA-DF70-4943-804C-F91326D4AF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42579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38200" y="6017944"/>
            <a:ext cx="1938051" cy="65908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245688" y="6017944"/>
            <a:ext cx="694061" cy="703531"/>
          </a:xfrm>
          <a:prstGeom prst="rect">
            <a:avLst/>
          </a:prstGeom>
        </p:spPr>
        <p:txBody>
          <a:bodyPr/>
          <a:lstStyle/>
          <a:p>
            <a:fld id="{6C48E1EA-DF70-4943-804C-F91326D4AF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30781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38200" y="6017944"/>
            <a:ext cx="1938051" cy="65908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245688" y="6017944"/>
            <a:ext cx="694061" cy="703531"/>
          </a:xfrm>
          <a:prstGeom prst="rect">
            <a:avLst/>
          </a:prstGeom>
        </p:spPr>
        <p:txBody>
          <a:bodyPr/>
          <a:lstStyle/>
          <a:p>
            <a:fld id="{6C48E1EA-DF70-4943-804C-F91326D4AF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08906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FED889-85AF-412D-BAC4-E084AE6631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678781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FED889-85AF-412D-BAC4-E084AE6631B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025762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FED889-85AF-412D-BAC4-E084AE6631B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3353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0573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" r="170"/>
          <a:stretch/>
        </p:blipFill>
        <p:spPr>
          <a:xfrm>
            <a:off x="10192153" y="5923616"/>
            <a:ext cx="862317" cy="854905"/>
          </a:xfrm>
          <a:prstGeom prst="ellipse">
            <a:avLst/>
          </a:prstGeom>
        </p:spPr>
      </p:pic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118" y="5923616"/>
            <a:ext cx="1989995" cy="892187"/>
          </a:xfrm>
          <a:prstGeom prst="rect">
            <a:avLst/>
          </a:prstGeom>
        </p:spPr>
      </p:pic>
      <p:sp>
        <p:nvSpPr>
          <p:cNvPr id="11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9251711" y="636970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FED889-85AF-412D-BAC4-E084AE6631B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11082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9164" y="726861"/>
            <a:ext cx="11413672" cy="2387600"/>
          </a:xfrm>
        </p:spPr>
        <p:txBody>
          <a:bodyPr>
            <a:normAutofit/>
          </a:bodyPr>
          <a:lstStyle/>
          <a:p>
            <a:r>
              <a:rPr lang="en-US" dirty="0" smtClean="0"/>
              <a:t>Human Genomics Analysis Interface </a:t>
            </a:r>
            <a:br>
              <a:rPr lang="en-US" dirty="0" smtClean="0"/>
            </a:br>
            <a:r>
              <a:rPr lang="en-US" sz="4400" dirty="0" smtClean="0"/>
              <a:t>(U01-DE024425)</a:t>
            </a:r>
            <a:endParaRPr lang="en-US" sz="4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840295"/>
          </a:xfrm>
        </p:spPr>
        <p:txBody>
          <a:bodyPr>
            <a:normAutofit lnSpcReduction="10000"/>
          </a:bodyPr>
          <a:lstStyle/>
          <a:p>
            <a:r>
              <a:rPr lang="en-US" sz="2800" dirty="0" smtClean="0"/>
              <a:t>Mary L. Marazita</a:t>
            </a:r>
          </a:p>
          <a:p>
            <a:r>
              <a:rPr lang="en-US" dirty="0" smtClean="0"/>
              <a:t>Elizabeth </a:t>
            </a:r>
            <a:r>
              <a:rPr lang="en-US" dirty="0" smtClean="0"/>
              <a:t>J. Leslie</a:t>
            </a:r>
            <a:r>
              <a:rPr lang="en-US" dirty="0" smtClean="0"/>
              <a:t>, Eleanor Feingold, Harry Hochheiser</a:t>
            </a:r>
          </a:p>
          <a:p>
            <a:r>
              <a:rPr lang="en-US" dirty="0" smtClean="0"/>
              <a:t>University of Pittsburgh</a:t>
            </a:r>
          </a:p>
          <a:p>
            <a:r>
              <a:rPr lang="en-US" dirty="0" smtClean="0"/>
              <a:t>Center for Craniofacial and Dental Genetics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6171" y="5929908"/>
            <a:ext cx="2535936" cy="83515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940627" y="5978152"/>
            <a:ext cx="252376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FaceBase Annual Meeting</a:t>
            </a:r>
          </a:p>
          <a:p>
            <a:r>
              <a:rPr lang="en-US" dirty="0" smtClean="0"/>
              <a:t>May 1-2, 2017</a:t>
            </a:r>
            <a:endParaRPr lang="en-US" dirty="0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48E1EA-DF70-4943-804C-F91326D4AFA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0935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Develop software interface for Human Genomics Results</a:t>
            </a:r>
          </a:p>
          <a:p>
            <a:pPr lvl="1"/>
            <a:r>
              <a:rPr lang="en-US" dirty="0" smtClean="0"/>
              <a:t>No access to individual level data</a:t>
            </a:r>
          </a:p>
          <a:p>
            <a:pPr lvl="1"/>
            <a:r>
              <a:rPr lang="en-US" dirty="0" smtClean="0"/>
              <a:t>Secure hardware</a:t>
            </a:r>
          </a:p>
          <a:p>
            <a:r>
              <a:rPr lang="en-US" dirty="0" smtClean="0"/>
              <a:t>Identify appropriate craniofacial and oral genomics projects </a:t>
            </a:r>
          </a:p>
          <a:p>
            <a:pPr lvl="1"/>
            <a:r>
              <a:rPr lang="en-US" dirty="0" smtClean="0"/>
              <a:t>From research community, dbGaP, publications</a:t>
            </a:r>
          </a:p>
          <a:p>
            <a:r>
              <a:rPr lang="en-US" dirty="0" smtClean="0"/>
              <a:t>Create and display results from genomics projects</a:t>
            </a:r>
          </a:p>
          <a:p>
            <a:pPr lvl="1"/>
            <a:r>
              <a:rPr lang="en-US" dirty="0" smtClean="0"/>
              <a:t>E.g. Manhattan plots, </a:t>
            </a:r>
            <a:r>
              <a:rPr lang="en-US" dirty="0" err="1" smtClean="0"/>
              <a:t>LocusZoom</a:t>
            </a: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48E1EA-DF70-4943-804C-F91326D4AFA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8034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APPROACH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96774"/>
            <a:ext cx="10515600" cy="4057382"/>
          </a:xfrm>
        </p:spPr>
        <p:txBody>
          <a:bodyPr>
            <a:normAutofit/>
          </a:bodyPr>
          <a:lstStyle/>
          <a:p>
            <a:r>
              <a:rPr lang="en-US" dirty="0" smtClean="0"/>
              <a:t>User friendly, save user time</a:t>
            </a:r>
          </a:p>
          <a:p>
            <a:r>
              <a:rPr lang="en-US" dirty="0" smtClean="0"/>
              <a:t>Pre-calculate results databases (e.g. p-values at SNPs)</a:t>
            </a:r>
          </a:p>
          <a:p>
            <a:pPr lvl="1"/>
            <a:r>
              <a:rPr lang="en-US" dirty="0" smtClean="0"/>
              <a:t>For all relevant subsets:  by ethnicity, by genotyped versus imputed panels, by phenotype, by environmental factors</a:t>
            </a:r>
          </a:p>
          <a:p>
            <a:pPr lvl="1"/>
            <a:r>
              <a:rPr lang="en-US" dirty="0" smtClean="0"/>
              <a:t>Customized:  with </a:t>
            </a:r>
            <a:r>
              <a:rPr lang="en-US" dirty="0" smtClean="0"/>
              <a:t>input from PIs </a:t>
            </a:r>
            <a:r>
              <a:rPr lang="en-US" dirty="0" smtClean="0"/>
              <a:t>(e.g. published results)</a:t>
            </a:r>
          </a:p>
          <a:p>
            <a:r>
              <a:rPr lang="en-US" dirty="0" smtClean="0"/>
              <a:t>Prepare Manhattan plot files</a:t>
            </a:r>
          </a:p>
          <a:p>
            <a:r>
              <a:rPr lang="en-US" dirty="0" smtClean="0"/>
              <a:t>LocusZoom interface for specific SNP/gene/region requests</a:t>
            </a:r>
          </a:p>
          <a:p>
            <a:pPr lvl="1"/>
            <a:r>
              <a:rPr lang="en-US" dirty="0" smtClean="0"/>
              <a:t>Pre-run typical requests to save time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48E1EA-DF70-4943-804C-F91326D4AFA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89715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UPDATES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Hardware established</a:t>
            </a:r>
          </a:p>
          <a:p>
            <a:r>
              <a:rPr lang="en-US" dirty="0" smtClean="0"/>
              <a:t>Basic software </a:t>
            </a:r>
            <a:r>
              <a:rPr lang="en-US" dirty="0"/>
              <a:t>c</a:t>
            </a:r>
            <a:r>
              <a:rPr lang="en-US" dirty="0" smtClean="0"/>
              <a:t>reated</a:t>
            </a:r>
          </a:p>
          <a:p>
            <a:r>
              <a:rPr lang="en-US" dirty="0" err="1" smtClean="0"/>
              <a:t>WebSite</a:t>
            </a:r>
            <a:r>
              <a:rPr lang="en-US" dirty="0" smtClean="0"/>
              <a:t> created and updated</a:t>
            </a:r>
          </a:p>
          <a:p>
            <a:r>
              <a:rPr lang="en-US" dirty="0" smtClean="0"/>
              <a:t>Multiple </a:t>
            </a:r>
            <a:r>
              <a:rPr lang="en-US" dirty="0"/>
              <a:t>p</a:t>
            </a:r>
            <a:r>
              <a:rPr lang="en-US" dirty="0" smtClean="0"/>
              <a:t>rojects uploaded</a:t>
            </a:r>
          </a:p>
          <a:p>
            <a:pPr lvl="1"/>
            <a:r>
              <a:rPr lang="en-US" dirty="0" smtClean="0"/>
              <a:t>Orofacial Clefting, Facial Variation, Dental</a:t>
            </a:r>
          </a:p>
          <a:p>
            <a:pPr lvl="1"/>
            <a:r>
              <a:rPr lang="en-US" dirty="0" smtClean="0"/>
              <a:t>Project pages created</a:t>
            </a:r>
          </a:p>
          <a:p>
            <a:pPr lvl="1"/>
            <a:r>
              <a:rPr lang="en-US" dirty="0" smtClean="0"/>
              <a:t>Results databases and interface created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48E1EA-DF70-4943-804C-F91326D4AFA1}" type="slidenum">
              <a:rPr lang="en-US" smtClean="0"/>
              <a:t>4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75" t="17831" r="12500" b="51004"/>
          <a:stretch/>
        </p:blipFill>
        <p:spPr>
          <a:xfrm>
            <a:off x="6096000" y="365125"/>
            <a:ext cx="5574535" cy="2137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4355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UPDATES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Replacing LocusZoom</a:t>
            </a:r>
          </a:p>
          <a:p>
            <a:pPr lvl="1"/>
            <a:r>
              <a:rPr lang="en-US" dirty="0" smtClean="0"/>
              <a:t>Local version-faster</a:t>
            </a:r>
          </a:p>
          <a:p>
            <a:r>
              <a:rPr lang="en-US" dirty="0" smtClean="0"/>
              <a:t>New programmer </a:t>
            </a:r>
          </a:p>
          <a:p>
            <a:r>
              <a:rPr lang="en-US" dirty="0" smtClean="0"/>
              <a:t>Results databases in preparation for:</a:t>
            </a:r>
          </a:p>
          <a:p>
            <a:pPr lvl="1"/>
            <a:r>
              <a:rPr lang="en-US" dirty="0" smtClean="0"/>
              <a:t>CL/P GWAS:  Chinese,  African, multiple new US</a:t>
            </a:r>
          </a:p>
          <a:p>
            <a:pPr lvl="1"/>
            <a:r>
              <a:rPr lang="en-US" dirty="0" smtClean="0"/>
              <a:t>Facial Variation GWAS:   multiple collaborations and phenotypes</a:t>
            </a:r>
          </a:p>
          <a:p>
            <a:pPr lvl="1"/>
            <a:r>
              <a:rPr lang="en-US" dirty="0" smtClean="0"/>
              <a:t>Earlobe morphology GWAS</a:t>
            </a:r>
          </a:p>
          <a:p>
            <a:pPr lvl="1"/>
            <a:r>
              <a:rPr lang="en-US" dirty="0" smtClean="0"/>
              <a:t>Dental GWAS:  Scandinavian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C48E1EA-DF70-4943-804C-F91326D4AFA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75" t="17831" r="12500" b="51004"/>
          <a:stretch/>
        </p:blipFill>
        <p:spPr>
          <a:xfrm>
            <a:off x="6096000" y="365125"/>
            <a:ext cx="5574535" cy="2137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023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WEBSITE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en-US" sz="3600" dirty="0"/>
          </a:p>
          <a:p>
            <a:pPr marL="0" indent="0">
              <a:buNone/>
            </a:pPr>
            <a:r>
              <a:rPr lang="en-US" sz="5400" dirty="0" smtClean="0"/>
              <a:t>FaceBase.sdmgenetics.pitt.edu</a:t>
            </a:r>
          </a:p>
          <a:p>
            <a:pPr marL="0" indent="0">
              <a:buNone/>
            </a:pPr>
            <a:endParaRPr lang="en-US" sz="5400" dirty="0"/>
          </a:p>
          <a:p>
            <a:pPr lvl="0"/>
            <a:r>
              <a:rPr lang="en-US" dirty="0" smtClean="0">
                <a:solidFill>
                  <a:prstClr val="black"/>
                </a:solidFill>
              </a:rPr>
              <a:t>Link also available on the FaceBase.org Home page, and our FaceBase Project page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48E1EA-DF70-4943-804C-F91326D4AFA1}" type="slidenum">
              <a:rPr lang="en-US" smtClean="0"/>
              <a:t>6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3552" y="5794312"/>
            <a:ext cx="2544896" cy="974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1383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48E1EA-DF70-4943-804C-F91326D4AFA1}" type="slidenum">
              <a:rPr lang="en-US" smtClean="0"/>
              <a:t>7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8560" y="283047"/>
            <a:ext cx="6373913" cy="6031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2195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48E1EA-DF70-4943-804C-F91326D4AFA1}" type="slidenum">
              <a:rPr lang="en-US" smtClean="0"/>
              <a:t>8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9446" y="150018"/>
            <a:ext cx="5793538" cy="6300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0147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48E1EA-DF70-4943-804C-F91326D4AFA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8560" y="283047"/>
            <a:ext cx="6373913" cy="6031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2014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48E1EA-DF70-4943-804C-F91326D4AFA1}" type="slidenum">
              <a:rPr lang="en-US" smtClean="0"/>
              <a:t>10</a:t>
            </a:fld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8963" y="183523"/>
            <a:ext cx="7445707" cy="5649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342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48E1EA-DF70-4943-804C-F91326D4AFA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8560" y="283047"/>
            <a:ext cx="6373913" cy="6031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8020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48E1EA-DF70-4943-804C-F91326D4AFA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0936" y="242372"/>
            <a:ext cx="6358012" cy="5844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9289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48E1EA-DF70-4943-804C-F91326D4AFA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9446" y="150018"/>
            <a:ext cx="5793538" cy="6300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5551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48E1EA-DF70-4943-804C-F91326D4AFA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1983" y="279081"/>
            <a:ext cx="4867955" cy="6387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3458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48E1EA-DF70-4943-804C-F91326D4AFA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9058" y="89667"/>
            <a:ext cx="7217477" cy="5873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2815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48E1EA-DF70-4943-804C-F91326D4AFA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2435" y="231355"/>
            <a:ext cx="5961055" cy="6175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3926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48E1EA-DF70-4943-804C-F91326D4AFA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4361" y="154236"/>
            <a:ext cx="5728555" cy="6351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7351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48E1EA-DF70-4943-804C-F91326D4AFA1}" type="slidenum">
              <a:rPr lang="en-US" smtClean="0"/>
              <a:t>18</a:t>
            </a:fld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5820" y="894833"/>
            <a:ext cx="19050" cy="6667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3701" y="152332"/>
            <a:ext cx="5050754" cy="6514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724017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48E1EA-DF70-4943-804C-F91326D4AFA1}" type="slidenum">
              <a:rPr lang="en-US" smtClean="0"/>
              <a:t>19</a:t>
            </a:fld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8037" y="376237"/>
            <a:ext cx="5495925" cy="6105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806547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48E1EA-DF70-4943-804C-F91326D4AFA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4361" y="154236"/>
            <a:ext cx="5728555" cy="6351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0110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48E1EA-DF70-4943-804C-F91326D4AFA1}" type="slidenum">
              <a:rPr lang="en-US" smtClean="0"/>
              <a:t>21</a:t>
            </a:fld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8550" y="290188"/>
            <a:ext cx="10058400" cy="5433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104210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48E1EA-DF70-4943-804C-F91326D4AFA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0387" y="228600"/>
            <a:ext cx="5991225" cy="640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320867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48E1EA-DF70-4943-804C-F91326D4AFA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3991" y="1600196"/>
            <a:ext cx="9144018" cy="3657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98729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48E1EA-DF70-4943-804C-F91326D4AFA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802" y="363556"/>
            <a:ext cx="6323042" cy="4825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5577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48E1EA-DF70-4943-804C-F91326D4AFA1}" type="slidenum">
              <a:rPr lang="en-US" smtClean="0"/>
              <a:t>25</a:t>
            </a:fld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802" y="363556"/>
            <a:ext cx="6323042" cy="482538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1835" y="2322435"/>
            <a:ext cx="5181148" cy="1401265"/>
          </a:xfrm>
          <a:prstGeom prst="rect">
            <a:avLst/>
          </a:prstGeom>
        </p:spPr>
      </p:pic>
      <p:sp>
        <p:nvSpPr>
          <p:cNvPr id="6" name="Right Arrow 5"/>
          <p:cNvSpPr/>
          <p:nvPr/>
        </p:nvSpPr>
        <p:spPr>
          <a:xfrm rot="19978402">
            <a:off x="5348647" y="3684982"/>
            <a:ext cx="201075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7663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48E1EA-DF70-4943-804C-F91326D4AFA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203" y="206966"/>
            <a:ext cx="5028153" cy="5524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3683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48E1EA-DF70-4943-804C-F91326D4AFA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911" y="239616"/>
            <a:ext cx="5028153" cy="552495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42480" t="81820" r="10646"/>
          <a:stretch/>
        </p:blipFill>
        <p:spPr>
          <a:xfrm>
            <a:off x="6070294" y="1883884"/>
            <a:ext cx="5250636" cy="2236424"/>
          </a:xfrm>
          <a:prstGeom prst="rect">
            <a:avLst/>
          </a:prstGeom>
        </p:spPr>
      </p:pic>
      <p:sp>
        <p:nvSpPr>
          <p:cNvPr id="5" name="Right Arrow 4"/>
          <p:cNvSpPr/>
          <p:nvPr/>
        </p:nvSpPr>
        <p:spPr>
          <a:xfrm rot="20125970" flipV="1">
            <a:off x="4387682" y="4199606"/>
            <a:ext cx="2867477" cy="46473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9340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48E1EA-DF70-4943-804C-F91326D4AFA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433" y="157435"/>
            <a:ext cx="10058400" cy="5525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3427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48E1EA-DF70-4943-804C-F91326D4AFA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879" y="484192"/>
            <a:ext cx="4927150" cy="5018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9175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48E1EA-DF70-4943-804C-F91326D4AFA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879" y="484192"/>
            <a:ext cx="4927150" cy="501873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45005" t="65249" b="1"/>
          <a:stretch/>
        </p:blipFill>
        <p:spPr>
          <a:xfrm>
            <a:off x="6323682" y="1068636"/>
            <a:ext cx="5528896" cy="3580482"/>
          </a:xfrm>
          <a:prstGeom prst="rect">
            <a:avLst/>
          </a:prstGeom>
        </p:spPr>
      </p:pic>
      <p:sp>
        <p:nvSpPr>
          <p:cNvPr id="6" name="Right Arrow 5"/>
          <p:cNvSpPr/>
          <p:nvPr/>
        </p:nvSpPr>
        <p:spPr>
          <a:xfrm rot="20103336">
            <a:off x="4488046" y="3452697"/>
            <a:ext cx="2778406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4140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48E1EA-DF70-4943-804C-F91326D4AFA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7450" y="102850"/>
            <a:ext cx="10058400" cy="5597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4877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48E1EA-DF70-4943-804C-F91326D4AFA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345" y="561860"/>
            <a:ext cx="3838069" cy="5036314"/>
          </a:xfrm>
          <a:prstGeom prst="rect">
            <a:avLst/>
          </a:prstGeom>
        </p:spPr>
      </p:pic>
      <p:sp>
        <p:nvSpPr>
          <p:cNvPr id="5" name="Right Arrow 4"/>
          <p:cNvSpPr/>
          <p:nvPr/>
        </p:nvSpPr>
        <p:spPr>
          <a:xfrm>
            <a:off x="4131325" y="4616067"/>
            <a:ext cx="45719" cy="4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147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48E1EA-DF70-4943-804C-F91326D4AFA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345" y="561860"/>
            <a:ext cx="3838069" cy="503631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10937" t="75525" r="11617" b="9129"/>
          <a:stretch/>
        </p:blipFill>
        <p:spPr>
          <a:xfrm>
            <a:off x="4715217" y="2203374"/>
            <a:ext cx="6985192" cy="1817783"/>
          </a:xfrm>
          <a:prstGeom prst="rect">
            <a:avLst/>
          </a:prstGeom>
        </p:spPr>
      </p:pic>
      <p:sp>
        <p:nvSpPr>
          <p:cNvPr id="5" name="Right Arrow 4"/>
          <p:cNvSpPr/>
          <p:nvPr/>
        </p:nvSpPr>
        <p:spPr>
          <a:xfrm>
            <a:off x="4131325" y="4616067"/>
            <a:ext cx="45719" cy="4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ight Arrow 5"/>
          <p:cNvSpPr/>
          <p:nvPr/>
        </p:nvSpPr>
        <p:spPr>
          <a:xfrm rot="19726350">
            <a:off x="3946978" y="4026619"/>
            <a:ext cx="1211675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3848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48E1EA-DF70-4943-804C-F91326D4AFA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913"/>
          <a:stretch/>
        </p:blipFill>
        <p:spPr>
          <a:xfrm>
            <a:off x="413133" y="166527"/>
            <a:ext cx="10994788" cy="6597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145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48E1EA-DF70-4943-804C-F91326D4AFA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1983" y="279081"/>
            <a:ext cx="4867955" cy="6387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0367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48E1EA-DF70-4943-804C-F91326D4AFA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1343" y="141311"/>
            <a:ext cx="8620951" cy="5411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7548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48E1EA-DF70-4943-804C-F91326D4AFA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5741" y="66793"/>
            <a:ext cx="7017744" cy="67912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6789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UPDATE:</a:t>
            </a:r>
            <a:br>
              <a:rPr lang="en-US" dirty="0" smtClean="0"/>
            </a:br>
            <a:r>
              <a:rPr lang="en-US" dirty="0" smtClean="0"/>
              <a:t>VISITS TO THE SITE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48E1EA-DF70-4943-804C-F91326D4AFA1}" type="slidenum">
              <a:rPr lang="en-US" smtClean="0"/>
              <a:t>38</a:t>
            </a:fld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4474" y="92632"/>
            <a:ext cx="5572227" cy="2133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043936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48E1EA-DF70-4943-804C-F91326D4AFA1}" type="slidenum">
              <a:rPr lang="en-US" smtClean="0"/>
              <a:t>39</a:t>
            </a:fld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12"/>
          <a:stretch/>
        </p:blipFill>
        <p:spPr>
          <a:xfrm>
            <a:off x="2225638" y="257175"/>
            <a:ext cx="8020050" cy="5781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575636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48E1EA-DF70-4943-804C-F91326D4AFA1}" type="slidenum">
              <a:rPr lang="en-US" smtClean="0"/>
              <a:t>40</a:t>
            </a:fld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8611"/>
          <a:stretch/>
        </p:blipFill>
        <p:spPr>
          <a:xfrm>
            <a:off x="521465" y="419100"/>
            <a:ext cx="4978847" cy="497205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t="51385"/>
          <a:stretch/>
        </p:blipFill>
        <p:spPr>
          <a:xfrm>
            <a:off x="6197954" y="419100"/>
            <a:ext cx="5263641" cy="4972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211417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FUTURE PLANS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Update Locus Zoom</a:t>
            </a:r>
          </a:p>
          <a:p>
            <a:r>
              <a:rPr lang="en-US" dirty="0" smtClean="0"/>
              <a:t>Add datasets</a:t>
            </a:r>
          </a:p>
          <a:p>
            <a:pPr lvl="1"/>
            <a:r>
              <a:rPr lang="en-US" dirty="0">
                <a:solidFill>
                  <a:prstClr val="black"/>
                </a:solidFill>
              </a:rPr>
              <a:t>CL/P GWAS:  Chinese,  African, multiple new US</a:t>
            </a:r>
          </a:p>
          <a:p>
            <a:pPr lvl="1"/>
            <a:r>
              <a:rPr lang="en-US" dirty="0">
                <a:solidFill>
                  <a:prstClr val="black"/>
                </a:solidFill>
              </a:rPr>
              <a:t>Facial Variation GWAS:   multiple collaborations and phenotypes</a:t>
            </a:r>
          </a:p>
          <a:p>
            <a:pPr lvl="1"/>
            <a:r>
              <a:rPr lang="en-US" dirty="0">
                <a:solidFill>
                  <a:prstClr val="black"/>
                </a:solidFill>
              </a:rPr>
              <a:t>Earlobe morphology GWAS</a:t>
            </a:r>
          </a:p>
          <a:p>
            <a:pPr lvl="1"/>
            <a:r>
              <a:rPr lang="en-US" dirty="0">
                <a:solidFill>
                  <a:prstClr val="black"/>
                </a:solidFill>
              </a:rPr>
              <a:t>Dental GWAS:  Scandinavian </a:t>
            </a:r>
            <a:r>
              <a:rPr lang="en-US" dirty="0" smtClean="0"/>
              <a:t>Incorporate additional functionality</a:t>
            </a:r>
          </a:p>
          <a:p>
            <a:r>
              <a:rPr lang="en-US" dirty="0" smtClean="0"/>
              <a:t>Citing the project in papers, dbGaP</a:t>
            </a:r>
          </a:p>
          <a:p>
            <a:r>
              <a:rPr lang="en-US" dirty="0" smtClean="0"/>
              <a:t>Additional functionality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48E1EA-DF70-4943-804C-F91326D4AFA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0855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ACKNOWLEDGEMENTS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Funding NIDCR </a:t>
            </a:r>
            <a:endParaRPr lang="en-US" dirty="0"/>
          </a:p>
          <a:p>
            <a:r>
              <a:rPr lang="en-US" dirty="0" smtClean="0"/>
              <a:t>U01-DE024425</a:t>
            </a:r>
          </a:p>
          <a:p>
            <a:endParaRPr lang="en-US" dirty="0" smtClean="0"/>
          </a:p>
          <a:p>
            <a:r>
              <a:rPr lang="en-US" dirty="0" smtClean="0"/>
              <a:t>Faculty:</a:t>
            </a:r>
          </a:p>
          <a:p>
            <a:pPr marL="0" indent="0">
              <a:buNone/>
            </a:pPr>
            <a:r>
              <a:rPr lang="en-US" dirty="0" smtClean="0"/>
              <a:t>Mary Marazita</a:t>
            </a:r>
          </a:p>
          <a:p>
            <a:pPr marL="0" indent="0">
              <a:buNone/>
            </a:pPr>
            <a:r>
              <a:rPr lang="en-US" dirty="0" smtClean="0"/>
              <a:t>Elizabeth </a:t>
            </a:r>
            <a:r>
              <a:rPr lang="en-US" dirty="0" smtClean="0"/>
              <a:t>Leslie</a:t>
            </a:r>
          </a:p>
          <a:p>
            <a:pPr marL="0" indent="0">
              <a:buNone/>
            </a:pPr>
            <a:r>
              <a:rPr lang="en-US" dirty="0" smtClean="0"/>
              <a:t>Eleanor Feingold</a:t>
            </a:r>
          </a:p>
          <a:p>
            <a:pPr marL="0" indent="0">
              <a:buNone/>
            </a:pPr>
            <a:r>
              <a:rPr lang="en-US" dirty="0" smtClean="0"/>
              <a:t>Harry Hochheiser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6019800" y="1678647"/>
            <a:ext cx="5181600" cy="4351338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Staff/Students:</a:t>
            </a:r>
          </a:p>
          <a:p>
            <a:pPr marL="0" indent="0">
              <a:buNone/>
            </a:pPr>
            <a:r>
              <a:rPr lang="en-US" dirty="0" smtClean="0"/>
              <a:t>Tamra Mitchell</a:t>
            </a:r>
          </a:p>
          <a:p>
            <a:pPr marL="0" indent="0">
              <a:buNone/>
            </a:pPr>
            <a:r>
              <a:rPr lang="en-US" dirty="0" smtClean="0"/>
              <a:t>Annette </a:t>
            </a:r>
            <a:r>
              <a:rPr lang="en-US" dirty="0" err="1" smtClean="0"/>
              <a:t>Krag</a:t>
            </a:r>
            <a:r>
              <a:rPr lang="en-US" dirty="0" smtClean="0"/>
              <a:t>-Werner</a:t>
            </a:r>
          </a:p>
          <a:p>
            <a:pPr marL="0" indent="0">
              <a:buNone/>
            </a:pPr>
            <a:r>
              <a:rPr lang="en-US" dirty="0" smtClean="0"/>
              <a:t>Jenna Carlson</a:t>
            </a:r>
          </a:p>
          <a:p>
            <a:pPr marL="0" indent="0">
              <a:buNone/>
            </a:pPr>
            <a:r>
              <a:rPr lang="en-US" dirty="0" smtClean="0"/>
              <a:t>Jim </a:t>
            </a:r>
            <a:r>
              <a:rPr lang="en-US" dirty="0"/>
              <a:t>Gallagher</a:t>
            </a:r>
          </a:p>
          <a:p>
            <a:pPr marL="0" indent="0">
              <a:buNone/>
            </a:pPr>
            <a:r>
              <a:rPr lang="en-US" dirty="0"/>
              <a:t>Lance </a:t>
            </a:r>
            <a:r>
              <a:rPr lang="en-US" dirty="0" err="1"/>
              <a:t>Kennelty</a:t>
            </a:r>
            <a:endParaRPr lang="en-US" dirty="0"/>
          </a:p>
          <a:p>
            <a:pPr marL="0" indent="0">
              <a:buNone/>
            </a:pPr>
            <a:r>
              <a:rPr lang="en-US" dirty="0" err="1" smtClean="0"/>
              <a:t>Myoungkeun</a:t>
            </a:r>
            <a:r>
              <a:rPr lang="en-US" dirty="0" smtClean="0"/>
              <a:t> </a:t>
            </a:r>
            <a:r>
              <a:rPr lang="en-US" dirty="0"/>
              <a:t>Lee</a:t>
            </a:r>
          </a:p>
          <a:p>
            <a:pPr marL="0" indent="0">
              <a:buNone/>
            </a:pPr>
            <a:r>
              <a:rPr lang="en-US" dirty="0"/>
              <a:t>Tom Maher</a:t>
            </a:r>
          </a:p>
          <a:p>
            <a:pPr marL="0" indent="0">
              <a:buNone/>
            </a:pPr>
            <a:r>
              <a:rPr lang="en-US" dirty="0" smtClean="0"/>
              <a:t>Justin Stickel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48E1EA-DF70-4943-804C-F91326D4AFA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5012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48E1EA-DF70-4943-804C-F91326D4AFA1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0097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48E1EA-DF70-4943-804C-F91326D4AFA1}" type="slidenum">
              <a:rPr lang="en-US" smtClean="0"/>
              <a:t>44</a:t>
            </a:fld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784" y="223219"/>
            <a:ext cx="11443484" cy="5740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3120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Blue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Gill Sans MT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Frosted Glass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100000"/>
              </a:schemeClr>
            </a:gs>
            <a:gs pos="68000">
              <a:schemeClr val="phClr">
                <a:tint val="77000"/>
                <a:satMod val="100000"/>
              </a:schemeClr>
            </a:gs>
            <a:gs pos="81000">
              <a:schemeClr val="phClr">
                <a:tint val="79000"/>
                <a:satMod val="100000"/>
              </a:schemeClr>
            </a:gs>
            <a:gs pos="86000">
              <a:schemeClr val="phClr">
                <a:tint val="73000"/>
                <a:satMod val="100000"/>
              </a:schemeClr>
            </a:gs>
            <a:gs pos="100000">
              <a:schemeClr val="phClr">
                <a:tint val="35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3000"/>
                <a:shade val="100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tint val="100000"/>
                <a:shade val="57000"/>
                <a:satMod val="120000"/>
              </a:schemeClr>
            </a:gs>
            <a:gs pos="80000">
              <a:schemeClr val="phClr">
                <a:tint val="100000"/>
                <a:shade val="56000"/>
                <a:satMod val="145000"/>
              </a:schemeClr>
            </a:gs>
            <a:gs pos="88000">
              <a:schemeClr val="phClr">
                <a:tint val="100000"/>
                <a:shade val="63000"/>
                <a:satMod val="160000"/>
              </a:schemeClr>
            </a:gs>
            <a:gs pos="100000">
              <a:schemeClr val="phClr">
                <a:tint val="99000"/>
                <a:shade val="100000"/>
                <a:satMod val="155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glow" dir="tl">
              <a:rot lat="0" lon="0" rev="1800000"/>
            </a:lightRig>
          </a:scene3d>
          <a:sp3d contourW="10160" prstMaterial="dkEdge">
            <a:bevelT w="0" h="0" prst="angle"/>
            <a:contourClr>
              <a:schemeClr val="phClr">
                <a:shade val="30000"/>
                <a:satMod val="150000"/>
              </a:schemeClr>
            </a:contourClr>
          </a:sp3d>
        </a:effectStyle>
        <a:effectStyle>
          <a:effectLst>
            <a:glow rad="50800">
              <a:schemeClr val="phClr">
                <a:tint val="68000"/>
                <a:shade val="93000"/>
                <a:alpha val="37000"/>
                <a:satMod val="25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800000"/>
            </a:lightRig>
          </a:scene3d>
          <a:sp3d contourW="10160" prstMaterial="dkEdge">
            <a:bevelT w="20320" h="19050" prst="angle"/>
            <a:contourClr>
              <a:schemeClr val="phClr">
                <a:shade val="3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CDG generic template" id="{14DAECEA-ECC8-4CCF-9765-C1B8D8AC7C1E}" vid="{E8B7537C-3991-496B-A876-3F1167934DB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336</TotalTime>
  <Words>348</Words>
  <Application>Microsoft Office PowerPoint</Application>
  <PresentationFormat>Widescreen</PresentationFormat>
  <Paragraphs>119</Paragraphs>
  <Slides>44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8" baseType="lpstr">
      <vt:lpstr>Arial</vt:lpstr>
      <vt:lpstr>Calibri</vt:lpstr>
      <vt:lpstr>Gill Sans MT</vt:lpstr>
      <vt:lpstr>Office Theme</vt:lpstr>
      <vt:lpstr>Human Genomics Analysis Interface  (U01-DE024425)</vt:lpstr>
      <vt:lpstr>GOALS</vt:lpstr>
      <vt:lpstr>APPROACH</vt:lpstr>
      <vt:lpstr>UPDATES</vt:lpstr>
      <vt:lpstr>UPDATES</vt:lpstr>
      <vt:lpstr>WEBSITE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UPDATE: VISITS TO THE SITE</vt:lpstr>
      <vt:lpstr>PowerPoint Presentation</vt:lpstr>
      <vt:lpstr>PowerPoint Presentation</vt:lpstr>
      <vt:lpstr>FUTURE PLANS</vt:lpstr>
      <vt:lpstr>ACKNOWLEDGEMENTS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Marazita, Mary Louise</dc:creator>
  <cp:lastModifiedBy>Marazita, Mary Louise</cp:lastModifiedBy>
  <cp:revision>65</cp:revision>
  <dcterms:created xsi:type="dcterms:W3CDTF">2016-04-30T17:00:33Z</dcterms:created>
  <dcterms:modified xsi:type="dcterms:W3CDTF">2017-05-01T00:18:42Z</dcterms:modified>
</cp:coreProperties>
</file>