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Default Extension="tiff" ContentType="image/tiff"/>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1"/>
  </p:sldMasterIdLst>
  <p:notesMasterIdLst>
    <p:notesMasterId r:id="rId31"/>
  </p:notesMasterIdLst>
  <p:handoutMasterIdLst>
    <p:handoutMasterId r:id="rId32"/>
  </p:handoutMasterIdLst>
  <p:sldIdLst>
    <p:sldId id="1431" r:id="rId2"/>
    <p:sldId id="1666" r:id="rId3"/>
    <p:sldId id="1667" r:id="rId4"/>
    <p:sldId id="1677" r:id="rId5"/>
    <p:sldId id="1774" r:id="rId6"/>
    <p:sldId id="1669" r:id="rId7"/>
    <p:sldId id="1750" r:id="rId8"/>
    <p:sldId id="1754" r:id="rId9"/>
    <p:sldId id="1671" r:id="rId10"/>
    <p:sldId id="1753" r:id="rId11"/>
    <p:sldId id="1755" r:id="rId12"/>
    <p:sldId id="1756" r:id="rId13"/>
    <p:sldId id="1757" r:id="rId14"/>
    <p:sldId id="1758" r:id="rId15"/>
    <p:sldId id="1759" r:id="rId16"/>
    <p:sldId id="1760" r:id="rId17"/>
    <p:sldId id="1762" r:id="rId18"/>
    <p:sldId id="1672" r:id="rId19"/>
    <p:sldId id="1761" r:id="rId20"/>
    <p:sldId id="1763" r:id="rId21"/>
    <p:sldId id="1673" r:id="rId22"/>
    <p:sldId id="1749" r:id="rId23"/>
    <p:sldId id="1764" r:id="rId24"/>
    <p:sldId id="1765" r:id="rId25"/>
    <p:sldId id="1766" r:id="rId26"/>
    <p:sldId id="1767" r:id="rId27"/>
    <p:sldId id="1768" r:id="rId28"/>
    <p:sldId id="1772" r:id="rId29"/>
    <p:sldId id="1771" r:id="rId30"/>
  </p:sldIdLst>
  <p:sldSz cx="10287000" cy="6858000" type="35mm"/>
  <p:notesSz cx="6818313" cy="9163050"/>
  <p:kinsoku lang="zh-CN" invalStChars="、。，．・：；？！゛゜ヽヾゝゞ々ー’”）〕］｝〉》」』】°‰′″℃￠％ぁぃぅぇぉっゃゅょゎァィゥェォッャュョヮヵヶ!%),.:;?]}｡｣､･ｧｨｩｪｫｬｭｮｯｰﾞﾟ" invalEndChars="‘“（〔［｛〈《「『【￥＄$([\{｢￡"/>
  <p:defaultTextStyle>
    <a:defPPr>
      <a:defRPr lang="en-US"/>
    </a:defPPr>
    <a:lvl1pPr algn="l" rtl="0" fontAlgn="base">
      <a:spcBef>
        <a:spcPct val="0"/>
      </a:spcBef>
      <a:spcAft>
        <a:spcPct val="0"/>
      </a:spcAft>
      <a:defRPr sz="2400" kern="1200">
        <a:solidFill>
          <a:schemeClr val="tx1"/>
        </a:solidFill>
        <a:latin typeface="Arial" charset="0"/>
        <a:ea typeface="+mn-ea"/>
        <a:cs typeface="+mn-cs"/>
      </a:defRPr>
    </a:lvl1pPr>
    <a:lvl2pPr marL="457200" algn="l" rtl="0" fontAlgn="base">
      <a:spcBef>
        <a:spcPct val="0"/>
      </a:spcBef>
      <a:spcAft>
        <a:spcPct val="0"/>
      </a:spcAft>
      <a:defRPr sz="2400" kern="1200">
        <a:solidFill>
          <a:schemeClr val="tx1"/>
        </a:solidFill>
        <a:latin typeface="Arial" charset="0"/>
        <a:ea typeface="+mn-ea"/>
        <a:cs typeface="+mn-cs"/>
      </a:defRPr>
    </a:lvl2pPr>
    <a:lvl3pPr marL="914400" algn="l" rtl="0" fontAlgn="base">
      <a:spcBef>
        <a:spcPct val="0"/>
      </a:spcBef>
      <a:spcAft>
        <a:spcPct val="0"/>
      </a:spcAft>
      <a:defRPr sz="2400" kern="1200">
        <a:solidFill>
          <a:schemeClr val="tx1"/>
        </a:solidFill>
        <a:latin typeface="Arial" charset="0"/>
        <a:ea typeface="+mn-ea"/>
        <a:cs typeface="+mn-cs"/>
      </a:defRPr>
    </a:lvl3pPr>
    <a:lvl4pPr marL="1371600" algn="l" rtl="0" fontAlgn="base">
      <a:spcBef>
        <a:spcPct val="0"/>
      </a:spcBef>
      <a:spcAft>
        <a:spcPct val="0"/>
      </a:spcAft>
      <a:defRPr sz="2400" kern="1200">
        <a:solidFill>
          <a:schemeClr val="tx1"/>
        </a:solidFill>
        <a:latin typeface="Arial" charset="0"/>
        <a:ea typeface="+mn-ea"/>
        <a:cs typeface="+mn-cs"/>
      </a:defRPr>
    </a:lvl4pPr>
    <a:lvl5pPr marL="1828800" algn="l" rtl="0" fontAlgn="base">
      <a:spcBef>
        <a:spcPct val="0"/>
      </a:spcBef>
      <a:spcAft>
        <a:spcPct val="0"/>
      </a:spcAft>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240">
          <p15:clr>
            <a:srgbClr val="A4A3A4"/>
          </p15:clr>
        </p15:guide>
      </p15:sldGuideLst>
    </p:ext>
    <p:ext uri="{2D200454-40CA-4A62-9FC3-DE9A4176ACB9}">
      <p15:notesGuideLst xmlns:p15="http://schemas.microsoft.com/office/powerpoint/2012/main">
        <p15:guide id="1" orient="horz" pos="2886">
          <p15:clr>
            <a:srgbClr val="A4A3A4"/>
          </p15:clr>
        </p15:guide>
        <p15:guide id="2" pos="2147">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FF9900"/>
    <a:srgbClr val="00FFFF"/>
    <a:srgbClr val="66FF33"/>
    <a:srgbClr val="CC3300"/>
    <a:srgbClr val="FF0000"/>
    <a:srgbClr val="3A05D1"/>
    <a:srgbClr val="1385ED"/>
    <a:srgbClr val="1529C1"/>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97" autoAdjust="0"/>
    <p:restoredTop sz="94837" autoAdjust="0"/>
  </p:normalViewPr>
  <p:slideViewPr>
    <p:cSldViewPr>
      <p:cViewPr varScale="1">
        <p:scale>
          <a:sx n="77" d="100"/>
          <a:sy n="77" d="100"/>
        </p:scale>
        <p:origin x="720" y="68"/>
      </p:cViewPr>
      <p:guideLst>
        <p:guide orient="horz" pos="2160"/>
        <p:guide pos="3240"/>
      </p:guideLst>
    </p:cSldViewPr>
  </p:slideViewPr>
  <p:outlineViewPr>
    <p:cViewPr>
      <p:scale>
        <a:sx n="33" d="100"/>
        <a:sy n="33" d="100"/>
      </p:scale>
      <p:origin x="0" y="10008"/>
    </p:cViewPr>
  </p:outlineViewPr>
  <p:notesTextViewPr>
    <p:cViewPr>
      <p:scale>
        <a:sx n="100" d="100"/>
        <a:sy n="100" d="100"/>
      </p:scale>
      <p:origin x="0" y="0"/>
    </p:cViewPr>
  </p:notesTextViewPr>
  <p:sorterViewPr>
    <p:cViewPr>
      <p:scale>
        <a:sx n="80" d="100"/>
        <a:sy n="80" d="100"/>
      </p:scale>
      <p:origin x="0" y="-1216"/>
    </p:cViewPr>
  </p:sorterViewPr>
  <p:notesViewPr>
    <p:cSldViewPr>
      <p:cViewPr varScale="1">
        <p:scale>
          <a:sx n="53" d="100"/>
          <a:sy n="53" d="100"/>
        </p:scale>
        <p:origin x="-1800" y="-84"/>
      </p:cViewPr>
      <p:guideLst>
        <p:guide orient="horz" pos="2886"/>
        <p:guide pos="2147"/>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oleObject" Target="file:///C:\Users\nmahasuwan\AppData\Local\Microsoft\Windows\INetCache\Content.Outlook\MKZVS1W8\Current%20Syndrome%20list%20with%20sample%20sizes.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US"/>
              <a:t>Syndrome Distribution</a:t>
            </a:r>
          </a:p>
        </c:rich>
      </c:tx>
      <c:layout>
        <c:manualLayout>
          <c:xMode val="edge"/>
          <c:yMode val="edge"/>
          <c:x val="0.294381663122943"/>
          <c:y val="2.81143026135817E-2"/>
        </c:manualLayout>
      </c:layout>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plotArea>
      <c:layout>
        <c:manualLayout>
          <c:layoutTarget val="inner"/>
          <c:xMode val="edge"/>
          <c:yMode val="edge"/>
          <c:x val="3.1340837640050197E-2"/>
          <c:y val="9.1370668751296798E-3"/>
          <c:w val="0.94734714104792805"/>
          <c:h val="0.61063939426964198"/>
        </c:manualLayout>
      </c:layout>
      <c:barChart>
        <c:barDir val="col"/>
        <c:grouping val="clustered"/>
        <c:varyColors val="0"/>
        <c:ser>
          <c:idx val="0"/>
          <c:order val="0"/>
          <c:tx>
            <c:strRef>
              <c:f>Sheet1!$C$1</c:f>
              <c:strCache>
                <c:ptCount val="1"/>
                <c:pt idx="0">
                  <c:v>CountOfSubject ID</c:v>
                </c:pt>
              </c:strCache>
            </c:strRef>
          </c:tx>
          <c:spPr>
            <a:gradFill rotWithShape="1">
              <a:gsLst>
                <a:gs pos="0">
                  <a:schemeClr val="accent1">
                    <a:tint val="98000"/>
                    <a:shade val="25000"/>
                    <a:satMod val="250000"/>
                  </a:schemeClr>
                </a:gs>
                <a:gs pos="68000">
                  <a:schemeClr val="accent1">
                    <a:tint val="86000"/>
                    <a:satMod val="115000"/>
                  </a:schemeClr>
                </a:gs>
                <a:gs pos="100000">
                  <a:schemeClr val="accent1">
                    <a:tint val="50000"/>
                    <a:satMod val="150000"/>
                  </a:schemeClr>
                </a:gs>
              </a:gsLst>
              <a:path path="circle">
                <a:fillToRect l="50000" t="130000" r="50000" b="-30000"/>
              </a:path>
            </a:gradFill>
            <a:ln>
              <a:noFill/>
            </a:ln>
            <a:effectLst>
              <a:outerShdw blurRad="57150" dist="38100" dir="5400000" algn="ctr" rotWithShape="0">
                <a:scrgbClr r="0" g="0" b="0">
                  <a:shade val="9000"/>
                  <a:alpha val="48000"/>
                  <a:satMod val="105000"/>
                </a:scrgbClr>
              </a:outerShdw>
            </a:effectLst>
            <a:scene3d>
              <a:camera prst="orthographicFront">
                <a:rot lat="0" lon="0" rev="0"/>
              </a:camera>
              <a:lightRig rig="glow" dir="tl">
                <a:rot lat="0" lon="0" rev="900000"/>
              </a:lightRig>
            </a:scene3d>
            <a:sp3d prstMaterial="powder">
              <a:bevelT w="25400" h="38100"/>
            </a:sp3d>
          </c:spPr>
          <c:invertIfNegative val="0"/>
          <c:cat>
            <c:strRef>
              <c:f>Sheet1!$B$2:$B$97</c:f>
              <c:strCache>
                <c:ptCount val="96"/>
                <c:pt idx="0">
                  <c:v>Relative</c:v>
                </c:pt>
                <c:pt idx="1">
                  <c:v>Cleft Lip/Palate</c:v>
                </c:pt>
                <c:pt idx="2">
                  <c:v>Marfan Syndrome</c:v>
                </c:pt>
                <c:pt idx="3">
                  <c:v>Down Syndrome</c:v>
                </c:pt>
                <c:pt idx="4">
                  <c:v>Unknown</c:v>
                </c:pt>
                <c:pt idx="5">
                  <c:v>Turner Syndrome</c:v>
                </c:pt>
                <c:pt idx="6">
                  <c:v>Ehlers Danlos Syndrome</c:v>
                </c:pt>
                <c:pt idx="7">
                  <c:v>Loeys-Deitz Syndrome</c:v>
                </c:pt>
                <c:pt idx="8">
                  <c:v>Achondroplasia</c:v>
                </c:pt>
                <c:pt idx="9">
                  <c:v>Neurofibromatosis</c:v>
                </c:pt>
                <c:pt idx="10">
                  <c:v>22q 11.2 Deletion Syndrome</c:v>
                </c:pt>
                <c:pt idx="11">
                  <c:v>Cornelia de Lange Syndrome</c:v>
                </c:pt>
                <c:pt idx="12">
                  <c:v>CHARGE Syndrome</c:v>
                </c:pt>
                <c:pt idx="13">
                  <c:v>Williams Syndrome</c:v>
                </c:pt>
                <c:pt idx="14">
                  <c:v>Noonan Syndrome</c:v>
                </c:pt>
                <c:pt idx="15">
                  <c:v>Stickler syndrome</c:v>
                </c:pt>
                <c:pt idx="16">
                  <c:v>Rett Syndrome</c:v>
                </c:pt>
                <c:pt idx="17">
                  <c:v>X-Linked Hypohidrotic Ectodermal Dysplasia</c:v>
                </c:pt>
                <c:pt idx="18">
                  <c:v>Jacobsen syndrome</c:v>
                </c:pt>
                <c:pt idx="19">
                  <c:v>Kabuki Syndrome</c:v>
                </c:pt>
                <c:pt idx="20">
                  <c:v>5p Deletion Cri du Chat</c:v>
                </c:pt>
                <c:pt idx="21">
                  <c:v>Cohen Syndrome</c:v>
                </c:pt>
                <c:pt idx="22">
                  <c:v>Cockayne Syndrome</c:v>
                </c:pt>
                <c:pt idx="23">
                  <c:v>Moebius syndrome</c:v>
                </c:pt>
                <c:pt idx="24">
                  <c:v>Pseudoachondroplasia</c:v>
                </c:pt>
                <c:pt idx="25">
                  <c:v>4p Deletion Wolff-Hirschhorn Syndrome</c:v>
                </c:pt>
                <c:pt idx="26">
                  <c:v>Goldenhar Syndrome</c:v>
                </c:pt>
                <c:pt idx="27">
                  <c:v>Pierre Robin Sequence</c:v>
                </c:pt>
                <c:pt idx="28">
                  <c:v>Klinefelter Syndrome</c:v>
                </c:pt>
                <c:pt idx="29">
                  <c:v>Cardiofaciocutaneous Syndrome</c:v>
                </c:pt>
                <c:pt idx="30">
                  <c:v>Ectrodactyly-Ectodermal Dysplasia-Cleft Lip/Palate</c:v>
                </c:pt>
                <c:pt idx="31">
                  <c:v>Costello Syndrome</c:v>
                </c:pt>
                <c:pt idx="32">
                  <c:v>Crouzon Syndrome</c:v>
                </c:pt>
                <c:pt idx="33">
                  <c:v>Fragile X</c:v>
                </c:pt>
                <c:pt idx="34">
                  <c:v>Apert Syndrome</c:v>
                </c:pt>
                <c:pt idx="35">
                  <c:v>Treacher-Collins syndrome</c:v>
                </c:pt>
                <c:pt idx="36">
                  <c:v>Smith-Lemli-Opitz Syndrome</c:v>
                </c:pt>
                <c:pt idx="37">
                  <c:v>Multiple Congenital Anomalies</c:v>
                </c:pt>
                <c:pt idx="38">
                  <c:v>Van der Woude Syndrome</c:v>
                </c:pt>
                <c:pt idx="39">
                  <c:v>11q Deletion</c:v>
                </c:pt>
                <c:pt idx="40">
                  <c:v>Pallister-Killian Syndrome</c:v>
                </c:pt>
                <c:pt idx="41">
                  <c:v>Saethre-Chotzen Syndrome</c:v>
                </c:pt>
                <c:pt idx="42">
                  <c:v>Focal Dermal Hypoplasia</c:v>
                </c:pt>
                <c:pt idx="43">
                  <c:v>Ectodermal Dysplasia</c:v>
                </c:pt>
                <c:pt idx="44">
                  <c:v>Smith-Magenis Syndrome</c:v>
                </c:pt>
                <c:pt idx="45">
                  <c:v>Osteogenesis Imperfecta</c:v>
                </c:pt>
                <c:pt idx="46">
                  <c:v>Trisomy 18</c:v>
                </c:pt>
                <c:pt idx="47">
                  <c:v>Connective Tissue Disorder</c:v>
                </c:pt>
                <c:pt idx="48">
                  <c:v>Spondyloepiphyseal Dysplasia</c:v>
                </c:pt>
                <c:pt idx="49">
                  <c:v>18p Tetrasomy</c:v>
                </c:pt>
                <c:pt idx="50">
                  <c:v>Epileptic Encephalopathy</c:v>
                </c:pt>
                <c:pt idx="51">
                  <c:v>Beckwith-Wiedemann Syndrome</c:v>
                </c:pt>
                <c:pt idx="52">
                  <c:v>Autism Spectrum Disorder</c:v>
                </c:pt>
                <c:pt idx="53">
                  <c:v>Hemifacial Microsomia</c:v>
                </c:pt>
                <c:pt idx="54">
                  <c:v>Skeletal Dysplasia</c:v>
                </c:pt>
                <c:pt idx="55">
                  <c:v>Pfeiffer Syndrome</c:v>
                </c:pt>
                <c:pt idx="56">
                  <c:v>Craniosynostosis</c:v>
                </c:pt>
                <c:pt idx="57">
                  <c:v>Bronchi-Oto-Renal Syndrome</c:v>
                </c:pt>
                <c:pt idx="58">
                  <c:v>18p Deletion Syndrome</c:v>
                </c:pt>
                <c:pt idx="59">
                  <c:v>VACTERL</c:v>
                </c:pt>
                <c:pt idx="60">
                  <c:v>Sotos Syndrome</c:v>
                </c:pt>
                <c:pt idx="61">
                  <c:v>Gaucher Disease</c:v>
                </c:pt>
                <c:pt idx="62">
                  <c:v>Aortopathy</c:v>
                </c:pt>
                <c:pt idx="63">
                  <c:v>Polycystic Kidney Disease</c:v>
                </c:pt>
                <c:pt idx="64">
                  <c:v>Simpson-Golabi-Behmel Syndrome</c:v>
                </c:pt>
                <c:pt idx="65">
                  <c:v>Muenke Syndrome</c:v>
                </c:pt>
                <c:pt idx="66">
                  <c:v>Rubinstein-Taybi Syndrome</c:v>
                </c:pt>
                <c:pt idx="67">
                  <c:v>Angelman Syndrome</c:v>
                </c:pt>
                <c:pt idx="68">
                  <c:v>Prader-Willi Syndrome</c:v>
                </c:pt>
                <c:pt idx="69">
                  <c:v>Parry-Romberg Syndrome</c:v>
                </c:pt>
                <c:pt idx="70">
                  <c:v>1p36 deletion</c:v>
                </c:pt>
                <c:pt idx="71">
                  <c:v>Craniofrontonasal Dysplasia</c:v>
                </c:pt>
                <c:pt idx="72">
                  <c:v>Microtia</c:v>
                </c:pt>
                <c:pt idx="73">
                  <c:v>XXYY</c:v>
                </c:pt>
                <c:pt idx="74">
                  <c:v>Phenylketonuria</c:v>
                </c:pt>
                <c:pt idx="75">
                  <c:v>Cleidocranial Dysostosis </c:v>
                </c:pt>
                <c:pt idx="76">
                  <c:v>Trisomy 13</c:v>
                </c:pt>
                <c:pt idx="77">
                  <c:v>Diastrophic Dysplasia</c:v>
                </c:pt>
                <c:pt idx="78">
                  <c:v>Primordial Dwarfism</c:v>
                </c:pt>
                <c:pt idx="79">
                  <c:v>Opitz GBBB Syndrome</c:v>
                </c:pt>
                <c:pt idx="80">
                  <c:v>Russell Silver Syndrome</c:v>
                </c:pt>
                <c:pt idx="81">
                  <c:v>Hypochondroplasia</c:v>
                </c:pt>
                <c:pt idx="82">
                  <c:v>Xq28 Duplication</c:v>
                </c:pt>
                <c:pt idx="83">
                  <c:v>X-Linked Hypohidrotic Ectodermal Dysplasia carrier</c:v>
                </c:pt>
                <c:pt idx="84">
                  <c:v>17p Deletion</c:v>
                </c:pt>
                <c:pt idx="85">
                  <c:v>Microcephaly</c:v>
                </c:pt>
                <c:pt idx="86">
                  <c:v>XXX</c:v>
                </c:pt>
                <c:pt idx="87">
                  <c:v>22q11 Duplication</c:v>
                </c:pt>
                <c:pt idx="88">
                  <c:v>Coffin-Siris Syndrome</c:v>
                </c:pt>
                <c:pt idx="89">
                  <c:v>Trichorhinophalangeal Syndrome</c:v>
                </c:pt>
                <c:pt idx="90">
                  <c:v>Trisomy 22</c:v>
                </c:pt>
                <c:pt idx="91">
                  <c:v>Spondylocostal dysplasia</c:v>
                </c:pt>
                <c:pt idx="92">
                  <c:v>Frontonasal Dysplasia</c:v>
                </c:pt>
                <c:pt idx="93">
                  <c:v>Hydrotic Ectodermal Dysplasia</c:v>
                </c:pt>
                <c:pt idx="94">
                  <c:v>3p Deletion</c:v>
                </c:pt>
                <c:pt idx="95">
                  <c:v>15q11.2 Deletion</c:v>
                </c:pt>
              </c:strCache>
            </c:strRef>
          </c:cat>
          <c:val>
            <c:numRef>
              <c:f>Sheet1!$C$2:$C$97</c:f>
              <c:numCache>
                <c:formatCode>General</c:formatCode>
                <c:ptCount val="96"/>
                <c:pt idx="0">
                  <c:v>268</c:v>
                </c:pt>
                <c:pt idx="1">
                  <c:v>206</c:v>
                </c:pt>
                <c:pt idx="2">
                  <c:v>179</c:v>
                </c:pt>
                <c:pt idx="3">
                  <c:v>161</c:v>
                </c:pt>
                <c:pt idx="4">
                  <c:v>123</c:v>
                </c:pt>
                <c:pt idx="5">
                  <c:v>120</c:v>
                </c:pt>
                <c:pt idx="6">
                  <c:v>98</c:v>
                </c:pt>
                <c:pt idx="7">
                  <c:v>92</c:v>
                </c:pt>
                <c:pt idx="8">
                  <c:v>71</c:v>
                </c:pt>
                <c:pt idx="9">
                  <c:v>71</c:v>
                </c:pt>
                <c:pt idx="10">
                  <c:v>69</c:v>
                </c:pt>
                <c:pt idx="11">
                  <c:v>65</c:v>
                </c:pt>
                <c:pt idx="12">
                  <c:v>63</c:v>
                </c:pt>
                <c:pt idx="13">
                  <c:v>62</c:v>
                </c:pt>
                <c:pt idx="14">
                  <c:v>58</c:v>
                </c:pt>
                <c:pt idx="15">
                  <c:v>56</c:v>
                </c:pt>
                <c:pt idx="16">
                  <c:v>54</c:v>
                </c:pt>
                <c:pt idx="17">
                  <c:v>50</c:v>
                </c:pt>
                <c:pt idx="18">
                  <c:v>47</c:v>
                </c:pt>
                <c:pt idx="19">
                  <c:v>45</c:v>
                </c:pt>
                <c:pt idx="20">
                  <c:v>44</c:v>
                </c:pt>
                <c:pt idx="21">
                  <c:v>41</c:v>
                </c:pt>
                <c:pt idx="22">
                  <c:v>41</c:v>
                </c:pt>
                <c:pt idx="23">
                  <c:v>35</c:v>
                </c:pt>
                <c:pt idx="24">
                  <c:v>33</c:v>
                </c:pt>
                <c:pt idx="25">
                  <c:v>32</c:v>
                </c:pt>
                <c:pt idx="26">
                  <c:v>30</c:v>
                </c:pt>
                <c:pt idx="27">
                  <c:v>30</c:v>
                </c:pt>
                <c:pt idx="28">
                  <c:v>28</c:v>
                </c:pt>
                <c:pt idx="29">
                  <c:v>28</c:v>
                </c:pt>
                <c:pt idx="30">
                  <c:v>25</c:v>
                </c:pt>
                <c:pt idx="31">
                  <c:v>25</c:v>
                </c:pt>
                <c:pt idx="32">
                  <c:v>23</c:v>
                </c:pt>
                <c:pt idx="33">
                  <c:v>22</c:v>
                </c:pt>
                <c:pt idx="34">
                  <c:v>21</c:v>
                </c:pt>
                <c:pt idx="35">
                  <c:v>21</c:v>
                </c:pt>
                <c:pt idx="36">
                  <c:v>17</c:v>
                </c:pt>
                <c:pt idx="37">
                  <c:v>17</c:v>
                </c:pt>
                <c:pt idx="38">
                  <c:v>16</c:v>
                </c:pt>
                <c:pt idx="39">
                  <c:v>16</c:v>
                </c:pt>
                <c:pt idx="40">
                  <c:v>16</c:v>
                </c:pt>
                <c:pt idx="41">
                  <c:v>15</c:v>
                </c:pt>
                <c:pt idx="42">
                  <c:v>15</c:v>
                </c:pt>
                <c:pt idx="43">
                  <c:v>15</c:v>
                </c:pt>
                <c:pt idx="44">
                  <c:v>15</c:v>
                </c:pt>
                <c:pt idx="45">
                  <c:v>15</c:v>
                </c:pt>
                <c:pt idx="46">
                  <c:v>14</c:v>
                </c:pt>
                <c:pt idx="47">
                  <c:v>13</c:v>
                </c:pt>
                <c:pt idx="48">
                  <c:v>13</c:v>
                </c:pt>
                <c:pt idx="49">
                  <c:v>13</c:v>
                </c:pt>
                <c:pt idx="50">
                  <c:v>12</c:v>
                </c:pt>
                <c:pt idx="51">
                  <c:v>12</c:v>
                </c:pt>
                <c:pt idx="52">
                  <c:v>11</c:v>
                </c:pt>
                <c:pt idx="53">
                  <c:v>11</c:v>
                </c:pt>
                <c:pt idx="54">
                  <c:v>10</c:v>
                </c:pt>
                <c:pt idx="55">
                  <c:v>10</c:v>
                </c:pt>
                <c:pt idx="56">
                  <c:v>9</c:v>
                </c:pt>
                <c:pt idx="57">
                  <c:v>9</c:v>
                </c:pt>
                <c:pt idx="58">
                  <c:v>8</c:v>
                </c:pt>
                <c:pt idx="59">
                  <c:v>8</c:v>
                </c:pt>
                <c:pt idx="60">
                  <c:v>8</c:v>
                </c:pt>
                <c:pt idx="61">
                  <c:v>8</c:v>
                </c:pt>
                <c:pt idx="62">
                  <c:v>8</c:v>
                </c:pt>
                <c:pt idx="63">
                  <c:v>7</c:v>
                </c:pt>
                <c:pt idx="64">
                  <c:v>7</c:v>
                </c:pt>
                <c:pt idx="65">
                  <c:v>7</c:v>
                </c:pt>
                <c:pt idx="66">
                  <c:v>6</c:v>
                </c:pt>
                <c:pt idx="67">
                  <c:v>6</c:v>
                </c:pt>
                <c:pt idx="68">
                  <c:v>6</c:v>
                </c:pt>
                <c:pt idx="69">
                  <c:v>6</c:v>
                </c:pt>
                <c:pt idx="70">
                  <c:v>6</c:v>
                </c:pt>
                <c:pt idx="71">
                  <c:v>5</c:v>
                </c:pt>
                <c:pt idx="72">
                  <c:v>5</c:v>
                </c:pt>
                <c:pt idx="73">
                  <c:v>5</c:v>
                </c:pt>
                <c:pt idx="74">
                  <c:v>5</c:v>
                </c:pt>
                <c:pt idx="75">
                  <c:v>5</c:v>
                </c:pt>
                <c:pt idx="76">
                  <c:v>5</c:v>
                </c:pt>
                <c:pt idx="77">
                  <c:v>5</c:v>
                </c:pt>
                <c:pt idx="78">
                  <c:v>5</c:v>
                </c:pt>
                <c:pt idx="79">
                  <c:v>5</c:v>
                </c:pt>
                <c:pt idx="80">
                  <c:v>5</c:v>
                </c:pt>
                <c:pt idx="81">
                  <c:v>5</c:v>
                </c:pt>
                <c:pt idx="82">
                  <c:v>5</c:v>
                </c:pt>
                <c:pt idx="83">
                  <c:v>5</c:v>
                </c:pt>
                <c:pt idx="84">
                  <c:v>4</c:v>
                </c:pt>
                <c:pt idx="85">
                  <c:v>4</c:v>
                </c:pt>
                <c:pt idx="86">
                  <c:v>4</c:v>
                </c:pt>
                <c:pt idx="87">
                  <c:v>4</c:v>
                </c:pt>
                <c:pt idx="88">
                  <c:v>4</c:v>
                </c:pt>
                <c:pt idx="89">
                  <c:v>4</c:v>
                </c:pt>
                <c:pt idx="90">
                  <c:v>4</c:v>
                </c:pt>
                <c:pt idx="91">
                  <c:v>4</c:v>
                </c:pt>
                <c:pt idx="92">
                  <c:v>4</c:v>
                </c:pt>
                <c:pt idx="93">
                  <c:v>4</c:v>
                </c:pt>
                <c:pt idx="94">
                  <c:v>4</c:v>
                </c:pt>
                <c:pt idx="95">
                  <c:v>4</c:v>
                </c:pt>
              </c:numCache>
            </c:numRef>
          </c:val>
          <c:extLst xmlns:c16r2="http://schemas.microsoft.com/office/drawing/2015/06/chart">
            <c:ext xmlns:c16="http://schemas.microsoft.com/office/drawing/2014/chart" uri="{C3380CC4-5D6E-409C-BE32-E72D297353CC}">
              <c16:uniqueId val="{00000000-493C-4E00-8687-97F211E46B6B}"/>
            </c:ext>
          </c:extLst>
        </c:ser>
        <c:dLbls>
          <c:showLegendKey val="0"/>
          <c:showVal val="0"/>
          <c:showCatName val="0"/>
          <c:showSerName val="0"/>
          <c:showPercent val="0"/>
          <c:showBubbleSize val="0"/>
        </c:dLbls>
        <c:gapWidth val="100"/>
        <c:overlap val="-24"/>
        <c:axId val="-277205616"/>
        <c:axId val="-277211056"/>
      </c:barChart>
      <c:catAx>
        <c:axId val="-277205616"/>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277211056"/>
        <c:crosses val="autoZero"/>
        <c:auto val="1"/>
        <c:lblAlgn val="ctr"/>
        <c:lblOffset val="100"/>
        <c:noMultiLvlLbl val="0"/>
      </c:catAx>
      <c:valAx>
        <c:axId val="-277211056"/>
        <c:scaling>
          <c:orientation val="minMax"/>
        </c:scaling>
        <c:delete val="0"/>
        <c:axPos val="l"/>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277205616"/>
        <c:crosses val="autoZero"/>
        <c:crossBetween val="between"/>
      </c:valAx>
      <c:spPr>
        <a:noFill/>
        <a:ln>
          <a:noFill/>
        </a:ln>
        <a:effectLst/>
      </c:spPr>
    </c:plotArea>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9">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lt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lt1"/>
    </cs:fontRef>
    <cs:spPr>
      <a:ln w="9525">
        <a:solidFill>
          <a:schemeClr val="lt1">
            <a:lumMod val="95000"/>
            <a:alpha val="54000"/>
          </a:schemeClr>
        </a:solidFill>
        <a:prstDash val="dash"/>
      </a:ln>
    </cs:spPr>
  </cs:dropLine>
  <cs:errorBar>
    <cs:lnRef idx="0"/>
    <cs:fillRef idx="0"/>
    <cs:effectRef idx="0"/>
    <cs:fontRef idx="minor">
      <a:schemeClr val="lt1"/>
    </cs:fontRef>
    <cs:spPr>
      <a:ln w="9525" cap="flat" cmpd="sng" algn="ctr">
        <a:solidFill>
          <a:schemeClr val="lt1">
            <a:lumMod val="95000"/>
          </a:schemeClr>
        </a:solidFill>
        <a:round/>
      </a:ln>
    </cs:spPr>
  </cs:errorBar>
  <cs:floor>
    <cs:lnRef idx="0"/>
    <cs:fillRef idx="0"/>
    <cs:effectRef idx="0"/>
    <cs:fontRef idx="minor">
      <a:schemeClr val="lt1"/>
    </cs:fontRef>
  </cs:floor>
  <cs:gridlineMajor>
    <cs:lnRef idx="0"/>
    <cs:fillRef idx="0"/>
    <cs:effectRef idx="0"/>
    <cs:fontRef idx="minor">
      <a:schemeClr val="lt1"/>
    </cs:fontRef>
    <cs:spPr>
      <a:ln w="9525" cap="flat" cmpd="sng" algn="ctr">
        <a:solidFill>
          <a:schemeClr val="lt1">
            <a:lumMod val="95000"/>
            <a:alpha val="10000"/>
          </a:schemeClr>
        </a:solidFill>
        <a:round/>
      </a:ln>
    </cs:spPr>
  </cs:gridlineMajor>
  <cs:gridlineMinor>
    <cs:lnRef idx="0"/>
    <cs:fillRef idx="0"/>
    <cs:effectRef idx="0"/>
    <cs:fontRef idx="minor">
      <a:schemeClr val="lt1"/>
    </cs:fontRef>
    <cs:spPr>
      <a:ln>
        <a:solidFill>
          <a:schemeClr val="lt1">
            <a:lumMod val="95000"/>
            <a:alpha val="5000"/>
          </a:schemeClr>
        </a:solidFill>
      </a:ln>
    </cs:spPr>
  </cs:gridlineMinor>
  <cs:hiLoLine>
    <cs:lnRef idx="0"/>
    <cs:fillRef idx="0"/>
    <cs:effectRef idx="0"/>
    <cs:fontRef idx="minor">
      <a:schemeClr val="lt1"/>
    </cs:fontRef>
    <cs:spPr>
      <a:ln w="9525">
        <a:solidFill>
          <a:schemeClr val="lt1">
            <a:lumMod val="95000"/>
            <a:alpha val="54000"/>
          </a:schemeClr>
        </a:solidFill>
        <a:prstDash val="dash"/>
      </a:ln>
    </cs:spPr>
  </cs:hiLoLine>
  <cs:leaderLine>
    <cs:lnRef idx="0"/>
    <cs:fillRef idx="0"/>
    <cs:effectRef idx="0"/>
    <cs:fontRef idx="minor">
      <a:schemeClr val="lt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lt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lt1"/>
    </cs:fontRef>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6.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31.wmf"/><Relationship Id="rId1" Type="http://schemas.openxmlformats.org/officeDocument/2006/relationships/image" Target="../media/image30.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6353175" y="8769350"/>
            <a:ext cx="396875" cy="301625"/>
          </a:xfrm>
          <a:prstGeom prst="rect">
            <a:avLst/>
          </a:prstGeom>
          <a:noFill/>
          <a:ln w="12700">
            <a:noFill/>
            <a:miter lim="800000"/>
            <a:headEnd/>
            <a:tailEnd/>
          </a:ln>
          <a:effectLst/>
        </p:spPr>
        <p:txBody>
          <a:bodyPr wrap="none" lIns="90488" tIns="44450" rIns="90488" bIns="44450" anchor="ctr">
            <a:spAutoFit/>
          </a:bodyPr>
          <a:lstStyle/>
          <a:p>
            <a:pPr algn="r" eaLnBrk="0" hangingPunct="0">
              <a:defRPr/>
            </a:pPr>
            <a:fld id="{FB22B8F0-08A7-4688-ABC5-EF3DECB6B361}" type="slidenum">
              <a:rPr lang="ja-JP" altLang="en-US" sz="1400"/>
              <a:pPr algn="r" eaLnBrk="0" hangingPunct="0">
                <a:defRPr/>
              </a:pPr>
              <a:t>‹#›</a:t>
            </a:fld>
            <a:endParaRPr lang="en-US" altLang="ja-JP" sz="1400"/>
          </a:p>
        </p:txBody>
      </p:sp>
    </p:spTree>
    <p:extLst>
      <p:ext uri="{BB962C8B-B14F-4D97-AF65-F5344CB8AC3E}">
        <p14:creationId xmlns:p14="http://schemas.microsoft.com/office/powerpoint/2010/main" val="31582525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893763" y="4352925"/>
            <a:ext cx="5029200" cy="4114800"/>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altLang="ja-JP" noProof="0"/>
              <a:t>Click to edit Master notes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p>
        </p:txBody>
      </p:sp>
      <p:sp>
        <p:nvSpPr>
          <p:cNvPr id="15363" name="Rectangle 3"/>
          <p:cNvSpPr>
            <a:spLocks noGrp="1" noRot="1" noChangeAspect="1" noChangeArrowheads="1" noTextEdit="1"/>
          </p:cNvSpPr>
          <p:nvPr>
            <p:ph type="sldImg" idx="2"/>
          </p:nvPr>
        </p:nvSpPr>
        <p:spPr bwMode="auto">
          <a:xfrm>
            <a:off x="841375" y="692150"/>
            <a:ext cx="5137150" cy="3425825"/>
          </a:xfrm>
          <a:prstGeom prst="rect">
            <a:avLst/>
          </a:prstGeom>
          <a:noFill/>
          <a:ln w="12700">
            <a:solidFill>
              <a:schemeClr val="tx1"/>
            </a:solidFill>
            <a:miter lim="800000"/>
            <a:headEnd/>
            <a:tailEnd/>
          </a:ln>
        </p:spPr>
      </p:sp>
      <p:sp>
        <p:nvSpPr>
          <p:cNvPr id="2052" name="Rectangle 4"/>
          <p:cNvSpPr>
            <a:spLocks noChangeArrowheads="1"/>
          </p:cNvSpPr>
          <p:nvPr/>
        </p:nvSpPr>
        <p:spPr bwMode="auto">
          <a:xfrm>
            <a:off x="6353175" y="8769350"/>
            <a:ext cx="396875" cy="301625"/>
          </a:xfrm>
          <a:prstGeom prst="rect">
            <a:avLst/>
          </a:prstGeom>
          <a:noFill/>
          <a:ln w="12700">
            <a:noFill/>
            <a:miter lim="800000"/>
            <a:headEnd/>
            <a:tailEnd/>
          </a:ln>
          <a:effectLst/>
        </p:spPr>
        <p:txBody>
          <a:bodyPr wrap="none" lIns="90488" tIns="44450" rIns="90488" bIns="44450" anchor="ctr">
            <a:spAutoFit/>
          </a:bodyPr>
          <a:lstStyle/>
          <a:p>
            <a:pPr algn="r" eaLnBrk="0" hangingPunct="0">
              <a:defRPr/>
            </a:pPr>
            <a:fld id="{D34578D3-C059-4D15-9001-AE71E62BB590}" type="slidenum">
              <a:rPr lang="ja-JP" altLang="en-US" sz="1400"/>
              <a:pPr algn="r" eaLnBrk="0" hangingPunct="0">
                <a:defRPr/>
              </a:pPr>
              <a:t>‹#›</a:t>
            </a:fld>
            <a:endParaRPr lang="en-US" altLang="ja-JP" sz="1400"/>
          </a:p>
        </p:txBody>
      </p:sp>
    </p:spTree>
    <p:extLst>
      <p:ext uri="{BB962C8B-B14F-4D97-AF65-F5344CB8AC3E}">
        <p14:creationId xmlns:p14="http://schemas.microsoft.com/office/powerpoint/2010/main" val="413175951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Rot="1" noChangeAspect="1" noChangeArrowheads="1" noTextEdit="1"/>
          </p:cNvSpPr>
          <p:nvPr>
            <p:ph type="sldImg"/>
          </p:nvPr>
        </p:nvSpPr>
        <p:spPr>
          <a:xfrm>
            <a:off x="841375" y="692150"/>
            <a:ext cx="5137150" cy="3425825"/>
          </a:xfrm>
          <a:ln/>
        </p:spPr>
      </p:sp>
      <p:sp>
        <p:nvSpPr>
          <p:cNvPr id="19458" name="Rectangle 3"/>
          <p:cNvSpPr>
            <a:spLocks noGrp="1" noChangeArrowheads="1"/>
          </p:cNvSpPr>
          <p:nvPr>
            <p:ph type="body" idx="1"/>
          </p:nvPr>
        </p:nvSpPr>
        <p:spPr>
          <a:noFill/>
          <a:ln w="9525"/>
        </p:spPr>
        <p:txBody>
          <a:bodyPr/>
          <a:lstStyle/>
          <a:p>
            <a:endParaRPr lang="zh-CN" altLang="zh-CN">
              <a:latin typeface="Arial" charset="0"/>
            </a:endParaRPr>
          </a:p>
        </p:txBody>
      </p:sp>
    </p:spTree>
    <p:extLst>
      <p:ext uri="{BB962C8B-B14F-4D97-AF65-F5344CB8AC3E}">
        <p14:creationId xmlns:p14="http://schemas.microsoft.com/office/powerpoint/2010/main" val="3107401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5653283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5653283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5653283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5653283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5653283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idx="10"/>
          </p:nvPr>
        </p:nvSpPr>
        <p:spPr/>
        <p:txBody>
          <a:bodyPr/>
          <a:lstStyle/>
          <a:p>
            <a:pPr>
              <a:defRPr/>
            </a:pPr>
            <a:fld id="{AB71DE9F-AE8D-4884-98A8-97C30B6550AA}" type="slidenum">
              <a:rPr lang="en-GB" smtClean="0"/>
              <a:pPr>
                <a:defRPr/>
              </a:pPr>
              <a:t>11</a:t>
            </a:fld>
            <a:endParaRPr lang="en-GB"/>
          </a:p>
        </p:txBody>
      </p:sp>
    </p:spTree>
    <p:extLst>
      <p:ext uri="{BB962C8B-B14F-4D97-AF65-F5344CB8AC3E}">
        <p14:creationId xmlns:p14="http://schemas.microsoft.com/office/powerpoint/2010/main" val="15750848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5653283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idx="10"/>
          </p:nvPr>
        </p:nvSpPr>
        <p:spPr/>
        <p:txBody>
          <a:bodyPr/>
          <a:lstStyle/>
          <a:p>
            <a:pPr>
              <a:defRPr/>
            </a:pPr>
            <a:fld id="{AB71DE9F-AE8D-4884-98A8-97C30B6550AA}" type="slidenum">
              <a:rPr lang="en-GB" smtClean="0"/>
              <a:pPr>
                <a:defRPr/>
              </a:pPr>
              <a:t>19</a:t>
            </a:fld>
            <a:endParaRPr lang="en-GB"/>
          </a:p>
        </p:txBody>
      </p:sp>
    </p:spTree>
    <p:extLst>
      <p:ext uri="{BB962C8B-B14F-4D97-AF65-F5344CB8AC3E}">
        <p14:creationId xmlns:p14="http://schemas.microsoft.com/office/powerpoint/2010/main" val="1326324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idx="10"/>
          </p:nvPr>
        </p:nvSpPr>
        <p:spPr/>
        <p:txBody>
          <a:bodyPr/>
          <a:lstStyle/>
          <a:p>
            <a:pPr>
              <a:defRPr/>
            </a:pPr>
            <a:fld id="{AB71DE9F-AE8D-4884-98A8-97C30B6550AA}" type="slidenum">
              <a:rPr lang="en-GB" smtClean="0"/>
              <a:pPr>
                <a:defRPr/>
              </a:pPr>
              <a:t>20</a:t>
            </a:fld>
            <a:endParaRPr lang="en-GB"/>
          </a:p>
        </p:txBody>
      </p:sp>
    </p:spTree>
    <p:extLst>
      <p:ext uri="{BB962C8B-B14F-4D97-AF65-F5344CB8AC3E}">
        <p14:creationId xmlns:p14="http://schemas.microsoft.com/office/powerpoint/2010/main" val="26240680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w="9525"/>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5653283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32378593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39583817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25678599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5647300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387071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600075" y="1371600"/>
            <a:ext cx="883310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600075" y="3228536"/>
            <a:ext cx="8836533"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pPr>
              <a:defRPr/>
            </a:pPr>
            <a:endParaRPr lang="zh-CN" altLang="zh-CN"/>
          </a:p>
        </p:txBody>
      </p:sp>
      <p:sp>
        <p:nvSpPr>
          <p:cNvPr id="19" name="Footer Placeholder 18"/>
          <p:cNvSpPr>
            <a:spLocks noGrp="1"/>
          </p:cNvSpPr>
          <p:nvPr>
            <p:ph type="ftr" sz="quarter" idx="11"/>
          </p:nvPr>
        </p:nvSpPr>
        <p:spPr/>
        <p:txBody>
          <a:bodyPr/>
          <a:lstStyle/>
          <a:p>
            <a:pPr>
              <a:defRPr/>
            </a:pPr>
            <a:endParaRPr lang="zh-CN" altLang="zh-CN"/>
          </a:p>
        </p:txBody>
      </p:sp>
      <p:sp>
        <p:nvSpPr>
          <p:cNvPr id="27" name="Slide Number Placeholder 26"/>
          <p:cNvSpPr>
            <a:spLocks noGrp="1"/>
          </p:cNvSpPr>
          <p:nvPr>
            <p:ph type="sldNum" sz="quarter" idx="12"/>
          </p:nvPr>
        </p:nvSpPr>
        <p:spPr/>
        <p:txBody>
          <a:bodyPr/>
          <a:lstStyle/>
          <a:p>
            <a:pPr>
              <a:defRPr/>
            </a:pPr>
            <a:fld id="{DC861B38-615F-43C1-BC1D-2D549537729E}" type="slidenum">
              <a:rPr lang="en-US" altLang="zh-CN" smtClean="0"/>
              <a:pPr>
                <a:defRPr/>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zh-CN" altLang="zh-CN"/>
          </a:p>
        </p:txBody>
      </p:sp>
      <p:sp>
        <p:nvSpPr>
          <p:cNvPr id="5" name="Footer Placeholder 4"/>
          <p:cNvSpPr>
            <a:spLocks noGrp="1"/>
          </p:cNvSpPr>
          <p:nvPr>
            <p:ph type="ftr" sz="quarter" idx="11"/>
          </p:nvPr>
        </p:nvSpPr>
        <p:spPr/>
        <p:txBody>
          <a:bodyPr/>
          <a:lstStyle/>
          <a:p>
            <a:pPr>
              <a:defRPr/>
            </a:pPr>
            <a:endParaRPr lang="zh-CN" altLang="zh-CN"/>
          </a:p>
        </p:txBody>
      </p:sp>
      <p:sp>
        <p:nvSpPr>
          <p:cNvPr id="6" name="Slide Number Placeholder 5"/>
          <p:cNvSpPr>
            <a:spLocks noGrp="1"/>
          </p:cNvSpPr>
          <p:nvPr>
            <p:ph type="sldNum" sz="quarter" idx="12"/>
          </p:nvPr>
        </p:nvSpPr>
        <p:spPr/>
        <p:txBody>
          <a:bodyPr/>
          <a:lstStyle/>
          <a:p>
            <a:pPr>
              <a:defRPr/>
            </a:pPr>
            <a:fld id="{F817B5F3-E565-49CE-BBFB-2708067AE381}" type="slidenum">
              <a:rPr lang="en-US" altLang="zh-CN" smtClean="0"/>
              <a:pPr>
                <a:defRPr/>
              </a:pPr>
              <a:t>‹#›</a:t>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96646" y="1316736"/>
            <a:ext cx="874395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96646" y="2704664"/>
            <a:ext cx="874395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pPr>
              <a:defRPr/>
            </a:pPr>
            <a:endParaRPr lang="zh-CN" altLang="zh-CN"/>
          </a:p>
        </p:txBody>
      </p:sp>
      <p:sp>
        <p:nvSpPr>
          <p:cNvPr id="5" name="Footer Placeholder 4"/>
          <p:cNvSpPr>
            <a:spLocks noGrp="1"/>
          </p:cNvSpPr>
          <p:nvPr>
            <p:ph type="ftr" sz="quarter" idx="11"/>
          </p:nvPr>
        </p:nvSpPr>
        <p:spPr/>
        <p:txBody>
          <a:bodyPr/>
          <a:lstStyle/>
          <a:p>
            <a:pPr>
              <a:defRPr/>
            </a:pPr>
            <a:endParaRPr lang="zh-CN" altLang="zh-CN"/>
          </a:p>
        </p:txBody>
      </p:sp>
      <p:sp>
        <p:nvSpPr>
          <p:cNvPr id="6" name="Slide Number Placeholder 5"/>
          <p:cNvSpPr>
            <a:spLocks noGrp="1"/>
          </p:cNvSpPr>
          <p:nvPr>
            <p:ph type="sldNum" sz="quarter" idx="12"/>
          </p:nvPr>
        </p:nvSpPr>
        <p:spPr/>
        <p:txBody>
          <a:bodyPr/>
          <a:lstStyle/>
          <a:p>
            <a:pPr>
              <a:defRPr/>
            </a:pPr>
            <a:fld id="{1013E0DD-B93F-4701-9B9D-B6B70A5F0DB0}" type="slidenum">
              <a:rPr lang="en-US" altLang="zh-CN" smtClean="0"/>
              <a:pPr>
                <a:defRPr/>
              </a:pPr>
              <a:t>‹#›</a:t>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14350" y="704088"/>
            <a:ext cx="9258300" cy="1143000"/>
          </a:xfrm>
        </p:spPr>
        <p:txBody>
          <a:bodyPr/>
          <a:lstStyle/>
          <a:p>
            <a:r>
              <a:rPr kumimoji="0" lang="en-US"/>
              <a:t>Click to edit Master title style</a:t>
            </a:r>
          </a:p>
        </p:txBody>
      </p:sp>
      <p:sp>
        <p:nvSpPr>
          <p:cNvPr id="3" name="Content Placeholder 2"/>
          <p:cNvSpPr>
            <a:spLocks noGrp="1"/>
          </p:cNvSpPr>
          <p:nvPr>
            <p:ph sz="half" idx="1"/>
          </p:nvPr>
        </p:nvSpPr>
        <p:spPr>
          <a:xfrm>
            <a:off x="514350" y="1920085"/>
            <a:ext cx="4543425"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29225" y="1920085"/>
            <a:ext cx="4543425"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pPr>
              <a:defRPr/>
            </a:pPr>
            <a:endParaRPr lang="zh-CN" altLang="zh-CN"/>
          </a:p>
        </p:txBody>
      </p:sp>
      <p:sp>
        <p:nvSpPr>
          <p:cNvPr id="6" name="Footer Placeholder 5"/>
          <p:cNvSpPr>
            <a:spLocks noGrp="1"/>
          </p:cNvSpPr>
          <p:nvPr>
            <p:ph type="ftr" sz="quarter" idx="11"/>
          </p:nvPr>
        </p:nvSpPr>
        <p:spPr/>
        <p:txBody>
          <a:bodyPr/>
          <a:lstStyle/>
          <a:p>
            <a:pPr>
              <a:defRPr/>
            </a:pPr>
            <a:endParaRPr lang="zh-CN" altLang="zh-CN"/>
          </a:p>
        </p:txBody>
      </p:sp>
      <p:sp>
        <p:nvSpPr>
          <p:cNvPr id="7" name="Slide Number Placeholder 6"/>
          <p:cNvSpPr>
            <a:spLocks noGrp="1"/>
          </p:cNvSpPr>
          <p:nvPr>
            <p:ph type="sldNum" sz="quarter" idx="12"/>
          </p:nvPr>
        </p:nvSpPr>
        <p:spPr/>
        <p:txBody>
          <a:bodyPr/>
          <a:lstStyle/>
          <a:p>
            <a:pPr>
              <a:defRPr/>
            </a:pPr>
            <a:fld id="{AA4184F1-FC84-4E4F-A1DE-1E47710F1C1D}" type="slidenum">
              <a:rPr lang="en-US" altLang="zh-CN" smtClean="0"/>
              <a:pPr>
                <a:defRPr/>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14350" y="704088"/>
            <a:ext cx="92583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514350" y="1855248"/>
            <a:ext cx="4545212"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5225654" y="1859758"/>
            <a:ext cx="4546997"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514350" y="2514600"/>
            <a:ext cx="4545212"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5225654" y="2514600"/>
            <a:ext cx="454699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pPr>
              <a:defRPr/>
            </a:pPr>
            <a:endParaRPr lang="zh-CN" altLang="zh-CN"/>
          </a:p>
        </p:txBody>
      </p:sp>
      <p:sp>
        <p:nvSpPr>
          <p:cNvPr id="8" name="Footer Placeholder 7"/>
          <p:cNvSpPr>
            <a:spLocks noGrp="1"/>
          </p:cNvSpPr>
          <p:nvPr>
            <p:ph type="ftr" sz="quarter" idx="11"/>
          </p:nvPr>
        </p:nvSpPr>
        <p:spPr/>
        <p:txBody>
          <a:bodyPr/>
          <a:lstStyle/>
          <a:p>
            <a:pPr>
              <a:defRPr/>
            </a:pPr>
            <a:endParaRPr lang="zh-CN" altLang="zh-CN"/>
          </a:p>
        </p:txBody>
      </p:sp>
      <p:sp>
        <p:nvSpPr>
          <p:cNvPr id="9" name="Slide Number Placeholder 8"/>
          <p:cNvSpPr>
            <a:spLocks noGrp="1"/>
          </p:cNvSpPr>
          <p:nvPr>
            <p:ph type="sldNum" sz="quarter" idx="12"/>
          </p:nvPr>
        </p:nvSpPr>
        <p:spPr/>
        <p:txBody>
          <a:bodyPr/>
          <a:lstStyle/>
          <a:p>
            <a:pPr>
              <a:defRPr/>
            </a:pPr>
            <a:fld id="{DAF83EF8-8603-4CFE-9B42-A824F9D52ED6}" type="slidenum">
              <a:rPr lang="en-US" altLang="zh-CN" smtClean="0"/>
              <a:pPr>
                <a:defRPr/>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14350" y="704088"/>
            <a:ext cx="9344025"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pPr>
              <a:defRPr/>
            </a:pPr>
            <a:endParaRPr lang="zh-CN" altLang="zh-CN"/>
          </a:p>
        </p:txBody>
      </p:sp>
      <p:sp>
        <p:nvSpPr>
          <p:cNvPr id="4" name="Footer Placeholder 3"/>
          <p:cNvSpPr>
            <a:spLocks noGrp="1"/>
          </p:cNvSpPr>
          <p:nvPr>
            <p:ph type="ftr" sz="quarter" idx="11"/>
          </p:nvPr>
        </p:nvSpPr>
        <p:spPr/>
        <p:txBody>
          <a:bodyPr/>
          <a:lstStyle/>
          <a:p>
            <a:pPr>
              <a:defRPr/>
            </a:pPr>
            <a:endParaRPr lang="zh-CN" altLang="zh-CN"/>
          </a:p>
        </p:txBody>
      </p:sp>
      <p:sp>
        <p:nvSpPr>
          <p:cNvPr id="5" name="Slide Number Placeholder 4"/>
          <p:cNvSpPr>
            <a:spLocks noGrp="1"/>
          </p:cNvSpPr>
          <p:nvPr>
            <p:ph type="sldNum" sz="quarter" idx="12"/>
          </p:nvPr>
        </p:nvSpPr>
        <p:spPr/>
        <p:txBody>
          <a:bodyPr/>
          <a:lstStyle/>
          <a:p>
            <a:pPr>
              <a:defRPr/>
            </a:pPr>
            <a:fld id="{EE0E376F-FA91-46B8-A411-484DE2FBA3D6}" type="slidenum">
              <a:rPr lang="en-US" altLang="zh-CN" smtClean="0"/>
              <a:pPr>
                <a:defRPr/>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zh-CN" altLang="zh-CN"/>
          </a:p>
        </p:txBody>
      </p:sp>
      <p:sp>
        <p:nvSpPr>
          <p:cNvPr id="3" name="Footer Placeholder 2"/>
          <p:cNvSpPr>
            <a:spLocks noGrp="1"/>
          </p:cNvSpPr>
          <p:nvPr>
            <p:ph type="ftr" sz="quarter" idx="11"/>
          </p:nvPr>
        </p:nvSpPr>
        <p:spPr/>
        <p:txBody>
          <a:bodyPr/>
          <a:lstStyle/>
          <a:p>
            <a:pPr>
              <a:defRPr/>
            </a:pPr>
            <a:endParaRPr lang="zh-CN" altLang="zh-CN"/>
          </a:p>
        </p:txBody>
      </p:sp>
      <p:sp>
        <p:nvSpPr>
          <p:cNvPr id="4" name="Slide Number Placeholder 3"/>
          <p:cNvSpPr>
            <a:spLocks noGrp="1"/>
          </p:cNvSpPr>
          <p:nvPr>
            <p:ph type="sldNum" sz="quarter" idx="12"/>
          </p:nvPr>
        </p:nvSpPr>
        <p:spPr/>
        <p:txBody>
          <a:bodyPr/>
          <a:lstStyle/>
          <a:p>
            <a:pPr>
              <a:defRPr/>
            </a:pPr>
            <a:fld id="{7650B600-6A0A-4E51-8767-16760E2502DF}" type="slidenum">
              <a:rPr lang="en-US" altLang="zh-CN" smtClean="0"/>
              <a:pPr>
                <a:defRPr/>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1525" y="514352"/>
            <a:ext cx="30861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771525" y="1676400"/>
            <a:ext cx="30861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4021931" y="1676400"/>
            <a:ext cx="5750719"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pPr>
              <a:defRPr/>
            </a:pPr>
            <a:endParaRPr lang="zh-CN" altLang="zh-CN"/>
          </a:p>
        </p:txBody>
      </p:sp>
      <p:sp>
        <p:nvSpPr>
          <p:cNvPr id="6" name="Footer Placeholder 5"/>
          <p:cNvSpPr>
            <a:spLocks noGrp="1"/>
          </p:cNvSpPr>
          <p:nvPr>
            <p:ph type="ftr" sz="quarter" idx="11"/>
          </p:nvPr>
        </p:nvSpPr>
        <p:spPr/>
        <p:txBody>
          <a:bodyPr/>
          <a:lstStyle/>
          <a:p>
            <a:pPr>
              <a:defRPr/>
            </a:pPr>
            <a:endParaRPr lang="zh-CN" altLang="zh-CN"/>
          </a:p>
        </p:txBody>
      </p:sp>
      <p:sp>
        <p:nvSpPr>
          <p:cNvPr id="7" name="Slide Number Placeholder 6"/>
          <p:cNvSpPr>
            <a:spLocks noGrp="1"/>
          </p:cNvSpPr>
          <p:nvPr>
            <p:ph type="sldNum" sz="quarter" idx="12"/>
          </p:nvPr>
        </p:nvSpPr>
        <p:spPr/>
        <p:txBody>
          <a:bodyPr/>
          <a:lstStyle/>
          <a:p>
            <a:pPr>
              <a:defRPr/>
            </a:pPr>
            <a:fld id="{B32E9033-7856-4B57-97CB-297C5D9F56AF}" type="slidenum">
              <a:rPr lang="en-US" altLang="zh-CN" smtClean="0"/>
              <a:pPr>
                <a:defRPr/>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561472" y="1108077"/>
            <a:ext cx="5915025"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9004651" y="5359769"/>
            <a:ext cx="174879"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85800" y="1176997"/>
            <a:ext cx="2489454"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85800" y="2828785"/>
            <a:ext cx="2486025"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pPr>
              <a:defRPr/>
            </a:pPr>
            <a:endParaRPr lang="zh-CN" altLang="zh-CN"/>
          </a:p>
        </p:txBody>
      </p:sp>
      <p:sp>
        <p:nvSpPr>
          <p:cNvPr id="6" name="Footer Placeholder 5"/>
          <p:cNvSpPr>
            <a:spLocks noGrp="1"/>
          </p:cNvSpPr>
          <p:nvPr>
            <p:ph type="ftr" sz="quarter" idx="11"/>
          </p:nvPr>
        </p:nvSpPr>
        <p:spPr/>
        <p:txBody>
          <a:bodyPr/>
          <a:lstStyle/>
          <a:p>
            <a:pPr>
              <a:defRPr/>
            </a:pPr>
            <a:endParaRPr lang="zh-CN" altLang="zh-CN"/>
          </a:p>
        </p:txBody>
      </p:sp>
      <p:sp>
        <p:nvSpPr>
          <p:cNvPr id="7" name="Slide Number Placeholder 6"/>
          <p:cNvSpPr>
            <a:spLocks noGrp="1"/>
          </p:cNvSpPr>
          <p:nvPr>
            <p:ph type="sldNum" sz="quarter" idx="12"/>
          </p:nvPr>
        </p:nvSpPr>
        <p:spPr>
          <a:xfrm>
            <a:off x="9086850" y="6356351"/>
            <a:ext cx="685800" cy="365125"/>
          </a:xfrm>
        </p:spPr>
        <p:txBody>
          <a:bodyPr/>
          <a:lstStyle/>
          <a:p>
            <a:pPr>
              <a:defRPr/>
            </a:pPr>
            <a:fld id="{95E214C4-64A8-4FFC-8C9A-9F3DE9C69AD6}" type="slidenum">
              <a:rPr lang="en-US" altLang="zh-CN" smtClean="0"/>
              <a:pPr>
                <a:defRPr/>
              </a:pPr>
              <a:t>‹#›</a:t>
            </a:fld>
            <a:endParaRPr lang="en-US" altLang="zh-CN"/>
          </a:p>
        </p:txBody>
      </p:sp>
      <p:sp>
        <p:nvSpPr>
          <p:cNvPr id="3" name="Picture Placeholder 2"/>
          <p:cNvSpPr>
            <a:spLocks noGrp="1"/>
          </p:cNvSpPr>
          <p:nvPr>
            <p:ph type="pic" idx="1"/>
          </p:nvPr>
        </p:nvSpPr>
        <p:spPr>
          <a:xfrm rot="420000">
            <a:off x="3921517" y="1199517"/>
            <a:ext cx="5194935"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10716" y="5816600"/>
            <a:ext cx="10308431"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929187" y="6219826"/>
            <a:ext cx="5357813"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zh-CN" altLang="zh-CN"/>
          </a:p>
        </p:txBody>
      </p:sp>
      <p:sp>
        <p:nvSpPr>
          <p:cNvPr id="5" name="Footer Placeholder 4"/>
          <p:cNvSpPr>
            <a:spLocks noGrp="1"/>
          </p:cNvSpPr>
          <p:nvPr>
            <p:ph type="ftr" sz="quarter" idx="11"/>
          </p:nvPr>
        </p:nvSpPr>
        <p:spPr/>
        <p:txBody>
          <a:bodyPr/>
          <a:lstStyle/>
          <a:p>
            <a:pPr>
              <a:defRPr/>
            </a:pPr>
            <a:endParaRPr lang="zh-CN" altLang="zh-CN"/>
          </a:p>
        </p:txBody>
      </p:sp>
      <p:sp>
        <p:nvSpPr>
          <p:cNvPr id="6" name="Slide Number Placeholder 5"/>
          <p:cNvSpPr>
            <a:spLocks noGrp="1"/>
          </p:cNvSpPr>
          <p:nvPr>
            <p:ph type="sldNum" sz="quarter" idx="12"/>
          </p:nvPr>
        </p:nvSpPr>
        <p:spPr/>
        <p:txBody>
          <a:bodyPr/>
          <a:lstStyle/>
          <a:p>
            <a:pPr>
              <a:defRPr/>
            </a:pPr>
            <a:fld id="{797C9E8B-00E9-4680-A93C-E97A2D8AB192}" type="slidenum">
              <a:rPr lang="en-US" altLang="zh-CN" smtClean="0"/>
              <a:pPr>
                <a:defRPr/>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58075" y="914402"/>
            <a:ext cx="2314575"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514350" y="914402"/>
            <a:ext cx="6772275"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zh-CN" altLang="zh-CN"/>
          </a:p>
        </p:txBody>
      </p:sp>
      <p:sp>
        <p:nvSpPr>
          <p:cNvPr id="5" name="Footer Placeholder 4"/>
          <p:cNvSpPr>
            <a:spLocks noGrp="1"/>
          </p:cNvSpPr>
          <p:nvPr>
            <p:ph type="ftr" sz="quarter" idx="11"/>
          </p:nvPr>
        </p:nvSpPr>
        <p:spPr/>
        <p:txBody>
          <a:bodyPr/>
          <a:lstStyle/>
          <a:p>
            <a:pPr>
              <a:defRPr/>
            </a:pPr>
            <a:endParaRPr lang="zh-CN" altLang="zh-CN"/>
          </a:p>
        </p:txBody>
      </p:sp>
      <p:sp>
        <p:nvSpPr>
          <p:cNvPr id="6" name="Slide Number Placeholder 5"/>
          <p:cNvSpPr>
            <a:spLocks noGrp="1"/>
          </p:cNvSpPr>
          <p:nvPr>
            <p:ph type="sldNum" sz="quarter" idx="12"/>
          </p:nvPr>
        </p:nvSpPr>
        <p:spPr/>
        <p:txBody>
          <a:bodyPr/>
          <a:lstStyle/>
          <a:p>
            <a:pPr>
              <a:defRPr/>
            </a:pPr>
            <a:fld id="{225C3885-8583-4095-8082-E61FFB82E4C5}" type="slidenum">
              <a:rPr lang="en-US" altLang="zh-CN" smtClean="0"/>
              <a:pPr>
                <a:defRPr/>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10716" y="-7144"/>
            <a:ext cx="10308431"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929187" y="-7144"/>
            <a:ext cx="5357813"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514350" y="704088"/>
            <a:ext cx="92583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514350" y="1935480"/>
            <a:ext cx="92583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514350" y="6356351"/>
            <a:ext cx="24003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zh-CN" altLang="zh-CN"/>
          </a:p>
        </p:txBody>
      </p:sp>
      <p:sp>
        <p:nvSpPr>
          <p:cNvPr id="22" name="Footer Placeholder 21"/>
          <p:cNvSpPr>
            <a:spLocks noGrp="1"/>
          </p:cNvSpPr>
          <p:nvPr>
            <p:ph type="ftr" sz="quarter" idx="3"/>
          </p:nvPr>
        </p:nvSpPr>
        <p:spPr>
          <a:xfrm>
            <a:off x="3000375" y="6356351"/>
            <a:ext cx="37719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zh-CN" altLang="zh-CN"/>
          </a:p>
        </p:txBody>
      </p:sp>
      <p:sp>
        <p:nvSpPr>
          <p:cNvPr id="18" name="Slide Number Placeholder 17"/>
          <p:cNvSpPr>
            <a:spLocks noGrp="1"/>
          </p:cNvSpPr>
          <p:nvPr>
            <p:ph type="sldNum" sz="quarter" idx="4"/>
          </p:nvPr>
        </p:nvSpPr>
        <p:spPr>
          <a:xfrm>
            <a:off x="8915400" y="6356351"/>
            <a:ext cx="85725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E46C0BAE-5320-4905-A6B5-16663E6E2F70}" type="slidenum">
              <a:rPr lang="en-US" altLang="zh-CN" smtClean="0"/>
              <a:pPr>
                <a:defRPr/>
              </a:pPr>
              <a:t>‹#›</a:t>
            </a:fld>
            <a:endParaRPr lang="en-US" altLang="zh-CN"/>
          </a:p>
        </p:txBody>
      </p:sp>
      <p:grpSp>
        <p:nvGrpSpPr>
          <p:cNvPr id="2" name="Group 1"/>
          <p:cNvGrpSpPr/>
          <p:nvPr/>
        </p:nvGrpSpPr>
        <p:grpSpPr>
          <a:xfrm>
            <a:off x="-21394" y="202408"/>
            <a:ext cx="10328117"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6.emf"/><Relationship Id="rId4" Type="http://schemas.openxmlformats.org/officeDocument/2006/relationships/image" Target="../media/image5.wmf"/></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11.png"/><Relationship Id="rId5" Type="http://schemas.openxmlformats.org/officeDocument/2006/relationships/image" Target="../media/image10.wmf"/><Relationship Id="rId4" Type="http://schemas.openxmlformats.org/officeDocument/2006/relationships/oleObject" Target="../embeddings/oleObject2.bin"/></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8" Type="http://schemas.openxmlformats.org/officeDocument/2006/relationships/image" Target="../media/image18.wmf"/><Relationship Id="rId3" Type="http://schemas.openxmlformats.org/officeDocument/2006/relationships/notesSlide" Target="../notesSlides/notesSlide10.xml"/><Relationship Id="rId7"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21.png"/><Relationship Id="rId5" Type="http://schemas.openxmlformats.org/officeDocument/2006/relationships/image" Target="../media/image20.emf"/><Relationship Id="rId4" Type="http://schemas.openxmlformats.org/officeDocument/2006/relationships/image" Target="../media/image19.tiff"/></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23.wmf"/></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25.emf"/><Relationship Id="rId4" Type="http://schemas.openxmlformats.org/officeDocument/2006/relationships/image" Target="../media/image24.wmf"/></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image" Target="../media/image26.wmf"/><Relationship Id="rId4" Type="http://schemas.openxmlformats.org/officeDocument/2006/relationships/oleObject" Target="../embeddings/oleObject6.bin"/></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mlDrawing" Target="../drawings/vmlDrawing7.vml"/><Relationship Id="rId5" Type="http://schemas.openxmlformats.org/officeDocument/2006/relationships/image" Target="../media/image27.wmf"/><Relationship Id="rId4" Type="http://schemas.openxmlformats.org/officeDocument/2006/relationships/oleObject" Target="../embeddings/oleObject7.bin"/></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vmlDrawing" Target="../drawings/vmlDrawing8.vml"/><Relationship Id="rId5" Type="http://schemas.openxmlformats.org/officeDocument/2006/relationships/image" Target="../media/image28.wmf"/><Relationship Id="rId4" Type="http://schemas.openxmlformats.org/officeDocument/2006/relationships/oleObject" Target="../embeddings/oleObject8.bin"/></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16.xml"/><Relationship Id="rId7" Type="http://schemas.openxmlformats.org/officeDocument/2006/relationships/image" Target="../media/image31.wmf"/><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oleObject" Target="../embeddings/oleObject10.bin"/><Relationship Id="rId5" Type="http://schemas.openxmlformats.org/officeDocument/2006/relationships/image" Target="../media/image30.wmf"/><Relationship Id="rId4" Type="http://schemas.openxmlformats.org/officeDocument/2006/relationships/oleObject" Target="../embeddings/oleObject9.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8702" name="Rectangle 14"/>
          <p:cNvSpPr>
            <a:spLocks noChangeArrowheads="1"/>
          </p:cNvSpPr>
          <p:nvPr/>
        </p:nvSpPr>
        <p:spPr bwMode="auto">
          <a:xfrm>
            <a:off x="647700" y="1583352"/>
            <a:ext cx="8724900" cy="4893648"/>
          </a:xfrm>
          <a:prstGeom prst="rect">
            <a:avLst/>
          </a:prstGeom>
          <a:noFill/>
          <a:ln w="12700">
            <a:noFill/>
            <a:miter lim="800000"/>
            <a:headEnd/>
            <a:tailEnd/>
          </a:ln>
          <a:effectLst/>
        </p:spPr>
        <p:txBody>
          <a:bodyPr>
            <a:spAutoFit/>
          </a:bodyPr>
          <a:lstStyle/>
          <a:p>
            <a:pPr algn="ctr" eaLnBrk="0" hangingPunct="0">
              <a:defRPr/>
            </a:pPr>
            <a:r>
              <a:rPr lang="en-US" altLang="ja-JP" sz="2800" b="1" dirty="0">
                <a:solidFill>
                  <a:srgbClr val="FFFF00"/>
                </a:solidFill>
                <a:effectLst>
                  <a:outerShdw blurRad="38100" dist="38100" dir="2700000" algn="tl">
                    <a:srgbClr val="000000"/>
                  </a:outerShdw>
                </a:effectLst>
                <a:ea typeface="ＭＳ Ｐゴシック" pitchFamily="34" charset="-128"/>
              </a:rPr>
              <a:t>Developing 3D Craniofacial </a:t>
            </a:r>
            <a:r>
              <a:rPr lang="en-US" altLang="ja-JP" sz="2800" b="1" dirty="0" err="1">
                <a:solidFill>
                  <a:srgbClr val="FFFF00"/>
                </a:solidFill>
                <a:effectLst>
                  <a:outerShdw blurRad="38100" dist="38100" dir="2700000" algn="tl">
                    <a:srgbClr val="000000"/>
                  </a:outerShdw>
                </a:effectLst>
                <a:ea typeface="ＭＳ Ｐゴシック" pitchFamily="34" charset="-128"/>
              </a:rPr>
              <a:t>Morphometry</a:t>
            </a:r>
            <a:r>
              <a:rPr lang="en-US" altLang="ja-JP" sz="2800" b="1" dirty="0">
                <a:solidFill>
                  <a:srgbClr val="FFFF00"/>
                </a:solidFill>
                <a:effectLst>
                  <a:outerShdw blurRad="38100" dist="38100" dir="2700000" algn="tl">
                    <a:srgbClr val="000000"/>
                  </a:outerShdw>
                </a:effectLst>
                <a:ea typeface="ＭＳ Ｐゴシック" pitchFamily="34" charset="-128"/>
              </a:rPr>
              <a:t> Data and Tools to Transform Dysmorphology</a:t>
            </a:r>
            <a:endParaRPr lang="en-US" altLang="ja-JP" sz="1600" b="1" dirty="0">
              <a:effectLst>
                <a:outerShdw blurRad="38100" dist="38100" dir="2700000" algn="tl">
                  <a:srgbClr val="000000"/>
                </a:outerShdw>
              </a:effectLst>
              <a:ea typeface="ＭＳ Ｐゴシック" pitchFamily="34" charset="-128"/>
            </a:endParaRPr>
          </a:p>
          <a:p>
            <a:pPr algn="ctr" eaLnBrk="0" hangingPunct="0">
              <a:defRPr/>
            </a:pPr>
            <a:endParaRPr lang="en-US" altLang="ja-JP" sz="1100" b="1" dirty="0">
              <a:effectLst>
                <a:outerShdw blurRad="38100" dist="38100" dir="2700000" algn="tl">
                  <a:srgbClr val="000000"/>
                </a:outerShdw>
              </a:effectLst>
              <a:ea typeface="ＭＳ Ｐゴシック" pitchFamily="34" charset="-128"/>
            </a:endParaRPr>
          </a:p>
          <a:p>
            <a:pPr algn="ctr" eaLnBrk="0" hangingPunct="0">
              <a:defRPr/>
            </a:pPr>
            <a:r>
              <a:rPr lang="en-US" altLang="ja-JP" sz="1800" b="1" dirty="0">
                <a:effectLst>
                  <a:outerShdw blurRad="38100" dist="38100" dir="2700000" algn="tl">
                    <a:srgbClr val="000000"/>
                  </a:outerShdw>
                </a:effectLst>
                <a:ea typeface="ＭＳ Ｐゴシック" pitchFamily="34" charset="-128"/>
              </a:rPr>
              <a:t>Richard A. Spritz, M.D.</a:t>
            </a:r>
          </a:p>
          <a:p>
            <a:pPr algn="ctr" eaLnBrk="0" hangingPunct="0">
              <a:defRPr/>
            </a:pPr>
            <a:r>
              <a:rPr lang="en-US" altLang="ja-JP" sz="1800" b="1" dirty="0">
                <a:effectLst>
                  <a:outerShdw blurRad="38100" dist="38100" dir="2700000" algn="tl">
                    <a:srgbClr val="000000"/>
                  </a:outerShdw>
                </a:effectLst>
                <a:ea typeface="ＭＳ Ｐゴシック" pitchFamily="34" charset="-128"/>
              </a:rPr>
              <a:t>Human Medical Genetics and Genomics Program</a:t>
            </a:r>
          </a:p>
          <a:p>
            <a:pPr algn="ctr" eaLnBrk="0" hangingPunct="0">
              <a:defRPr/>
            </a:pPr>
            <a:r>
              <a:rPr lang="en-US" altLang="zh-CN" sz="1800" b="1" dirty="0">
                <a:effectLst>
                  <a:outerShdw blurRad="38100" dist="38100" dir="2700000" algn="tl">
                    <a:srgbClr val="000000"/>
                  </a:outerShdw>
                </a:effectLst>
                <a:ea typeface="ＭＳ Ｐゴシック" pitchFamily="34" charset="-128"/>
              </a:rPr>
              <a:t>University of Colorado School of Medicine, </a:t>
            </a:r>
          </a:p>
          <a:p>
            <a:pPr algn="ctr" eaLnBrk="0" hangingPunct="0">
              <a:defRPr/>
            </a:pPr>
            <a:r>
              <a:rPr lang="en-US" altLang="zh-CN" sz="1800" b="1" dirty="0">
                <a:effectLst>
                  <a:outerShdw blurRad="38100" dist="38100" dir="2700000" algn="tl">
                    <a:srgbClr val="000000"/>
                  </a:outerShdw>
                </a:effectLst>
                <a:ea typeface="ＭＳ Ｐゴシック" pitchFamily="34" charset="-128"/>
              </a:rPr>
              <a:t>Aurora, CO</a:t>
            </a:r>
          </a:p>
          <a:p>
            <a:pPr algn="ctr" eaLnBrk="0" hangingPunct="0">
              <a:defRPr/>
            </a:pPr>
            <a:endParaRPr lang="en-US" altLang="zh-CN" sz="1100" b="1" dirty="0">
              <a:effectLst>
                <a:outerShdw blurRad="38100" dist="38100" dir="2700000" algn="tl">
                  <a:srgbClr val="000000"/>
                </a:outerShdw>
              </a:effectLst>
              <a:ea typeface="ＭＳ Ｐゴシック" pitchFamily="34" charset="-128"/>
            </a:endParaRPr>
          </a:p>
          <a:p>
            <a:pPr algn="ctr" eaLnBrk="0" hangingPunct="0">
              <a:defRPr/>
            </a:pPr>
            <a:r>
              <a:rPr lang="en-US" altLang="zh-CN" sz="1800" b="1" dirty="0">
                <a:effectLst>
                  <a:outerShdw blurRad="38100" dist="38100" dir="2700000" algn="tl">
                    <a:srgbClr val="000000"/>
                  </a:outerShdw>
                </a:effectLst>
                <a:ea typeface="宋体" pitchFamily="2" charset="-122"/>
              </a:rPr>
              <a:t>Ophir Klein, M.D., Ph.D.</a:t>
            </a:r>
          </a:p>
          <a:p>
            <a:pPr algn="ctr" eaLnBrk="0" hangingPunct="0">
              <a:defRPr/>
            </a:pPr>
            <a:r>
              <a:rPr lang="en-US" altLang="zh-CN" sz="1800" b="1" dirty="0">
                <a:effectLst>
                  <a:outerShdw blurRad="38100" dist="38100" dir="2700000" algn="tl">
                    <a:srgbClr val="000000"/>
                  </a:outerShdw>
                </a:effectLst>
                <a:ea typeface="宋体" pitchFamily="2" charset="-122"/>
              </a:rPr>
              <a:t>Departments of Orofacial Sciences and Pediatrics</a:t>
            </a:r>
          </a:p>
          <a:p>
            <a:pPr algn="ctr" eaLnBrk="0" hangingPunct="0">
              <a:defRPr/>
            </a:pPr>
            <a:r>
              <a:rPr lang="en-US" altLang="zh-CN" sz="1800" b="1" dirty="0">
                <a:effectLst>
                  <a:outerShdw blurRad="38100" dist="38100" dir="2700000" algn="tl">
                    <a:srgbClr val="000000"/>
                  </a:outerShdw>
                </a:effectLst>
                <a:ea typeface="宋体" pitchFamily="2" charset="-122"/>
              </a:rPr>
              <a:t>University of California, San Francisco</a:t>
            </a:r>
          </a:p>
          <a:p>
            <a:pPr algn="ctr" eaLnBrk="0" hangingPunct="0">
              <a:defRPr/>
            </a:pPr>
            <a:r>
              <a:rPr lang="en-US" altLang="zh-CN" sz="1800" b="1" dirty="0">
                <a:effectLst>
                  <a:outerShdw blurRad="38100" dist="38100" dir="2700000" algn="tl">
                    <a:srgbClr val="000000"/>
                  </a:outerShdw>
                </a:effectLst>
                <a:ea typeface="宋体" pitchFamily="2" charset="-122"/>
              </a:rPr>
              <a:t>San Francisco, CA</a:t>
            </a:r>
          </a:p>
          <a:p>
            <a:pPr algn="ctr" eaLnBrk="0" hangingPunct="0">
              <a:defRPr/>
            </a:pPr>
            <a:endParaRPr lang="en-US" altLang="zh-CN" sz="1100" b="1" dirty="0">
              <a:effectLst>
                <a:outerShdw blurRad="38100" dist="38100" dir="2700000" algn="tl">
                  <a:srgbClr val="000000"/>
                </a:outerShdw>
              </a:effectLst>
              <a:ea typeface="宋体" pitchFamily="2" charset="-122"/>
            </a:endParaRPr>
          </a:p>
          <a:p>
            <a:pPr algn="ctr" eaLnBrk="0" hangingPunct="0">
              <a:defRPr/>
            </a:pPr>
            <a:r>
              <a:rPr lang="en-US" altLang="ja-JP" sz="1800" b="1" dirty="0" err="1">
                <a:effectLst>
                  <a:outerShdw blurRad="38100" dist="38100" dir="2700000" algn="tl">
                    <a:srgbClr val="000000"/>
                  </a:outerShdw>
                </a:effectLst>
                <a:ea typeface="ＭＳ Ｐゴシック" pitchFamily="34" charset="-128"/>
              </a:rPr>
              <a:t>Benedikt</a:t>
            </a:r>
            <a:r>
              <a:rPr lang="en-US" altLang="ja-JP" sz="1800" b="1" dirty="0">
                <a:effectLst>
                  <a:outerShdw blurRad="38100" dist="38100" dir="2700000" algn="tl">
                    <a:srgbClr val="000000"/>
                  </a:outerShdw>
                </a:effectLst>
                <a:ea typeface="ＭＳ Ｐゴシック" pitchFamily="34" charset="-128"/>
              </a:rPr>
              <a:t> Hallgrimsson, Ph.D.</a:t>
            </a:r>
          </a:p>
          <a:p>
            <a:pPr algn="ctr" eaLnBrk="0" hangingPunct="0">
              <a:defRPr/>
            </a:pPr>
            <a:r>
              <a:rPr lang="en-US" altLang="ja-JP" sz="1800" b="1" dirty="0">
                <a:effectLst>
                  <a:outerShdw blurRad="38100" dist="38100" dir="2700000" algn="tl">
                    <a:srgbClr val="000000"/>
                  </a:outerShdw>
                </a:effectLst>
                <a:ea typeface="ＭＳ Ｐゴシック" pitchFamily="34" charset="-128"/>
              </a:rPr>
              <a:t>Department of Cell Biology and Anatomy, </a:t>
            </a:r>
          </a:p>
          <a:p>
            <a:pPr algn="ctr" eaLnBrk="0" hangingPunct="0">
              <a:defRPr/>
            </a:pPr>
            <a:r>
              <a:rPr lang="en-US" altLang="ja-JP" sz="1800" b="1" dirty="0">
                <a:effectLst>
                  <a:outerShdw blurRad="38100" dist="38100" dir="2700000" algn="tl">
                    <a:srgbClr val="000000"/>
                  </a:outerShdw>
                </a:effectLst>
                <a:ea typeface="ＭＳ Ｐゴシック" pitchFamily="34" charset="-128"/>
              </a:rPr>
              <a:t>University of Calgary, Calgary, AB, Canada</a:t>
            </a:r>
          </a:p>
          <a:p>
            <a:pPr algn="ctr" eaLnBrk="0" hangingPunct="0">
              <a:defRPr/>
            </a:pPr>
            <a:endParaRPr lang="en-US" altLang="zh-CN" sz="1800" b="1" dirty="0">
              <a:effectLst>
                <a:outerShdw blurRad="38100" dist="38100" dir="2700000" algn="tl">
                  <a:srgbClr val="000000"/>
                </a:outerShdw>
              </a:effectLst>
              <a:ea typeface="宋体" pitchFamily="2" charset="-122"/>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9700" y="228600"/>
            <a:ext cx="7239000" cy="88218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 Box 3"/>
          <p:cNvSpPr txBox="1">
            <a:spLocks noChangeArrowheads="1"/>
          </p:cNvSpPr>
          <p:nvPr/>
        </p:nvSpPr>
        <p:spPr bwMode="auto">
          <a:xfrm>
            <a:off x="419100" y="838200"/>
            <a:ext cx="9296400" cy="5112169"/>
          </a:xfrm>
          <a:prstGeom prst="rect">
            <a:avLst/>
          </a:prstGeom>
          <a:noFill/>
          <a:ln w="12700">
            <a:noFill/>
            <a:miter lim="800000"/>
            <a:headEnd/>
            <a:tailEnd/>
          </a:ln>
        </p:spPr>
        <p:txBody>
          <a:bodyPr wrap="square">
            <a:spAutoFit/>
          </a:bodyPr>
          <a:lstStyle/>
          <a:p>
            <a:pPr marL="288925" indent="-288925" algn="ctr">
              <a:lnSpc>
                <a:spcPct val="95000"/>
              </a:lnSpc>
              <a:buClr>
                <a:srgbClr val="66FF33"/>
              </a:buClr>
              <a:buSzPct val="75000"/>
              <a:defRPr/>
            </a:pPr>
            <a:r>
              <a:rPr lang="en-US" altLang="ja-JP" sz="4000" b="1" dirty="0">
                <a:solidFill>
                  <a:srgbClr val="FF9900"/>
                </a:solidFill>
                <a:effectLst>
                  <a:outerShdw blurRad="38100" dist="38100" dir="2700000" algn="tl">
                    <a:srgbClr val="000000">
                      <a:alpha val="43137"/>
                    </a:srgbClr>
                  </a:outerShdw>
                </a:effectLst>
                <a:ea typeface="ＭＳ Ｐゴシック" charset="-128"/>
              </a:rPr>
              <a:t>Our FaceBase 2 project: </a:t>
            </a:r>
          </a:p>
          <a:p>
            <a:pPr marL="288925" indent="-288925" algn="ctr">
              <a:lnSpc>
                <a:spcPct val="95000"/>
              </a:lnSpc>
              <a:buClr>
                <a:srgbClr val="66FF33"/>
              </a:buClr>
              <a:buSzPct val="75000"/>
              <a:defRPr/>
            </a:pPr>
            <a:endParaRPr lang="en-US" altLang="ja-JP" sz="3600" b="1" dirty="0">
              <a:solidFill>
                <a:srgbClr val="FFFF00"/>
              </a:solidFill>
              <a:effectLst>
                <a:outerShdw blurRad="38100" dist="38100" dir="2700000" algn="tl">
                  <a:srgbClr val="000000">
                    <a:alpha val="43137"/>
                  </a:srgbClr>
                </a:outerShdw>
              </a:effectLst>
              <a:latin typeface="Arial" charset="0"/>
              <a:ea typeface="ＭＳ Ｐゴシック" charset="-128"/>
            </a:endParaRPr>
          </a:p>
          <a:p>
            <a:pPr marL="457200" indent="-457200">
              <a:spcAft>
                <a:spcPts val="1200"/>
              </a:spcAft>
              <a:buClr>
                <a:schemeClr val="tx1"/>
              </a:buClr>
              <a:buSzPct val="100000"/>
              <a:buFont typeface="Arial" panose="020B0604020202020204" pitchFamily="34" charset="0"/>
              <a:buChar char="•"/>
              <a:defRPr/>
            </a:pPr>
            <a:r>
              <a:rPr lang="en-US" altLang="ja-JP" sz="2800" b="1" dirty="0">
                <a:effectLst>
                  <a:outerShdw blurRad="38100" dist="38100" dir="2700000" algn="tl">
                    <a:srgbClr val="000000">
                      <a:alpha val="43137"/>
                    </a:srgbClr>
                  </a:outerShdw>
                </a:effectLst>
                <a:ea typeface="ＭＳ Ｐゴシック" charset="-128"/>
              </a:rPr>
              <a:t>Aim 1. Build a 3D facial scan “library” of craniofacial dysmorphic syndromes </a:t>
            </a:r>
          </a:p>
          <a:p>
            <a:pPr marL="457200" indent="-457200">
              <a:spcAft>
                <a:spcPts val="1200"/>
              </a:spcAft>
              <a:buClr>
                <a:schemeClr val="tx1"/>
              </a:buClr>
              <a:buSzPct val="100000"/>
              <a:buFont typeface="Arial" panose="020B0604020202020204" pitchFamily="34" charset="0"/>
              <a:buChar char="•"/>
              <a:defRPr/>
            </a:pPr>
            <a:r>
              <a:rPr lang="en-US" altLang="ja-JP" sz="2800" b="1" dirty="0">
                <a:effectLst>
                  <a:outerShdw blurRad="38100" dist="38100" dir="2700000" algn="tl">
                    <a:srgbClr val="000000">
                      <a:alpha val="43137"/>
                    </a:srgbClr>
                  </a:outerShdw>
                </a:effectLst>
                <a:ea typeface="ＭＳ Ｐゴシック" charset="-128"/>
              </a:rPr>
              <a:t>Aim 2. Extend the Geometric Morphometric toolkit to enhance discrimination of dysmorphic faces</a:t>
            </a:r>
          </a:p>
          <a:p>
            <a:pPr marL="457200" indent="-457200">
              <a:spcAft>
                <a:spcPts val="1200"/>
              </a:spcAft>
              <a:buClr>
                <a:schemeClr val="tx1"/>
              </a:buClr>
              <a:buSzPct val="100000"/>
              <a:buFont typeface="Arial" panose="020B0604020202020204" pitchFamily="34" charset="0"/>
              <a:buChar char="•"/>
              <a:defRPr/>
            </a:pPr>
            <a:r>
              <a:rPr lang="en-US" altLang="ja-JP" sz="2800" b="1" dirty="0">
                <a:effectLst>
                  <a:outerShdw blurRad="38100" dist="38100" dir="2700000" algn="tl">
                    <a:srgbClr val="000000">
                      <a:alpha val="43137"/>
                    </a:srgbClr>
                  </a:outerShdw>
                </a:effectLst>
                <a:ea typeface="ＭＳ Ｐゴシック" charset="-128"/>
              </a:rPr>
              <a:t>Aim 3. Validate and extend Dense Surface Modeling approaches to syndrome diagnosis</a:t>
            </a:r>
          </a:p>
          <a:p>
            <a:pPr marL="457200" indent="-457200">
              <a:spcAft>
                <a:spcPts val="1200"/>
              </a:spcAft>
              <a:buClr>
                <a:schemeClr val="tx1"/>
              </a:buClr>
              <a:buSzPct val="100000"/>
              <a:buFont typeface="Arial" panose="020B0604020202020204" pitchFamily="34" charset="0"/>
              <a:buChar char="•"/>
              <a:defRPr/>
            </a:pPr>
            <a:r>
              <a:rPr lang="en-US" altLang="ja-JP" sz="2800" b="1" dirty="0">
                <a:effectLst>
                  <a:outerShdw blurRad="38100" dist="38100" dir="2700000" algn="tl">
                    <a:srgbClr val="000000">
                      <a:alpha val="43137"/>
                    </a:srgbClr>
                  </a:outerShdw>
                </a:effectLst>
                <a:ea typeface="ＭＳ Ｐゴシック" charset="-128"/>
              </a:rPr>
              <a:t>Aim 4. Develop a prototype automated tool to assist clinical diagnosis of human syndromes</a:t>
            </a:r>
          </a:p>
        </p:txBody>
      </p:sp>
    </p:spTree>
    <p:extLst>
      <p:ext uri="{BB962C8B-B14F-4D97-AF65-F5344CB8AC3E}">
        <p14:creationId xmlns:p14="http://schemas.microsoft.com/office/powerpoint/2010/main" val="3297077616"/>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 Box 3"/>
          <p:cNvSpPr txBox="1">
            <a:spLocks noChangeArrowheads="1"/>
          </p:cNvSpPr>
          <p:nvPr/>
        </p:nvSpPr>
        <p:spPr bwMode="auto">
          <a:xfrm>
            <a:off x="114300" y="491491"/>
            <a:ext cx="9906000" cy="1027974"/>
          </a:xfrm>
          <a:prstGeom prst="rect">
            <a:avLst/>
          </a:prstGeom>
          <a:noFill/>
          <a:ln w="12700">
            <a:noFill/>
            <a:miter lim="800000"/>
            <a:headEnd/>
            <a:tailEnd/>
          </a:ln>
        </p:spPr>
        <p:txBody>
          <a:bodyPr wrap="square">
            <a:spAutoFit/>
          </a:bodyPr>
          <a:lstStyle/>
          <a:p>
            <a:pPr marL="288925" indent="-288925" algn="ctr">
              <a:lnSpc>
                <a:spcPct val="95000"/>
              </a:lnSpc>
              <a:buClr>
                <a:srgbClr val="66FF33"/>
              </a:buClr>
              <a:buSzPct val="75000"/>
              <a:defRPr/>
            </a:pPr>
            <a:r>
              <a:rPr lang="en-US" altLang="ja-JP" sz="3200" b="1" dirty="0">
                <a:solidFill>
                  <a:srgbClr val="FF9900"/>
                </a:solidFill>
                <a:effectLst>
                  <a:outerShdw blurRad="38100" dist="38100" dir="2700000" algn="tl">
                    <a:srgbClr val="000000">
                      <a:alpha val="43137"/>
                    </a:srgbClr>
                  </a:outerShdw>
                </a:effectLst>
                <a:ea typeface="ＭＳ Ｐゴシック" charset="-128"/>
              </a:rPr>
              <a:t>Aim 1. Build a 3D facial scan “library” of craniofacial dysmorphic syndromes </a:t>
            </a:r>
          </a:p>
        </p:txBody>
      </p:sp>
      <p:sp>
        <p:nvSpPr>
          <p:cNvPr id="2" name="TextBox 1"/>
          <p:cNvSpPr txBox="1"/>
          <p:nvPr/>
        </p:nvSpPr>
        <p:spPr>
          <a:xfrm>
            <a:off x="495301" y="1786891"/>
            <a:ext cx="9220199" cy="6432529"/>
          </a:xfrm>
          <a:prstGeom prst="rect">
            <a:avLst/>
          </a:prstGeom>
          <a:noFill/>
        </p:spPr>
        <p:txBody>
          <a:bodyPr wrap="square" rtlCol="0">
            <a:spAutoFit/>
          </a:bodyPr>
          <a:lstStyle/>
          <a:p>
            <a:pPr marL="457200" indent="-457200">
              <a:spcAft>
                <a:spcPts val="1200"/>
              </a:spcAft>
              <a:buFont typeface="+mj-lt"/>
              <a:buAutoNum type="arabicPeriod"/>
            </a:pPr>
            <a:r>
              <a:rPr lang="en-US" dirty="0"/>
              <a:t>Initial plan 3 main sites: Denver, San Francisco, Calgary, </a:t>
            </a:r>
            <a:r>
              <a:rPr lang="en-US" strike="sngStrike" dirty="0"/>
              <a:t>London (no IRB approval)</a:t>
            </a:r>
          </a:p>
          <a:p>
            <a:pPr marL="457200" indent="-457200">
              <a:spcAft>
                <a:spcPts val="1200"/>
              </a:spcAft>
              <a:buFont typeface="+mj-lt"/>
              <a:buAutoNum type="arabicPeriod"/>
            </a:pPr>
            <a:r>
              <a:rPr lang="en-US" dirty="0"/>
              <a:t>Have added collaborators in Italy (Milan), Australia (Perth), Palo Alto (Stanford), Los Angeles (CHLA/USC)</a:t>
            </a:r>
          </a:p>
          <a:p>
            <a:pPr marL="457200" indent="-457200">
              <a:spcAft>
                <a:spcPts val="1200"/>
              </a:spcAft>
              <a:buFont typeface="+mj-lt"/>
              <a:buAutoNum type="arabicPeriod"/>
            </a:pPr>
            <a:r>
              <a:rPr lang="en-US" dirty="0"/>
              <a:t>Current number of enrolled participants: ~3300</a:t>
            </a:r>
          </a:p>
          <a:p>
            <a:pPr marL="457200" indent="-457200">
              <a:spcAft>
                <a:spcPts val="1200"/>
              </a:spcAft>
              <a:buFont typeface="+mj-lt"/>
              <a:buAutoNum type="arabicPeriod"/>
            </a:pPr>
            <a:r>
              <a:rPr lang="en-US" dirty="0"/>
              <a:t>Approximately 1000 were enrolled from patient gatherings</a:t>
            </a:r>
          </a:p>
          <a:p>
            <a:pPr marL="457200" indent="-457200">
              <a:spcAft>
                <a:spcPts val="1200"/>
              </a:spcAft>
              <a:buFont typeface="+mj-lt"/>
              <a:buAutoNum type="arabicPeriod"/>
            </a:pPr>
            <a:r>
              <a:rPr lang="en-US" dirty="0"/>
              <a:t>Attended patient gatherings in 2016: 17</a:t>
            </a:r>
          </a:p>
          <a:p>
            <a:pPr marL="457200" indent="-457200">
              <a:spcAft>
                <a:spcPts val="1200"/>
              </a:spcAft>
              <a:buFont typeface="+mj-lt"/>
              <a:buAutoNum type="arabicPeriod"/>
            </a:pPr>
            <a:r>
              <a:rPr lang="en-US" dirty="0"/>
              <a:t>Planned attendance of patient gatherings in 2017: 23</a:t>
            </a:r>
          </a:p>
          <a:p>
            <a:pPr marL="457200" indent="-457200">
              <a:spcAft>
                <a:spcPts val="1200"/>
              </a:spcAft>
              <a:buFont typeface="+mj-lt"/>
              <a:buAutoNum type="arabicPeriod"/>
            </a:pPr>
            <a:r>
              <a:rPr lang="en-US" dirty="0"/>
              <a:t>Large # of syndromes represented already</a:t>
            </a:r>
          </a:p>
          <a:p>
            <a:pPr>
              <a:spcAft>
                <a:spcPts val="1200"/>
              </a:spcAft>
            </a:pPr>
            <a:endParaRPr lang="en-US" dirty="0"/>
          </a:p>
          <a:p>
            <a:pPr>
              <a:spcAft>
                <a:spcPts val="1200"/>
              </a:spcAft>
            </a:pPr>
            <a:endParaRPr lang="en-US" dirty="0"/>
          </a:p>
          <a:p>
            <a:pPr>
              <a:spcAft>
                <a:spcPts val="1200"/>
              </a:spcAft>
            </a:pPr>
            <a:endParaRPr lang="en-US" dirty="0"/>
          </a:p>
          <a:p>
            <a:pPr>
              <a:spcAft>
                <a:spcPts val="1200"/>
              </a:spcAft>
            </a:pPr>
            <a:endParaRPr lang="en-US" dirty="0"/>
          </a:p>
        </p:txBody>
      </p:sp>
    </p:spTree>
    <p:extLst>
      <p:ext uri="{BB962C8B-B14F-4D97-AF65-F5344CB8AC3E}">
        <p14:creationId xmlns:p14="http://schemas.microsoft.com/office/powerpoint/2010/main" val="4194907494"/>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 Box 3"/>
          <p:cNvSpPr txBox="1">
            <a:spLocks noChangeArrowheads="1"/>
          </p:cNvSpPr>
          <p:nvPr/>
        </p:nvSpPr>
        <p:spPr bwMode="auto">
          <a:xfrm>
            <a:off x="114300" y="115026"/>
            <a:ext cx="9906000" cy="1027974"/>
          </a:xfrm>
          <a:prstGeom prst="rect">
            <a:avLst/>
          </a:prstGeom>
          <a:noFill/>
          <a:ln w="12700">
            <a:noFill/>
            <a:miter lim="800000"/>
            <a:headEnd/>
            <a:tailEnd/>
          </a:ln>
        </p:spPr>
        <p:txBody>
          <a:bodyPr wrap="square">
            <a:spAutoFit/>
          </a:bodyPr>
          <a:lstStyle/>
          <a:p>
            <a:pPr marL="288925" indent="-288925" algn="ctr">
              <a:lnSpc>
                <a:spcPct val="95000"/>
              </a:lnSpc>
              <a:buClr>
                <a:srgbClr val="66FF33"/>
              </a:buClr>
              <a:buSzPct val="75000"/>
              <a:defRPr/>
            </a:pPr>
            <a:r>
              <a:rPr lang="en-US" altLang="ja-JP" sz="3200" b="1" dirty="0">
                <a:solidFill>
                  <a:srgbClr val="FF9900"/>
                </a:solidFill>
                <a:effectLst>
                  <a:outerShdw blurRad="38100" dist="38100" dir="2700000" algn="tl">
                    <a:srgbClr val="000000">
                      <a:alpha val="43137"/>
                    </a:srgbClr>
                  </a:outerShdw>
                </a:effectLst>
                <a:ea typeface="ＭＳ Ｐゴシック" charset="-128"/>
              </a:rPr>
              <a:t>Aim 1. Build a 3D facial scan “library” of craniofacial dysmorphic syndromes </a:t>
            </a:r>
          </a:p>
        </p:txBody>
      </p:sp>
      <p:graphicFrame>
        <p:nvGraphicFramePr>
          <p:cNvPr id="5" name="Chart 4">
            <a:extLst>
              <a:ext uri="{FF2B5EF4-FFF2-40B4-BE49-F238E27FC236}">
                <a16:creationId xmlns="" xmlns:a16="http://schemas.microsoft.com/office/drawing/2014/main" id="{812FF3FB-5694-4BFF-8B28-D36CE33666F2}"/>
              </a:ext>
            </a:extLst>
          </p:cNvPr>
          <p:cNvGraphicFramePr>
            <a:graphicFrameLocks/>
          </p:cNvGraphicFramePr>
          <p:nvPr>
            <p:extLst>
              <p:ext uri="{D42A27DB-BD31-4B8C-83A1-F6EECF244321}">
                <p14:modId xmlns:p14="http://schemas.microsoft.com/office/powerpoint/2010/main" val="900171730"/>
              </p:ext>
            </p:extLst>
          </p:nvPr>
        </p:nvGraphicFramePr>
        <p:xfrm>
          <a:off x="1485900" y="1295400"/>
          <a:ext cx="7510461" cy="54102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008027812"/>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3"/>
          <p:cNvSpPr txBox="1">
            <a:spLocks noChangeArrowheads="1"/>
          </p:cNvSpPr>
          <p:nvPr/>
        </p:nvSpPr>
        <p:spPr bwMode="auto">
          <a:xfrm>
            <a:off x="114300" y="115026"/>
            <a:ext cx="9906000" cy="2168286"/>
          </a:xfrm>
          <a:prstGeom prst="rect">
            <a:avLst/>
          </a:prstGeom>
          <a:noFill/>
          <a:ln w="12700">
            <a:noFill/>
            <a:miter lim="800000"/>
            <a:headEnd/>
            <a:tailEnd/>
          </a:ln>
        </p:spPr>
        <p:txBody>
          <a:bodyPr wrap="square">
            <a:spAutoFit/>
          </a:bodyPr>
          <a:lstStyle/>
          <a:p>
            <a:pPr marL="288925" indent="-288925" algn="ctr">
              <a:lnSpc>
                <a:spcPct val="95000"/>
              </a:lnSpc>
              <a:buClr>
                <a:srgbClr val="66FF33"/>
              </a:buClr>
              <a:buSzPct val="75000"/>
              <a:defRPr/>
            </a:pPr>
            <a:r>
              <a:rPr lang="en-US" altLang="ja-JP" sz="4400" b="1" dirty="0" smtClean="0">
                <a:solidFill>
                  <a:srgbClr val="FF9900"/>
                </a:solidFill>
                <a:effectLst>
                  <a:outerShdw blurRad="38100" dist="38100" dir="2700000" algn="tl">
                    <a:srgbClr val="000000">
                      <a:alpha val="43137"/>
                    </a:srgbClr>
                  </a:outerShdw>
                </a:effectLst>
                <a:ea typeface="ＭＳ Ｐゴシック" charset="-128"/>
              </a:rPr>
              <a:t>The clinical nosology problem</a:t>
            </a:r>
          </a:p>
          <a:p>
            <a:pPr marL="288925" indent="-288925" algn="ctr">
              <a:lnSpc>
                <a:spcPct val="95000"/>
              </a:lnSpc>
              <a:buClr>
                <a:srgbClr val="66FF33"/>
              </a:buClr>
              <a:buSzPct val="75000"/>
              <a:defRPr/>
            </a:pPr>
            <a:r>
              <a:rPr lang="en-US" altLang="ja-JP" sz="4000" b="1" dirty="0" smtClean="0">
                <a:solidFill>
                  <a:srgbClr val="FF00FF"/>
                </a:solidFill>
                <a:effectLst>
                  <a:outerShdw blurRad="38100" dist="38100" dir="2700000" algn="tl">
                    <a:srgbClr val="000000">
                      <a:alpha val="43137"/>
                    </a:srgbClr>
                  </a:outerShdw>
                </a:effectLst>
                <a:ea typeface="ＭＳ Ｐゴシック" charset="-128"/>
              </a:rPr>
              <a:t>Garbage in, garbage out</a:t>
            </a:r>
          </a:p>
          <a:p>
            <a:pPr marL="288925" indent="-288925" algn="ctr">
              <a:lnSpc>
                <a:spcPct val="95000"/>
              </a:lnSpc>
              <a:buClr>
                <a:srgbClr val="66FF33"/>
              </a:buClr>
              <a:buSzPct val="75000"/>
              <a:defRPr/>
            </a:pPr>
            <a:endParaRPr lang="en-US" altLang="ja-JP" sz="1800" b="1" dirty="0">
              <a:solidFill>
                <a:srgbClr val="FF00FF"/>
              </a:solidFill>
              <a:effectLst>
                <a:outerShdw blurRad="38100" dist="38100" dir="2700000" algn="tl">
                  <a:srgbClr val="000000">
                    <a:alpha val="43137"/>
                  </a:srgbClr>
                </a:outerShdw>
              </a:effectLst>
              <a:ea typeface="ＭＳ Ｐゴシック" charset="-128"/>
            </a:endParaRPr>
          </a:p>
          <a:p>
            <a:pPr marL="288925" indent="-288925" algn="ctr">
              <a:lnSpc>
                <a:spcPct val="95000"/>
              </a:lnSpc>
              <a:buClr>
                <a:srgbClr val="66FF33"/>
              </a:buClr>
              <a:buSzPct val="75000"/>
              <a:defRPr/>
            </a:pPr>
            <a:r>
              <a:rPr lang="en-US" altLang="ja-JP" sz="4000" b="1" dirty="0" smtClean="0">
                <a:effectLst>
                  <a:outerShdw blurRad="38100" dist="38100" dir="2700000" algn="tl">
                    <a:srgbClr val="000000">
                      <a:alpha val="43137"/>
                    </a:srgbClr>
                  </a:outerShdw>
                </a:effectLst>
                <a:ea typeface="ＭＳ Ｐゴシック" charset="-128"/>
              </a:rPr>
              <a:t>Ehlers-</a:t>
            </a:r>
            <a:r>
              <a:rPr lang="en-US" altLang="ja-JP" sz="4000" b="1" dirty="0" err="1" smtClean="0">
                <a:effectLst>
                  <a:outerShdw blurRad="38100" dist="38100" dir="2700000" algn="tl">
                    <a:srgbClr val="000000">
                      <a:alpha val="43137"/>
                    </a:srgbClr>
                  </a:outerShdw>
                </a:effectLst>
                <a:ea typeface="ＭＳ Ｐゴシック" charset="-128"/>
              </a:rPr>
              <a:t>Danlos</a:t>
            </a:r>
            <a:r>
              <a:rPr lang="en-US" altLang="ja-JP" sz="4000" b="1" dirty="0" smtClean="0">
                <a:effectLst>
                  <a:outerShdw blurRad="38100" dist="38100" dir="2700000" algn="tl">
                    <a:srgbClr val="000000">
                      <a:alpha val="43137"/>
                    </a:srgbClr>
                  </a:outerShdw>
                </a:effectLst>
                <a:ea typeface="ＭＳ Ｐゴシック" charset="-128"/>
              </a:rPr>
              <a:t> syndromes</a:t>
            </a:r>
            <a:endParaRPr lang="en-US" altLang="ja-JP" sz="4000" b="1" dirty="0">
              <a:effectLst>
                <a:outerShdw blurRad="38100" dist="38100" dir="2700000" algn="tl">
                  <a:srgbClr val="000000">
                    <a:alpha val="43137"/>
                  </a:srgbClr>
                </a:outerShdw>
              </a:effectLst>
              <a:ea typeface="ＭＳ Ｐゴシック" charset="-128"/>
            </a:endParaRPr>
          </a:p>
        </p:txBody>
      </p:sp>
      <p:pic>
        <p:nvPicPr>
          <p:cNvPr id="2" name="Picture 1"/>
          <p:cNvPicPr>
            <a:picLocks noChangeAspect="1"/>
          </p:cNvPicPr>
          <p:nvPr/>
        </p:nvPicPr>
        <p:blipFill>
          <a:blip r:embed="rId2"/>
          <a:stretch>
            <a:fillRect/>
          </a:stretch>
        </p:blipFill>
        <p:spPr>
          <a:xfrm>
            <a:off x="114300" y="2667000"/>
            <a:ext cx="10134600" cy="3161995"/>
          </a:xfrm>
          <a:prstGeom prst="rect">
            <a:avLst/>
          </a:prstGeom>
        </p:spPr>
      </p:pic>
    </p:spTree>
    <p:extLst>
      <p:ext uri="{BB962C8B-B14F-4D97-AF65-F5344CB8AC3E}">
        <p14:creationId xmlns:p14="http://schemas.microsoft.com/office/powerpoint/2010/main" val="24737860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 Box 3"/>
          <p:cNvSpPr txBox="1">
            <a:spLocks noChangeArrowheads="1"/>
          </p:cNvSpPr>
          <p:nvPr/>
        </p:nvSpPr>
        <p:spPr bwMode="auto">
          <a:xfrm>
            <a:off x="114300" y="0"/>
            <a:ext cx="9906000" cy="1612749"/>
          </a:xfrm>
          <a:prstGeom prst="rect">
            <a:avLst/>
          </a:prstGeom>
          <a:noFill/>
          <a:ln w="12700">
            <a:noFill/>
            <a:miter lim="800000"/>
            <a:headEnd/>
            <a:tailEnd/>
          </a:ln>
        </p:spPr>
        <p:txBody>
          <a:bodyPr wrap="square">
            <a:spAutoFit/>
          </a:bodyPr>
          <a:lstStyle/>
          <a:p>
            <a:pPr marL="288925" indent="-288925" algn="ctr">
              <a:lnSpc>
                <a:spcPct val="95000"/>
              </a:lnSpc>
              <a:buClr>
                <a:srgbClr val="66FF33"/>
              </a:buClr>
              <a:buSzPct val="75000"/>
              <a:defRPr/>
            </a:pPr>
            <a:r>
              <a:rPr lang="en-US" altLang="ja-JP" sz="3200" b="1" dirty="0">
                <a:solidFill>
                  <a:srgbClr val="FF9900"/>
                </a:solidFill>
                <a:effectLst>
                  <a:outerShdw blurRad="38100" dist="38100" dir="2700000" algn="tl">
                    <a:srgbClr val="000000">
                      <a:alpha val="43137"/>
                    </a:srgbClr>
                  </a:outerShdw>
                </a:effectLst>
                <a:ea typeface="ＭＳ Ｐゴシック" charset="-128"/>
              </a:rPr>
              <a:t>Aim 1. Build a 3D facial scan “library” of craniofacial dysmorphic syndromes</a:t>
            </a:r>
          </a:p>
          <a:p>
            <a:pPr marL="288925" indent="-288925" algn="ctr">
              <a:lnSpc>
                <a:spcPct val="95000"/>
              </a:lnSpc>
              <a:buClr>
                <a:srgbClr val="66FF33"/>
              </a:buClr>
              <a:buSzPct val="75000"/>
              <a:defRPr/>
            </a:pPr>
            <a:r>
              <a:rPr lang="en-US" altLang="ja-JP" sz="3200" b="1" dirty="0">
                <a:solidFill>
                  <a:srgbClr val="FFFF00"/>
                </a:solidFill>
                <a:effectLst>
                  <a:outerShdw blurRad="38100" dist="38100" dir="2700000" algn="tl">
                    <a:srgbClr val="000000">
                      <a:alpha val="43137"/>
                    </a:srgbClr>
                  </a:outerShdw>
                </a:effectLst>
                <a:ea typeface="ＭＳ Ｐゴシック" charset="-128"/>
              </a:rPr>
              <a:t>Issues</a:t>
            </a:r>
            <a:r>
              <a:rPr lang="en-US" altLang="ja-JP" sz="4000" b="1" dirty="0">
                <a:solidFill>
                  <a:srgbClr val="FF9900"/>
                </a:solidFill>
                <a:effectLst>
                  <a:outerShdw blurRad="38100" dist="38100" dir="2700000" algn="tl">
                    <a:srgbClr val="000000">
                      <a:alpha val="43137"/>
                    </a:srgbClr>
                  </a:outerShdw>
                </a:effectLst>
                <a:ea typeface="ＭＳ Ｐゴシック" charset="-128"/>
              </a:rPr>
              <a:t> </a:t>
            </a:r>
          </a:p>
        </p:txBody>
      </p:sp>
      <p:sp>
        <p:nvSpPr>
          <p:cNvPr id="2" name="TextBox 1"/>
          <p:cNvSpPr txBox="1"/>
          <p:nvPr/>
        </p:nvSpPr>
        <p:spPr>
          <a:xfrm>
            <a:off x="114300" y="1676400"/>
            <a:ext cx="10172701" cy="4278094"/>
          </a:xfrm>
          <a:prstGeom prst="rect">
            <a:avLst/>
          </a:prstGeom>
          <a:noFill/>
        </p:spPr>
        <p:txBody>
          <a:bodyPr wrap="square" rtlCol="0">
            <a:spAutoFit/>
          </a:bodyPr>
          <a:lstStyle/>
          <a:p>
            <a:r>
              <a:rPr lang="en-US" dirty="0"/>
              <a:t>Original images taken using </a:t>
            </a:r>
            <a:r>
              <a:rPr lang="en-US" dirty="0" err="1"/>
              <a:t>Creaform</a:t>
            </a:r>
            <a:r>
              <a:rPr lang="en-US" dirty="0"/>
              <a:t> Gemini cameras </a:t>
            </a:r>
          </a:p>
          <a:p>
            <a:pPr marL="800100" lvl="1" indent="-342900">
              <a:buFont typeface="Arial" panose="020B0604020202020204" pitchFamily="34" charset="0"/>
              <a:buChar char="•"/>
            </a:pPr>
            <a:r>
              <a:rPr lang="en-US" dirty="0"/>
              <a:t>High quality, but require time-intensive manual image processing</a:t>
            </a:r>
          </a:p>
          <a:p>
            <a:pPr marL="800100" lvl="1" indent="-342900">
              <a:buFont typeface="Arial" panose="020B0604020202020204" pitchFamily="34" charset="0"/>
              <a:buChar char="•"/>
            </a:pPr>
            <a:r>
              <a:rPr lang="en-US" dirty="0"/>
              <a:t>Slower imaging problematic for</a:t>
            </a:r>
          </a:p>
          <a:p>
            <a:pPr marL="1257300" lvl="2" indent="-342900">
              <a:buFont typeface="Wingdings" panose="05000000000000000000" pitchFamily="2" charset="2"/>
              <a:buChar char="Ø"/>
            </a:pPr>
            <a:r>
              <a:rPr lang="en-US" dirty="0"/>
              <a:t>Very young children</a:t>
            </a:r>
          </a:p>
          <a:p>
            <a:pPr marL="1257300" lvl="2" indent="-342900">
              <a:buFont typeface="Wingdings" panose="05000000000000000000" pitchFamily="2" charset="2"/>
              <a:buChar char="Ø"/>
            </a:pPr>
            <a:r>
              <a:rPr lang="en-US" dirty="0"/>
              <a:t>Subjects with extreme intellectual disability (holding still)</a:t>
            </a:r>
          </a:p>
          <a:p>
            <a:endParaRPr lang="en-US" sz="800" dirty="0"/>
          </a:p>
          <a:p>
            <a:r>
              <a:rPr lang="en-US" dirty="0">
                <a:solidFill>
                  <a:srgbClr val="FFFF00"/>
                </a:solidFill>
              </a:rPr>
              <a:t>Solution:</a:t>
            </a:r>
          </a:p>
          <a:p>
            <a:pPr marL="514350" indent="-514350">
              <a:buAutoNum type="romanLcPeriod"/>
            </a:pPr>
            <a:r>
              <a:rPr lang="en-US" dirty="0"/>
              <a:t>Purchased new 3dMD cameras for Denver, SF, Calgary</a:t>
            </a:r>
          </a:p>
          <a:p>
            <a:pPr marL="800100" lvl="1" indent="-342900">
              <a:buFont typeface="Arial" panose="020B0604020202020204" pitchFamily="34" charset="0"/>
              <a:buChar char="•"/>
            </a:pPr>
            <a:r>
              <a:rPr lang="en-US" dirty="0"/>
              <a:t>Fast imaging</a:t>
            </a:r>
          </a:p>
          <a:p>
            <a:pPr marL="800100" lvl="1" indent="-342900">
              <a:buFont typeface="Arial" panose="020B0604020202020204" pitchFamily="34" charset="0"/>
              <a:buChar char="•"/>
            </a:pPr>
            <a:r>
              <a:rPr lang="en-US" dirty="0"/>
              <a:t>Minimal image processing</a:t>
            </a:r>
          </a:p>
          <a:p>
            <a:pPr marL="514350" indent="-514350">
              <a:buAutoNum type="romanLcPeriod"/>
            </a:pPr>
            <a:r>
              <a:rPr lang="en-US" dirty="0"/>
              <a:t>Retain Gemini cameras for backup for enrollment schedule conflicts 	</a:t>
            </a:r>
            <a:endParaRPr lang="en-US" sz="1800" dirty="0"/>
          </a:p>
        </p:txBody>
      </p:sp>
    </p:spTree>
    <p:extLst>
      <p:ext uri="{BB962C8B-B14F-4D97-AF65-F5344CB8AC3E}">
        <p14:creationId xmlns:p14="http://schemas.microsoft.com/office/powerpoint/2010/main" val="1255231960"/>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lowchart: Alternate Process 14"/>
          <p:cNvSpPr/>
          <p:nvPr/>
        </p:nvSpPr>
        <p:spPr>
          <a:xfrm>
            <a:off x="342900" y="2588288"/>
            <a:ext cx="1802798" cy="160271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latin typeface="Arial"/>
              <a:cs typeface="Arial"/>
            </a:endParaRPr>
          </a:p>
        </p:txBody>
      </p:sp>
      <p:sp>
        <p:nvSpPr>
          <p:cNvPr id="4" name="Title 1"/>
          <p:cNvSpPr txBox="1">
            <a:spLocks/>
          </p:cNvSpPr>
          <p:nvPr/>
        </p:nvSpPr>
        <p:spPr>
          <a:xfrm>
            <a:off x="0" y="140584"/>
            <a:ext cx="9001125" cy="685800"/>
          </a:xfrm>
          <a:prstGeom prst="rect">
            <a:avLst/>
          </a:prstGeom>
        </p:spPr>
        <p:txBody>
          <a:bodyPr vert="horz" lIns="0" tIns="52752" rIns="0" bIns="0" anchor="b">
            <a:normAutofit fontScale="90000" lnSpcReduction="1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fontAlgn="auto">
              <a:spcAft>
                <a:spcPts val="0"/>
              </a:spcAft>
            </a:pPr>
            <a:r>
              <a:rPr lang="en-US" b="1" dirty="0">
                <a:latin typeface="Arial"/>
                <a:cs typeface="Arial"/>
              </a:rPr>
              <a:t>Data Pipeline</a:t>
            </a:r>
          </a:p>
        </p:txBody>
      </p:sp>
      <p:pic>
        <p:nvPicPr>
          <p:cNvPr id="6"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1500" y="3123876"/>
            <a:ext cx="1321402" cy="990924"/>
          </a:xfrm>
          <a:prstGeom prst="rect">
            <a:avLst/>
          </a:prstGeom>
          <a:noFill/>
          <a:ln w="19050">
            <a:solidFill>
              <a:srgbClr val="0070C0"/>
            </a:solidFill>
            <a:miter lim="800000"/>
            <a:headEnd/>
            <a:tailEnd/>
          </a:ln>
          <a:extLst>
            <a:ext uri="{909E8E84-426E-40dd-AFC4-6F175D3DCCD1}">
              <a14:hiddenFill xmlns:a14="http://schemas.microsoft.com/office/drawing/2010/main" xmlns="">
                <a:solidFill>
                  <a:srgbClr val="FFFFFF"/>
                </a:solidFill>
              </a14:hiddenFill>
            </a:ext>
          </a:extLst>
        </p:spPr>
      </p:pic>
      <p:sp>
        <p:nvSpPr>
          <p:cNvPr id="7" name="TextBox 6"/>
          <p:cNvSpPr txBox="1"/>
          <p:nvPr/>
        </p:nvSpPr>
        <p:spPr>
          <a:xfrm>
            <a:off x="419100" y="2586335"/>
            <a:ext cx="1626869" cy="584775"/>
          </a:xfrm>
          <a:prstGeom prst="rect">
            <a:avLst/>
          </a:prstGeom>
          <a:noFill/>
        </p:spPr>
        <p:txBody>
          <a:bodyPr wrap="square" rtlCol="0">
            <a:spAutoFit/>
          </a:bodyPr>
          <a:lstStyle/>
          <a:p>
            <a:r>
              <a:rPr lang="en-CA" sz="1600" dirty="0">
                <a:latin typeface="Arial"/>
                <a:cs typeface="Arial"/>
              </a:rPr>
              <a:t>Clinic or Patient Meetings</a:t>
            </a:r>
          </a:p>
        </p:txBody>
      </p:sp>
      <p:sp>
        <p:nvSpPr>
          <p:cNvPr id="9" name="Right Arrow 8"/>
          <p:cNvSpPr/>
          <p:nvPr/>
        </p:nvSpPr>
        <p:spPr>
          <a:xfrm rot="2210542">
            <a:off x="1636109" y="4524750"/>
            <a:ext cx="1143000" cy="381000"/>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latin typeface="Arial"/>
              <a:cs typeface="Arial"/>
            </a:endParaRPr>
          </a:p>
        </p:txBody>
      </p:sp>
      <p:sp>
        <p:nvSpPr>
          <p:cNvPr id="10" name="Right Arrow 9"/>
          <p:cNvSpPr/>
          <p:nvPr/>
        </p:nvSpPr>
        <p:spPr>
          <a:xfrm rot="19997684">
            <a:off x="1889374" y="1846673"/>
            <a:ext cx="1488846" cy="381000"/>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latin typeface="Arial"/>
              <a:cs typeface="Arial"/>
            </a:endParaRPr>
          </a:p>
        </p:txBody>
      </p:sp>
      <p:sp>
        <p:nvSpPr>
          <p:cNvPr id="11" name="TextBox 10"/>
          <p:cNvSpPr txBox="1"/>
          <p:nvPr/>
        </p:nvSpPr>
        <p:spPr>
          <a:xfrm>
            <a:off x="266700" y="4624704"/>
            <a:ext cx="1981200" cy="461665"/>
          </a:xfrm>
          <a:prstGeom prst="rect">
            <a:avLst/>
          </a:prstGeom>
          <a:noFill/>
        </p:spPr>
        <p:txBody>
          <a:bodyPr wrap="square" rtlCol="0">
            <a:spAutoFit/>
          </a:bodyPr>
          <a:lstStyle/>
          <a:p>
            <a:r>
              <a:rPr lang="en-CA" dirty="0">
                <a:latin typeface="Arial"/>
                <a:cs typeface="Arial"/>
              </a:rPr>
              <a:t>Image Data</a:t>
            </a:r>
          </a:p>
        </p:txBody>
      </p:sp>
      <p:sp>
        <p:nvSpPr>
          <p:cNvPr id="12" name="TextBox 11"/>
          <p:cNvSpPr txBox="1"/>
          <p:nvPr/>
        </p:nvSpPr>
        <p:spPr>
          <a:xfrm>
            <a:off x="773431" y="1524000"/>
            <a:ext cx="1626869" cy="461665"/>
          </a:xfrm>
          <a:prstGeom prst="rect">
            <a:avLst/>
          </a:prstGeom>
          <a:noFill/>
        </p:spPr>
        <p:txBody>
          <a:bodyPr wrap="square" rtlCol="0">
            <a:spAutoFit/>
          </a:bodyPr>
          <a:lstStyle/>
          <a:p>
            <a:r>
              <a:rPr lang="en-CA" dirty="0">
                <a:latin typeface="Arial"/>
                <a:cs typeface="Arial"/>
              </a:rPr>
              <a:t>Metadata</a:t>
            </a:r>
          </a:p>
        </p:txBody>
      </p:sp>
      <p:sp>
        <p:nvSpPr>
          <p:cNvPr id="13" name="Flowchart: Magnetic Disk 12"/>
          <p:cNvSpPr/>
          <p:nvPr/>
        </p:nvSpPr>
        <p:spPr>
          <a:xfrm>
            <a:off x="4786669" y="4495800"/>
            <a:ext cx="1828800" cy="1532067"/>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latin typeface="Arial"/>
              <a:cs typeface="Arial"/>
            </a:endParaRPr>
          </a:p>
        </p:txBody>
      </p:sp>
      <p:sp>
        <p:nvSpPr>
          <p:cNvPr id="14" name="Flowchart: Alternate Process 13"/>
          <p:cNvSpPr/>
          <p:nvPr/>
        </p:nvSpPr>
        <p:spPr>
          <a:xfrm>
            <a:off x="2778826" y="4776918"/>
            <a:ext cx="1497998" cy="91440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latin typeface="Arial"/>
              <a:cs typeface="Arial"/>
            </a:endParaRPr>
          </a:p>
        </p:txBody>
      </p:sp>
      <p:sp>
        <p:nvSpPr>
          <p:cNvPr id="16" name="TextBox 15"/>
          <p:cNvSpPr txBox="1"/>
          <p:nvPr/>
        </p:nvSpPr>
        <p:spPr>
          <a:xfrm>
            <a:off x="2779201" y="4794887"/>
            <a:ext cx="1447800" cy="830997"/>
          </a:xfrm>
          <a:prstGeom prst="rect">
            <a:avLst/>
          </a:prstGeom>
          <a:noFill/>
        </p:spPr>
        <p:txBody>
          <a:bodyPr wrap="square" rtlCol="0">
            <a:spAutoFit/>
          </a:bodyPr>
          <a:lstStyle/>
          <a:p>
            <a:pPr algn="ctr"/>
            <a:r>
              <a:rPr lang="en-CA" sz="1600" dirty="0">
                <a:latin typeface="Arial"/>
                <a:cs typeface="Arial"/>
              </a:rPr>
              <a:t>QC and manual processing</a:t>
            </a:r>
          </a:p>
        </p:txBody>
      </p:sp>
      <p:sp>
        <p:nvSpPr>
          <p:cNvPr id="19" name="TextBox 18"/>
          <p:cNvSpPr txBox="1"/>
          <p:nvPr/>
        </p:nvSpPr>
        <p:spPr>
          <a:xfrm>
            <a:off x="4977169" y="5057668"/>
            <a:ext cx="1447800" cy="830997"/>
          </a:xfrm>
          <a:prstGeom prst="rect">
            <a:avLst/>
          </a:prstGeom>
          <a:noFill/>
        </p:spPr>
        <p:txBody>
          <a:bodyPr wrap="square" rtlCol="0">
            <a:spAutoFit/>
          </a:bodyPr>
          <a:lstStyle/>
          <a:p>
            <a:pPr algn="ctr"/>
            <a:r>
              <a:rPr lang="en-CA" sz="1600" dirty="0">
                <a:latin typeface="Arial"/>
                <a:cs typeface="Arial"/>
              </a:rPr>
              <a:t>Calgary </a:t>
            </a:r>
          </a:p>
          <a:p>
            <a:pPr algn="ctr"/>
            <a:r>
              <a:rPr lang="en-CA" sz="1600" dirty="0">
                <a:latin typeface="Arial"/>
                <a:cs typeface="Arial"/>
              </a:rPr>
              <a:t>Image Database</a:t>
            </a:r>
          </a:p>
        </p:txBody>
      </p:sp>
      <p:sp>
        <p:nvSpPr>
          <p:cNvPr id="20" name="Flowchart: Magnetic Disk 19"/>
          <p:cNvSpPr/>
          <p:nvPr/>
        </p:nvSpPr>
        <p:spPr>
          <a:xfrm>
            <a:off x="6743700" y="2952291"/>
            <a:ext cx="1828800" cy="1532067"/>
          </a:xfrm>
          <a:prstGeom prst="flowChartMagneticDisk">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latin typeface="Arial"/>
              <a:cs typeface="Arial"/>
            </a:endParaRPr>
          </a:p>
        </p:txBody>
      </p:sp>
      <p:sp>
        <p:nvSpPr>
          <p:cNvPr id="21" name="TextBox 20"/>
          <p:cNvSpPr txBox="1"/>
          <p:nvPr/>
        </p:nvSpPr>
        <p:spPr>
          <a:xfrm>
            <a:off x="6791392" y="3546667"/>
            <a:ext cx="1816968" cy="830997"/>
          </a:xfrm>
          <a:prstGeom prst="rect">
            <a:avLst/>
          </a:prstGeom>
          <a:noFill/>
        </p:spPr>
        <p:txBody>
          <a:bodyPr wrap="square" rtlCol="0">
            <a:spAutoFit/>
          </a:bodyPr>
          <a:lstStyle/>
          <a:p>
            <a:pPr algn="ctr"/>
            <a:r>
              <a:rPr lang="en-CA" b="1" dirty="0" err="1">
                <a:latin typeface="Arial"/>
                <a:cs typeface="Arial"/>
              </a:rPr>
              <a:t>FaceBase</a:t>
            </a:r>
            <a:endParaRPr lang="en-CA" b="1" dirty="0">
              <a:latin typeface="Arial"/>
              <a:cs typeface="Arial"/>
            </a:endParaRPr>
          </a:p>
          <a:p>
            <a:pPr algn="ctr"/>
            <a:r>
              <a:rPr lang="en-CA" b="1" dirty="0">
                <a:latin typeface="Arial"/>
                <a:cs typeface="Arial"/>
              </a:rPr>
              <a:t>HUB</a:t>
            </a:r>
          </a:p>
        </p:txBody>
      </p:sp>
      <p:sp>
        <p:nvSpPr>
          <p:cNvPr id="23" name="Right Arrow 22"/>
          <p:cNvSpPr/>
          <p:nvPr/>
        </p:nvSpPr>
        <p:spPr>
          <a:xfrm rot="19504698">
            <a:off x="6585154" y="4736343"/>
            <a:ext cx="1143000" cy="381000"/>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latin typeface="Arial"/>
              <a:cs typeface="Arial"/>
            </a:endParaRPr>
          </a:p>
        </p:txBody>
      </p:sp>
      <p:sp>
        <p:nvSpPr>
          <p:cNvPr id="24" name="Right Arrow 23"/>
          <p:cNvSpPr/>
          <p:nvPr/>
        </p:nvSpPr>
        <p:spPr>
          <a:xfrm>
            <a:off x="4250685" y="5181600"/>
            <a:ext cx="816615" cy="381000"/>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latin typeface="Arial"/>
              <a:cs typeface="Arial"/>
            </a:endParaRPr>
          </a:p>
        </p:txBody>
      </p:sp>
      <p:sp>
        <p:nvSpPr>
          <p:cNvPr id="25" name="Flowchart: Magnetic Disk 24"/>
          <p:cNvSpPr/>
          <p:nvPr/>
        </p:nvSpPr>
        <p:spPr>
          <a:xfrm>
            <a:off x="3493769" y="1147237"/>
            <a:ext cx="1371600" cy="1394660"/>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latin typeface="Arial"/>
              <a:cs typeface="Arial"/>
            </a:endParaRPr>
          </a:p>
        </p:txBody>
      </p:sp>
      <p:sp>
        <p:nvSpPr>
          <p:cNvPr id="26" name="TextBox 25"/>
          <p:cNvSpPr txBox="1"/>
          <p:nvPr/>
        </p:nvSpPr>
        <p:spPr>
          <a:xfrm>
            <a:off x="3467100" y="1455003"/>
            <a:ext cx="1447800" cy="1015663"/>
          </a:xfrm>
          <a:prstGeom prst="rect">
            <a:avLst/>
          </a:prstGeom>
          <a:noFill/>
        </p:spPr>
        <p:txBody>
          <a:bodyPr wrap="square" rtlCol="0">
            <a:spAutoFit/>
          </a:bodyPr>
          <a:lstStyle/>
          <a:p>
            <a:pPr algn="ctr"/>
            <a:r>
              <a:rPr lang="en-CA" sz="1600" dirty="0">
                <a:latin typeface="Arial"/>
                <a:cs typeface="Arial"/>
              </a:rPr>
              <a:t>Restricted Database</a:t>
            </a:r>
          </a:p>
          <a:p>
            <a:pPr algn="ctr"/>
            <a:r>
              <a:rPr lang="en-CA" sz="1400" dirty="0">
                <a:latin typeface="Arial"/>
                <a:cs typeface="Arial"/>
              </a:rPr>
              <a:t>(2-stage authentication)</a:t>
            </a:r>
          </a:p>
        </p:txBody>
      </p:sp>
      <p:sp>
        <p:nvSpPr>
          <p:cNvPr id="27" name="Flowchart: Alternate Process 26"/>
          <p:cNvSpPr/>
          <p:nvPr/>
        </p:nvSpPr>
        <p:spPr>
          <a:xfrm>
            <a:off x="6201878" y="1075249"/>
            <a:ext cx="1497998" cy="91440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latin typeface="Arial"/>
              <a:cs typeface="Arial"/>
            </a:endParaRPr>
          </a:p>
        </p:txBody>
      </p:sp>
      <p:sp>
        <p:nvSpPr>
          <p:cNvPr id="28" name="TextBox 27"/>
          <p:cNvSpPr txBox="1"/>
          <p:nvPr/>
        </p:nvSpPr>
        <p:spPr>
          <a:xfrm>
            <a:off x="6201878" y="1067736"/>
            <a:ext cx="1447800" cy="830997"/>
          </a:xfrm>
          <a:prstGeom prst="rect">
            <a:avLst/>
          </a:prstGeom>
          <a:noFill/>
        </p:spPr>
        <p:txBody>
          <a:bodyPr wrap="square" rtlCol="0">
            <a:spAutoFit/>
          </a:bodyPr>
          <a:lstStyle/>
          <a:p>
            <a:pPr algn="ctr"/>
            <a:r>
              <a:rPr lang="en-CA" sz="1600" dirty="0">
                <a:latin typeface="Arial"/>
                <a:cs typeface="Arial"/>
              </a:rPr>
              <a:t>Clinical Review and Update</a:t>
            </a:r>
          </a:p>
        </p:txBody>
      </p:sp>
      <p:sp>
        <p:nvSpPr>
          <p:cNvPr id="31" name="Right Arrow 30"/>
          <p:cNvSpPr/>
          <p:nvPr/>
        </p:nvSpPr>
        <p:spPr>
          <a:xfrm rot="9978793">
            <a:off x="4962253" y="1506998"/>
            <a:ext cx="1143000" cy="381000"/>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latin typeface="Arial"/>
              <a:cs typeface="Arial"/>
            </a:endParaRPr>
          </a:p>
        </p:txBody>
      </p:sp>
      <p:sp>
        <p:nvSpPr>
          <p:cNvPr id="32" name="Right Arrow 31"/>
          <p:cNvSpPr/>
          <p:nvPr/>
        </p:nvSpPr>
        <p:spPr>
          <a:xfrm rot="1899924">
            <a:off x="4798445" y="2781669"/>
            <a:ext cx="1993649" cy="381000"/>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latin typeface="Arial"/>
              <a:cs typeface="Arial"/>
            </a:endParaRPr>
          </a:p>
        </p:txBody>
      </p:sp>
      <p:sp>
        <p:nvSpPr>
          <p:cNvPr id="33" name="TextBox 32"/>
          <p:cNvSpPr txBox="1"/>
          <p:nvPr/>
        </p:nvSpPr>
        <p:spPr>
          <a:xfrm>
            <a:off x="4179569" y="2930561"/>
            <a:ext cx="1447800" cy="830997"/>
          </a:xfrm>
          <a:prstGeom prst="rect">
            <a:avLst/>
          </a:prstGeom>
          <a:noFill/>
        </p:spPr>
        <p:txBody>
          <a:bodyPr wrap="square" rtlCol="0">
            <a:spAutoFit/>
          </a:bodyPr>
          <a:lstStyle/>
          <a:p>
            <a:pPr algn="ctr"/>
            <a:r>
              <a:rPr lang="en-CA" sz="1600" dirty="0">
                <a:latin typeface="Arial"/>
                <a:cs typeface="Arial"/>
              </a:rPr>
              <a:t>Metadata are continuously revised</a:t>
            </a:r>
          </a:p>
        </p:txBody>
      </p:sp>
    </p:spTree>
    <p:extLst>
      <p:ext uri="{BB962C8B-B14F-4D97-AF65-F5344CB8AC3E}">
        <p14:creationId xmlns:p14="http://schemas.microsoft.com/office/powerpoint/2010/main" val="1561658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p:cNvGraphicFramePr>
            <a:graphicFrameLocks noChangeAspect="1"/>
          </p:cNvGraphicFramePr>
          <p:nvPr>
            <p:extLst>
              <p:ext uri="{D42A27DB-BD31-4B8C-83A1-F6EECF244321}">
                <p14:modId xmlns:p14="http://schemas.microsoft.com/office/powerpoint/2010/main" val="3124500474"/>
              </p:ext>
            </p:extLst>
          </p:nvPr>
        </p:nvGraphicFramePr>
        <p:xfrm>
          <a:off x="4076700" y="762000"/>
          <a:ext cx="5867400" cy="3911600"/>
        </p:xfrm>
        <a:graphic>
          <a:graphicData uri="http://schemas.openxmlformats.org/presentationml/2006/ole">
            <mc:AlternateContent xmlns:mc="http://schemas.openxmlformats.org/markup-compatibility/2006">
              <mc:Choice xmlns:v="urn:schemas-microsoft-com:vml" Requires="v">
                <p:oleObj spid="_x0000_s1103" name="Image" r:id="rId3" imgW="34742520" imgH="23161680" progId="Photoshop.Image.16">
                  <p:embed/>
                </p:oleObj>
              </mc:Choice>
              <mc:Fallback>
                <p:oleObj name="Image" r:id="rId3" imgW="34742520" imgH="23161680" progId="Photoshop.Image.16">
                  <p:embed/>
                  <p:pic>
                    <p:nvPicPr>
                      <p:cNvPr id="0" name=""/>
                      <p:cNvPicPr/>
                      <p:nvPr/>
                    </p:nvPicPr>
                    <p:blipFill>
                      <a:blip r:embed="rId4"/>
                      <a:stretch>
                        <a:fillRect/>
                      </a:stretch>
                    </p:blipFill>
                    <p:spPr>
                      <a:xfrm>
                        <a:off x="4076700" y="762000"/>
                        <a:ext cx="5867400" cy="3911600"/>
                      </a:xfrm>
                      <a:prstGeom prst="rect">
                        <a:avLst/>
                      </a:prstGeom>
                    </p:spPr>
                  </p:pic>
                </p:oleObj>
              </mc:Fallback>
            </mc:AlternateContent>
          </a:graphicData>
        </a:graphic>
      </p:graphicFrame>
      <p:sp>
        <p:nvSpPr>
          <p:cNvPr id="4" name="Title 1"/>
          <p:cNvSpPr txBox="1">
            <a:spLocks/>
          </p:cNvSpPr>
          <p:nvPr/>
        </p:nvSpPr>
        <p:spPr>
          <a:xfrm>
            <a:off x="0" y="140584"/>
            <a:ext cx="9001125" cy="685800"/>
          </a:xfrm>
          <a:prstGeom prst="rect">
            <a:avLst/>
          </a:prstGeom>
        </p:spPr>
        <p:txBody>
          <a:bodyPr vert="horz" lIns="0" tIns="52752" rIns="0" bIns="0" anchor="b">
            <a:normAutofit fontScale="90000" lnSpcReduction="1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fontAlgn="auto">
              <a:spcAft>
                <a:spcPts val="0"/>
              </a:spcAft>
            </a:pPr>
            <a:r>
              <a:rPr lang="en-US" b="1" dirty="0">
                <a:latin typeface="Arial"/>
                <a:cs typeface="Arial"/>
              </a:rPr>
              <a:t>Data Pipeline</a:t>
            </a:r>
          </a:p>
        </p:txBody>
      </p:sp>
      <p:pic>
        <p:nvPicPr>
          <p:cNvPr id="3" name="Picture 2"/>
          <p:cNvPicPr>
            <a:picLocks noChangeAspect="1"/>
          </p:cNvPicPr>
          <p:nvPr/>
        </p:nvPicPr>
        <p:blipFill>
          <a:blip r:embed="rId5"/>
          <a:stretch>
            <a:fillRect/>
          </a:stretch>
        </p:blipFill>
        <p:spPr>
          <a:xfrm>
            <a:off x="-38100" y="2385104"/>
            <a:ext cx="4937889" cy="4472896"/>
          </a:xfrm>
          <a:prstGeom prst="rect">
            <a:avLst/>
          </a:prstGeom>
        </p:spPr>
      </p:pic>
      <p:sp>
        <p:nvSpPr>
          <p:cNvPr id="6" name="Content Placeholder 2"/>
          <p:cNvSpPr>
            <a:spLocks noGrp="1"/>
          </p:cNvSpPr>
          <p:nvPr>
            <p:ph idx="1"/>
          </p:nvPr>
        </p:nvSpPr>
        <p:spPr>
          <a:xfrm>
            <a:off x="5029200" y="4724400"/>
            <a:ext cx="5257800" cy="5127793"/>
          </a:xfrm>
        </p:spPr>
        <p:txBody>
          <a:bodyPr>
            <a:normAutofit/>
          </a:bodyPr>
          <a:lstStyle/>
          <a:p>
            <a:r>
              <a:rPr lang="en-CA" sz="1600" dirty="0">
                <a:latin typeface="Arial"/>
                <a:cs typeface="Arial"/>
              </a:rPr>
              <a:t>Metadata are stored in a </a:t>
            </a:r>
            <a:r>
              <a:rPr lang="en-CA" sz="1600" dirty="0" err="1">
                <a:latin typeface="Arial"/>
                <a:cs typeface="Arial"/>
              </a:rPr>
              <a:t>Sharepoint</a:t>
            </a:r>
            <a:r>
              <a:rPr lang="en-CA" sz="1600" dirty="0">
                <a:latin typeface="Arial"/>
                <a:cs typeface="Arial"/>
              </a:rPr>
              <a:t> database with 2-stage authentication (password plus software token)</a:t>
            </a:r>
          </a:p>
          <a:p>
            <a:r>
              <a:rPr lang="en-CA" sz="1600" dirty="0">
                <a:latin typeface="Arial"/>
                <a:cs typeface="Arial"/>
              </a:rPr>
              <a:t>Remote access allows metadata to be entered from clinical sites. </a:t>
            </a:r>
          </a:p>
          <a:p>
            <a:r>
              <a:rPr lang="en-CA" sz="1600" dirty="0">
                <a:latin typeface="Arial"/>
                <a:cs typeface="Arial"/>
              </a:rPr>
              <a:t>We have just submitted to the Hub an updated metadata file curated by the clinical geneticists and meant to be as user-friendly as possible</a:t>
            </a:r>
          </a:p>
        </p:txBody>
      </p:sp>
    </p:spTree>
    <p:extLst>
      <p:ext uri="{BB962C8B-B14F-4D97-AF65-F5344CB8AC3E}">
        <p14:creationId xmlns:p14="http://schemas.microsoft.com/office/powerpoint/2010/main" val="2249987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 Box 3"/>
          <p:cNvSpPr txBox="1">
            <a:spLocks noChangeArrowheads="1"/>
          </p:cNvSpPr>
          <p:nvPr/>
        </p:nvSpPr>
        <p:spPr bwMode="auto">
          <a:xfrm>
            <a:off x="114300" y="76200"/>
            <a:ext cx="9906000" cy="1027974"/>
          </a:xfrm>
          <a:prstGeom prst="rect">
            <a:avLst/>
          </a:prstGeom>
          <a:noFill/>
          <a:ln w="12700">
            <a:noFill/>
            <a:miter lim="800000"/>
            <a:headEnd/>
            <a:tailEnd/>
          </a:ln>
        </p:spPr>
        <p:txBody>
          <a:bodyPr wrap="square">
            <a:spAutoFit/>
          </a:bodyPr>
          <a:lstStyle/>
          <a:p>
            <a:pPr marL="288925" indent="-288925">
              <a:lnSpc>
                <a:spcPct val="95000"/>
              </a:lnSpc>
              <a:buClr>
                <a:srgbClr val="66FF33"/>
              </a:buClr>
              <a:buSzPct val="75000"/>
              <a:defRPr/>
            </a:pPr>
            <a:r>
              <a:rPr lang="en-US" altLang="ja-JP" sz="3200" b="1" dirty="0">
                <a:solidFill>
                  <a:srgbClr val="FF9900"/>
                </a:solidFill>
                <a:effectLst>
                  <a:outerShdw blurRad="38100" dist="38100" dir="2700000" algn="tl">
                    <a:srgbClr val="000000">
                      <a:alpha val="43137"/>
                    </a:srgbClr>
                  </a:outerShdw>
                </a:effectLst>
                <a:ea typeface="ＭＳ Ｐゴシック" charset="-128"/>
              </a:rPr>
              <a:t>Aim 2. Extend the Geometric Morphometric toolkit to enhance discrimination of dysmorphic faces</a:t>
            </a:r>
          </a:p>
        </p:txBody>
      </p:sp>
      <p:sp>
        <p:nvSpPr>
          <p:cNvPr id="2" name="TextBox 1"/>
          <p:cNvSpPr txBox="1"/>
          <p:nvPr/>
        </p:nvSpPr>
        <p:spPr>
          <a:xfrm>
            <a:off x="342901" y="1524000"/>
            <a:ext cx="9677400" cy="4647426"/>
          </a:xfrm>
          <a:prstGeom prst="rect">
            <a:avLst/>
          </a:prstGeom>
          <a:noFill/>
        </p:spPr>
        <p:txBody>
          <a:bodyPr wrap="square" rtlCol="0">
            <a:spAutoFit/>
          </a:bodyPr>
          <a:lstStyle/>
          <a:p>
            <a:endParaRPr lang="en-US" sz="800" dirty="0">
              <a:solidFill>
                <a:srgbClr val="FFFF00"/>
              </a:solidFill>
            </a:endParaRPr>
          </a:p>
          <a:p>
            <a:pPr marL="457200" indent="-457200">
              <a:buAutoNum type="arabicPeriod"/>
            </a:pPr>
            <a:r>
              <a:rPr lang="en-US" dirty="0"/>
              <a:t>We are adapting the automated landmarking method to the patient data. We have now landmarked ~3500 faces. </a:t>
            </a:r>
          </a:p>
          <a:p>
            <a:pPr marL="457200" indent="-457200">
              <a:buAutoNum type="arabicPeriod"/>
            </a:pPr>
            <a:r>
              <a:rPr lang="en-US" dirty="0"/>
              <a:t>We recruited Dr. Nils Forkert who significantly revised the method used for automated landmarking.  The previous (Mio) automated </a:t>
            </a:r>
            <a:r>
              <a:rPr lang="en-US" dirty="0" err="1"/>
              <a:t>landmarking</a:t>
            </a:r>
            <a:r>
              <a:rPr lang="en-US" dirty="0"/>
              <a:t> method proved unsuccessful for </a:t>
            </a:r>
            <a:r>
              <a:rPr lang="en-US" dirty="0" err="1"/>
              <a:t>landmarking</a:t>
            </a:r>
            <a:r>
              <a:rPr lang="en-US" dirty="0"/>
              <a:t> scans of abnormal faces. The new automated </a:t>
            </a:r>
            <a:r>
              <a:rPr lang="en-US" dirty="0" err="1"/>
              <a:t>landmarking</a:t>
            </a:r>
            <a:r>
              <a:rPr lang="en-US" dirty="0"/>
              <a:t> method is  suitable for scans of abnormal faces. A publication describing and validating this new automated </a:t>
            </a:r>
            <a:r>
              <a:rPr lang="en-US" dirty="0" err="1"/>
              <a:t>landmarking</a:t>
            </a:r>
            <a:r>
              <a:rPr lang="en-US" dirty="0"/>
              <a:t> method is forthcoming.</a:t>
            </a:r>
          </a:p>
          <a:p>
            <a:pPr marL="457200" indent="-457200">
              <a:buAutoNum type="arabicPeriod"/>
            </a:pPr>
            <a:r>
              <a:rPr lang="en-US" dirty="0"/>
              <a:t>Using the landmarked scans, we have used both geometric morphometric and machine-learning approaches to test our ability to discriminate and diagnose syndromes based on 3D facial imaging.</a:t>
            </a:r>
          </a:p>
        </p:txBody>
      </p:sp>
    </p:spTree>
    <p:extLst>
      <p:ext uri="{BB962C8B-B14F-4D97-AF65-F5344CB8AC3E}">
        <p14:creationId xmlns:p14="http://schemas.microsoft.com/office/powerpoint/2010/main" val="897631933"/>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Title 1"/>
          <p:cNvSpPr txBox="1">
            <a:spLocks/>
          </p:cNvSpPr>
          <p:nvPr/>
        </p:nvSpPr>
        <p:spPr>
          <a:xfrm>
            <a:off x="514350" y="228600"/>
            <a:ext cx="9001125" cy="685800"/>
          </a:xfrm>
          <a:prstGeom prst="rect">
            <a:avLst/>
          </a:prstGeom>
        </p:spPr>
        <p:txBody>
          <a:bodyPr vert="horz" lIns="0" tIns="52752" rIns="0" bIns="0" anchor="b">
            <a:normAutofit fontScale="90000" lnSpcReduction="1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fontAlgn="auto">
              <a:spcAft>
                <a:spcPts val="0"/>
              </a:spcAft>
            </a:pPr>
            <a:r>
              <a:rPr lang="en-US" b="1" dirty="0">
                <a:latin typeface="Arial"/>
                <a:cs typeface="Arial"/>
              </a:rPr>
              <a:t>Automated </a:t>
            </a:r>
            <a:r>
              <a:rPr lang="en-US" b="1" dirty="0" err="1">
                <a:latin typeface="Arial"/>
                <a:cs typeface="Arial"/>
              </a:rPr>
              <a:t>Landmarking</a:t>
            </a:r>
            <a:endParaRPr lang="en-US" b="1" dirty="0">
              <a:latin typeface="Arial"/>
              <a:cs typeface="Arial"/>
            </a:endParaRPr>
          </a:p>
        </p:txBody>
      </p:sp>
      <p:sp>
        <p:nvSpPr>
          <p:cNvPr id="7" name="Content Placeholder 2"/>
          <p:cNvSpPr>
            <a:spLocks noGrp="1"/>
          </p:cNvSpPr>
          <p:nvPr>
            <p:ph idx="1"/>
          </p:nvPr>
        </p:nvSpPr>
        <p:spPr>
          <a:xfrm>
            <a:off x="525980" y="1066800"/>
            <a:ext cx="9494319" cy="2133600"/>
          </a:xfrm>
        </p:spPr>
        <p:txBody>
          <a:bodyPr>
            <a:normAutofit/>
          </a:bodyPr>
          <a:lstStyle/>
          <a:p>
            <a:r>
              <a:rPr lang="en-CA" sz="2000" dirty="0">
                <a:latin typeface="Arial"/>
                <a:cs typeface="Arial"/>
              </a:rPr>
              <a:t>3dMD facial scans from patients with abnormal faces proved more challenging to landmark than the FB1 data (all normal children). </a:t>
            </a:r>
          </a:p>
          <a:p>
            <a:pPr marL="0" indent="0">
              <a:buNone/>
            </a:pPr>
            <a:endParaRPr lang="en-CA" sz="2000" dirty="0">
              <a:latin typeface="Arial"/>
              <a:cs typeface="Arial"/>
            </a:endParaRPr>
          </a:p>
          <a:p>
            <a:r>
              <a:rPr lang="en-CA" sz="2000" dirty="0">
                <a:latin typeface="Arial"/>
                <a:cs typeface="Arial"/>
              </a:rPr>
              <a:t>We are currently refining automated </a:t>
            </a:r>
            <a:r>
              <a:rPr lang="en-CA" sz="2000" dirty="0" err="1">
                <a:latin typeface="Arial"/>
                <a:cs typeface="Arial"/>
              </a:rPr>
              <a:t>landmarking</a:t>
            </a:r>
            <a:r>
              <a:rPr lang="en-CA" sz="2000" dirty="0">
                <a:latin typeface="Arial"/>
                <a:cs typeface="Arial"/>
              </a:rPr>
              <a:t> for use with the FB2 patients data.</a:t>
            </a:r>
          </a:p>
          <a:p>
            <a:pPr marL="393192" lvl="1" indent="0">
              <a:buNone/>
            </a:pPr>
            <a:endParaRPr lang="en-CA" sz="2000" dirty="0">
              <a:latin typeface="Arial"/>
              <a:cs typeface="Arial"/>
            </a:endParaRPr>
          </a:p>
        </p:txBody>
      </p:sp>
      <p:pic>
        <p:nvPicPr>
          <p:cNvPr id="3" name="Picture 2"/>
          <p:cNvPicPr>
            <a:picLocks noChangeAspect="1"/>
          </p:cNvPicPr>
          <p:nvPr/>
        </p:nvPicPr>
        <p:blipFill>
          <a:blip r:embed="rId2"/>
          <a:stretch>
            <a:fillRect/>
          </a:stretch>
        </p:blipFill>
        <p:spPr>
          <a:xfrm>
            <a:off x="4533900" y="4800600"/>
            <a:ext cx="5486400" cy="1670408"/>
          </a:xfrm>
          <a:prstGeom prst="rect">
            <a:avLst/>
          </a:prstGeom>
        </p:spPr>
      </p:pic>
      <p:pic>
        <p:nvPicPr>
          <p:cNvPr id="5" name="Picture 4" descr="Supplementary_Figure5.png"/>
          <p:cNvPicPr/>
          <p:nvPr/>
        </p:nvPicPr>
        <p:blipFill>
          <a:blip r:embed="rId3" cstate="print"/>
          <a:stretch>
            <a:fillRect/>
          </a:stretch>
        </p:blipFill>
        <p:spPr>
          <a:xfrm>
            <a:off x="114349" y="2552699"/>
            <a:ext cx="4156342" cy="4211955"/>
          </a:xfrm>
          <a:prstGeom prst="rect">
            <a:avLst/>
          </a:prstGeom>
        </p:spPr>
      </p:pic>
      <p:pic>
        <p:nvPicPr>
          <p:cNvPr id="8" name="图片 6" descr="fig18.jpg"/>
          <p:cNvPicPr/>
          <p:nvPr/>
        </p:nvPicPr>
        <p:blipFill>
          <a:blip r:embed="rId4" cstate="print"/>
          <a:stretch>
            <a:fillRect/>
          </a:stretch>
        </p:blipFill>
        <p:spPr>
          <a:xfrm>
            <a:off x="6438900" y="2590800"/>
            <a:ext cx="1600200" cy="1905000"/>
          </a:xfrm>
          <a:prstGeom prst="rect">
            <a:avLst/>
          </a:prstGeom>
        </p:spPr>
      </p:pic>
    </p:spTree>
    <p:extLst>
      <p:ext uri="{BB962C8B-B14F-4D97-AF65-F5344CB8AC3E}">
        <p14:creationId xmlns:p14="http://schemas.microsoft.com/office/powerpoint/2010/main" val="12237721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a:xfrm>
            <a:off x="666698" y="-152400"/>
            <a:ext cx="9258300" cy="1143000"/>
          </a:xfrm>
        </p:spPr>
        <p:txBody>
          <a:bodyPr>
            <a:normAutofit fontScale="90000"/>
          </a:bodyPr>
          <a:lstStyle/>
          <a:p>
            <a:r>
              <a:rPr lang="en-US" altLang="en-US" sz="4000" dirty="0">
                <a:solidFill>
                  <a:schemeClr val="tx2">
                    <a:lumMod val="90000"/>
                  </a:schemeClr>
                </a:solidFill>
                <a:latin typeface="Arial" panose="020B0604020202020204" pitchFamily="34" charset="0"/>
                <a:cs typeface="Arial" panose="020B0604020202020204" pitchFamily="34" charset="0"/>
              </a:rPr>
              <a:t>The new automated </a:t>
            </a:r>
            <a:r>
              <a:rPr lang="en-US" altLang="en-US" sz="4000" dirty="0" err="1">
                <a:solidFill>
                  <a:schemeClr val="tx2">
                    <a:lumMod val="90000"/>
                  </a:schemeClr>
                </a:solidFill>
                <a:latin typeface="Arial" panose="020B0604020202020204" pitchFamily="34" charset="0"/>
                <a:cs typeface="Arial" panose="020B0604020202020204" pitchFamily="34" charset="0"/>
              </a:rPr>
              <a:t>landmarking</a:t>
            </a:r>
            <a:r>
              <a:rPr lang="en-US" altLang="en-US" sz="4000" dirty="0">
                <a:solidFill>
                  <a:schemeClr val="tx2">
                    <a:lumMod val="90000"/>
                  </a:schemeClr>
                </a:solidFill>
                <a:latin typeface="Arial" panose="020B0604020202020204" pitchFamily="34" charset="0"/>
                <a:cs typeface="Arial" panose="020B0604020202020204" pitchFamily="34" charset="0"/>
              </a:rPr>
              <a:t> procedure</a:t>
            </a:r>
            <a:endParaRPr lang="en-US" sz="4000" dirty="0">
              <a:solidFill>
                <a:schemeClr val="tx2">
                  <a:lumMod val="90000"/>
                </a:schemeClr>
              </a:solidFill>
              <a:latin typeface="Arial" panose="020B0604020202020204" pitchFamily="34" charset="0"/>
              <a:cs typeface="Arial" panose="020B0604020202020204" pitchFamily="34" charset="0"/>
            </a:endParaRPr>
          </a:p>
        </p:txBody>
      </p:sp>
      <p:sp>
        <p:nvSpPr>
          <p:cNvPr id="6" name="Inhaltsplatzhalter 5"/>
          <p:cNvSpPr>
            <a:spLocks noGrp="1"/>
          </p:cNvSpPr>
          <p:nvPr>
            <p:ph idx="1"/>
          </p:nvPr>
        </p:nvSpPr>
        <p:spPr>
          <a:xfrm>
            <a:off x="644844" y="2057400"/>
            <a:ext cx="3889784" cy="5197475"/>
          </a:xfrm>
        </p:spPr>
        <p:txBody>
          <a:bodyPr>
            <a:normAutofit fontScale="85000" lnSpcReduction="20000"/>
          </a:bodyPr>
          <a:lstStyle/>
          <a:p>
            <a:r>
              <a:rPr lang="en-CA" dirty="0">
                <a:latin typeface="Arial" panose="020B0604020202020204" pitchFamily="34" charset="0"/>
                <a:cs typeface="Arial" panose="020B0604020202020204" pitchFamily="34" charset="0"/>
              </a:rPr>
              <a:t>Method consists of three stages:</a:t>
            </a:r>
          </a:p>
          <a:p>
            <a:pPr lvl="1"/>
            <a:r>
              <a:rPr lang="en-CA" dirty="0">
                <a:latin typeface="Arial" panose="020B0604020202020204" pitchFamily="34" charset="0"/>
                <a:cs typeface="Arial" panose="020B0604020202020204" pitchFamily="34" charset="0"/>
              </a:rPr>
              <a:t>Preprocessing</a:t>
            </a:r>
          </a:p>
          <a:p>
            <a:pPr lvl="1"/>
            <a:r>
              <a:rPr lang="en-CA" dirty="0">
                <a:latin typeface="Arial" panose="020B0604020202020204" pitchFamily="34" charset="0"/>
                <a:cs typeface="Arial" panose="020B0604020202020204" pitchFamily="34" charset="0"/>
              </a:rPr>
              <a:t>Approximate global alignment. </a:t>
            </a:r>
          </a:p>
          <a:p>
            <a:pPr lvl="1"/>
            <a:r>
              <a:rPr lang="en-CA" dirty="0">
                <a:latin typeface="Arial" panose="020B0604020202020204" pitchFamily="34" charset="0"/>
                <a:cs typeface="Arial" panose="020B0604020202020204" pitchFamily="34" charset="0"/>
              </a:rPr>
              <a:t>Dense, nonlinear registration, and identification of landmarks.</a:t>
            </a:r>
          </a:p>
          <a:p>
            <a:r>
              <a:rPr lang="en-CA" dirty="0">
                <a:latin typeface="Arial" panose="020B0604020202020204" pitchFamily="34" charset="0"/>
                <a:cs typeface="Arial" panose="020B0604020202020204" pitchFamily="34" charset="0"/>
              </a:rPr>
              <a:t>Nonlinear registration is the key step.  This will support both sparse and dense landmarking (and everything in between)</a:t>
            </a:r>
            <a:r>
              <a:rPr lang="en-CA" dirty="0"/>
              <a:t/>
            </a:r>
            <a:br>
              <a:rPr lang="en-CA" dirty="0"/>
            </a:br>
            <a:r>
              <a:rPr lang="en-CA" dirty="0"/>
              <a:t/>
            </a:r>
            <a:br>
              <a:rPr lang="en-CA" dirty="0"/>
            </a:br>
            <a:r>
              <a:rPr lang="en-CA" dirty="0"/>
              <a:t> </a:t>
            </a:r>
            <a:br>
              <a:rPr lang="en-CA" dirty="0"/>
            </a:br>
            <a:r>
              <a:rPr lang="en-CA" dirty="0"/>
              <a:t/>
            </a:r>
            <a:br>
              <a:rPr lang="en-CA" dirty="0"/>
            </a:br>
            <a:endParaRPr lang="en-US" altLang="en-US" dirty="0"/>
          </a:p>
        </p:txBody>
      </p:sp>
      <p:graphicFrame>
        <p:nvGraphicFramePr>
          <p:cNvPr id="2" name="Object 1"/>
          <p:cNvGraphicFramePr>
            <a:graphicFrameLocks noChangeAspect="1"/>
          </p:cNvGraphicFramePr>
          <p:nvPr/>
        </p:nvGraphicFramePr>
        <p:xfrm>
          <a:off x="6753608" y="4090987"/>
          <a:ext cx="2961892" cy="2420938"/>
        </p:xfrm>
        <a:graphic>
          <a:graphicData uri="http://schemas.openxmlformats.org/presentationml/2006/ole">
            <mc:AlternateContent xmlns:mc="http://schemas.openxmlformats.org/markup-compatibility/2006">
              <mc:Choice xmlns:v="urn:schemas-microsoft-com:vml" Requires="v">
                <p:oleObj spid="_x0000_s2081" name="Image" r:id="rId4" imgW="11225160" imgH="9142560" progId="Photoshop.Image.16">
                  <p:embed/>
                </p:oleObj>
              </mc:Choice>
              <mc:Fallback>
                <p:oleObj name="Image" r:id="rId4" imgW="11225160" imgH="9142560" progId="Photoshop.Image.16">
                  <p:embed/>
                  <p:pic>
                    <p:nvPicPr>
                      <p:cNvPr id="2" name="Object 1"/>
                      <p:cNvPicPr/>
                      <p:nvPr/>
                    </p:nvPicPr>
                    <p:blipFill>
                      <a:blip r:embed="rId5"/>
                      <a:stretch>
                        <a:fillRect/>
                      </a:stretch>
                    </p:blipFill>
                    <p:spPr>
                      <a:xfrm>
                        <a:off x="6753608" y="4090987"/>
                        <a:ext cx="2961892" cy="2420938"/>
                      </a:xfrm>
                      <a:prstGeom prst="rect">
                        <a:avLst/>
                      </a:prstGeom>
                    </p:spPr>
                  </p:pic>
                </p:oleObj>
              </mc:Fallback>
            </mc:AlternateContent>
          </a:graphicData>
        </a:graphic>
      </p:graphicFrame>
      <p:pic>
        <p:nvPicPr>
          <p:cNvPr id="8" name="Picture 7"/>
          <p:cNvPicPr>
            <a:picLocks noChangeAspect="1"/>
          </p:cNvPicPr>
          <p:nvPr/>
        </p:nvPicPr>
        <p:blipFill>
          <a:blip r:embed="rId6"/>
          <a:stretch>
            <a:fillRect/>
          </a:stretch>
        </p:blipFill>
        <p:spPr>
          <a:xfrm>
            <a:off x="4781960" y="1428751"/>
            <a:ext cx="2798466" cy="3361243"/>
          </a:xfrm>
          <a:prstGeom prst="rect">
            <a:avLst/>
          </a:prstGeom>
        </p:spPr>
      </p:pic>
    </p:spTree>
    <p:extLst>
      <p:ext uri="{BB962C8B-B14F-4D97-AF65-F5344CB8AC3E}">
        <p14:creationId xmlns:p14="http://schemas.microsoft.com/office/powerpoint/2010/main" val="3296815892"/>
      </p:ext>
    </p:extLst>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514350" y="76200"/>
            <a:ext cx="9258300" cy="762000"/>
          </a:xfrm>
        </p:spPr>
        <p:txBody>
          <a:bodyPr>
            <a:normAutofit fontScale="90000"/>
          </a:bodyPr>
          <a:lstStyle/>
          <a:p>
            <a:r>
              <a:rPr lang="en-CA" dirty="0"/>
              <a:t>Scan preprocessing</a:t>
            </a:r>
          </a:p>
        </p:txBody>
      </p:sp>
      <p:sp>
        <p:nvSpPr>
          <p:cNvPr id="3" name="Content Placeholder 2"/>
          <p:cNvSpPr>
            <a:spLocks noGrp="1"/>
          </p:cNvSpPr>
          <p:nvPr>
            <p:ph idx="1"/>
          </p:nvPr>
        </p:nvSpPr>
        <p:spPr>
          <a:xfrm>
            <a:off x="190500" y="1066800"/>
            <a:ext cx="9982200" cy="5562600"/>
          </a:xfrm>
        </p:spPr>
        <p:txBody>
          <a:bodyPr>
            <a:normAutofit fontScale="55000" lnSpcReduction="20000"/>
          </a:bodyPr>
          <a:lstStyle/>
          <a:p>
            <a:r>
              <a:rPr lang="en-CA" sz="3600" dirty="0">
                <a:latin typeface="Arial" panose="020B0604020202020204" pitchFamily="34" charset="0"/>
                <a:cs typeface="Arial" panose="020B0604020202020204" pitchFamily="34" charset="0"/>
              </a:rPr>
              <a:t>The purpose of this step is to clean the acquired scans for subsequent </a:t>
            </a:r>
            <a:r>
              <a:rPr lang="en-CA" sz="3600" dirty="0" err="1">
                <a:latin typeface="Arial" panose="020B0604020202020204" pitchFamily="34" charset="0"/>
                <a:cs typeface="Arial" panose="020B0604020202020204" pitchFamily="34" charset="0"/>
              </a:rPr>
              <a:t>landmarking</a:t>
            </a:r>
            <a:r>
              <a:rPr lang="en-CA" sz="3600" dirty="0">
                <a:latin typeface="Arial" panose="020B0604020202020204" pitchFamily="34" charset="0"/>
                <a:cs typeface="Arial" panose="020B0604020202020204" pitchFamily="34" charset="0"/>
              </a:rPr>
              <a:t> </a:t>
            </a:r>
          </a:p>
          <a:p>
            <a:pPr marL="0" indent="0">
              <a:buNone/>
            </a:pPr>
            <a:endParaRPr lang="en-CA" sz="3200" dirty="0">
              <a:latin typeface="Arial" panose="020B0604020202020204" pitchFamily="34" charset="0"/>
              <a:cs typeface="Arial" panose="020B0604020202020204" pitchFamily="34" charset="0"/>
            </a:endParaRPr>
          </a:p>
          <a:p>
            <a:pPr lvl="1"/>
            <a:r>
              <a:rPr lang="en-CA" sz="3200" dirty="0">
                <a:latin typeface="Arial" panose="020B0604020202020204" pitchFamily="34" charset="0"/>
                <a:cs typeface="Arial" panose="020B0604020202020204" pitchFamily="34" charset="0"/>
              </a:rPr>
              <a:t>Duplicate points are deleted,</a:t>
            </a:r>
          </a:p>
          <a:p>
            <a:pPr lvl="1"/>
            <a:r>
              <a:rPr lang="en-CA" sz="3200" dirty="0">
                <a:latin typeface="Arial" panose="020B0604020202020204" pitchFamily="34" charset="0"/>
                <a:cs typeface="Arial" panose="020B0604020202020204" pitchFamily="34" charset="0"/>
              </a:rPr>
              <a:t>Points unassociated with polygons removed,</a:t>
            </a:r>
          </a:p>
          <a:p>
            <a:pPr lvl="1"/>
            <a:r>
              <a:rPr lang="en-CA" sz="3200" dirty="0">
                <a:latin typeface="Arial" panose="020B0604020202020204" pitchFamily="34" charset="0"/>
                <a:cs typeface="Arial" panose="020B0604020202020204" pitchFamily="34" charset="0"/>
              </a:rPr>
              <a:t>Degenerate polygons are removed,</a:t>
            </a:r>
          </a:p>
          <a:p>
            <a:pPr lvl="1"/>
            <a:r>
              <a:rPr lang="en-CA" sz="3200" dirty="0">
                <a:latin typeface="Arial" panose="020B0604020202020204" pitchFamily="34" charset="0"/>
                <a:cs typeface="Arial" panose="020B0604020202020204" pitchFamily="34" charset="0"/>
              </a:rPr>
              <a:t>Points and polygons not connected to the largest connected region of points are removed, and</a:t>
            </a:r>
          </a:p>
          <a:p>
            <a:pPr lvl="1"/>
            <a:r>
              <a:rPr lang="en-CA" sz="3200" dirty="0">
                <a:latin typeface="Arial" panose="020B0604020202020204" pitchFamily="34" charset="0"/>
                <a:cs typeface="Arial" panose="020B0604020202020204" pitchFamily="34" charset="0"/>
              </a:rPr>
              <a:t>Laplacian smoothing filter is applied to reduce the surface noise of the scan.</a:t>
            </a:r>
          </a:p>
          <a:p>
            <a:pPr lvl="1"/>
            <a:endParaRPr lang="en-CA" sz="3200" dirty="0">
              <a:latin typeface="Arial" panose="020B0604020202020204" pitchFamily="34" charset="0"/>
              <a:cs typeface="Arial" panose="020B0604020202020204" pitchFamily="34" charset="0"/>
            </a:endParaRPr>
          </a:p>
          <a:p>
            <a:r>
              <a:rPr lang="en-CA" sz="3600" dirty="0">
                <a:latin typeface="Arial" panose="020B0604020202020204" pitchFamily="34" charset="0"/>
                <a:cs typeface="Arial" panose="020B0604020202020204" pitchFamily="34" charset="0"/>
              </a:rPr>
              <a:t>And to compute the local geometry metrics:</a:t>
            </a:r>
          </a:p>
          <a:p>
            <a:pPr marL="0" indent="0">
              <a:buNone/>
            </a:pPr>
            <a:endParaRPr lang="en-CA" sz="3200" dirty="0">
              <a:latin typeface="Arial" panose="020B0604020202020204" pitchFamily="34" charset="0"/>
              <a:cs typeface="Arial" panose="020B0604020202020204" pitchFamily="34" charset="0"/>
            </a:endParaRPr>
          </a:p>
          <a:p>
            <a:pPr lvl="1"/>
            <a:r>
              <a:rPr lang="en-CA" sz="3200" dirty="0">
                <a:latin typeface="Arial" panose="020B0604020202020204" pitchFamily="34" charset="0"/>
                <a:cs typeface="Arial" panose="020B0604020202020204" pitchFamily="34" charset="0"/>
              </a:rPr>
              <a:t>Gaussian curvature </a:t>
            </a:r>
          </a:p>
          <a:p>
            <a:pPr lvl="1"/>
            <a:r>
              <a:rPr lang="en-CA" sz="3200" dirty="0">
                <a:latin typeface="Arial" panose="020B0604020202020204" pitchFamily="34" charset="0"/>
                <a:cs typeface="Arial" panose="020B0604020202020204" pitchFamily="34" charset="0"/>
              </a:rPr>
              <a:t>Mean curvature</a:t>
            </a:r>
          </a:p>
          <a:p>
            <a:pPr lvl="1"/>
            <a:r>
              <a:rPr lang="en-CA" sz="3200" dirty="0">
                <a:latin typeface="Arial" panose="020B0604020202020204" pitchFamily="34" charset="0"/>
                <a:cs typeface="Arial" panose="020B0604020202020204" pitchFamily="34" charset="0"/>
              </a:rPr>
              <a:t>Minimum curvature</a:t>
            </a:r>
          </a:p>
          <a:p>
            <a:pPr lvl="1"/>
            <a:r>
              <a:rPr lang="en-CA" sz="3200" dirty="0">
                <a:latin typeface="Arial" panose="020B0604020202020204" pitchFamily="34" charset="0"/>
                <a:cs typeface="Arial" panose="020B0604020202020204" pitchFamily="34" charset="0"/>
              </a:rPr>
              <a:t>Maximum curvature</a:t>
            </a:r>
          </a:p>
          <a:p>
            <a:pPr lvl="1"/>
            <a:r>
              <a:rPr lang="en-CA" sz="3200" dirty="0">
                <a:latin typeface="Arial" panose="020B0604020202020204" pitchFamily="34" charset="0"/>
                <a:cs typeface="Arial" panose="020B0604020202020204" pitchFamily="34" charset="0"/>
              </a:rPr>
              <a:t>Surface normal</a:t>
            </a:r>
          </a:p>
          <a:p>
            <a:pPr lvl="1"/>
            <a:r>
              <a:rPr lang="en-CA" sz="3200" dirty="0">
                <a:latin typeface="Arial" panose="020B0604020202020204" pitchFamily="34" charset="0"/>
                <a:cs typeface="Arial" panose="020B0604020202020204" pitchFamily="34" charset="0"/>
              </a:rPr>
              <a:t>Point metrics are smoothed by averaging over connected neighbors </a:t>
            </a:r>
            <a:r>
              <a:rPr lang="en-CA" dirty="0"/>
              <a:t/>
            </a:r>
            <a:br>
              <a:rPr lang="en-CA" dirty="0"/>
            </a:br>
            <a:r>
              <a:rPr lang="en-CA" dirty="0"/>
              <a:t/>
            </a:r>
            <a:br>
              <a:rPr lang="en-CA" dirty="0"/>
            </a:br>
            <a:r>
              <a:rPr lang="en-CA" dirty="0"/>
              <a:t/>
            </a:r>
            <a:br>
              <a:rPr lang="en-CA" dirty="0"/>
            </a:br>
            <a:r>
              <a:rPr lang="en-CA" dirty="0"/>
              <a:t> </a:t>
            </a:r>
            <a:br>
              <a:rPr lang="en-CA" dirty="0"/>
            </a:br>
            <a:endParaRPr lang="en-CA" dirty="0"/>
          </a:p>
        </p:txBody>
      </p:sp>
    </p:spTree>
    <p:extLst>
      <p:ext uri="{BB962C8B-B14F-4D97-AF65-F5344CB8AC3E}">
        <p14:creationId xmlns:p14="http://schemas.microsoft.com/office/powerpoint/2010/main" val="40576510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952500" y="76200"/>
            <a:ext cx="8534400" cy="806376"/>
          </a:xfrm>
        </p:spPr>
        <p:txBody>
          <a:bodyPr>
            <a:normAutofit fontScale="90000"/>
          </a:bodyPr>
          <a:lstStyle/>
          <a:p>
            <a:r>
              <a:rPr lang="en-CA" dirty="0"/>
              <a:t>Approximate Global Alignment </a:t>
            </a:r>
          </a:p>
        </p:txBody>
      </p:sp>
      <p:sp>
        <p:nvSpPr>
          <p:cNvPr id="3" name="Content Placeholder 2"/>
          <p:cNvSpPr>
            <a:spLocks noGrp="1"/>
          </p:cNvSpPr>
          <p:nvPr>
            <p:ph idx="1"/>
          </p:nvPr>
        </p:nvSpPr>
        <p:spPr>
          <a:xfrm>
            <a:off x="114300" y="1143000"/>
            <a:ext cx="10134600" cy="4389120"/>
          </a:xfrm>
        </p:spPr>
        <p:txBody>
          <a:bodyPr>
            <a:normAutofit/>
          </a:bodyPr>
          <a:lstStyle/>
          <a:p>
            <a:r>
              <a:rPr lang="en-CA" sz="2400" dirty="0">
                <a:latin typeface="Arial" panose="020B0604020202020204" pitchFamily="34" charset="0"/>
                <a:cs typeface="Arial" panose="020B0604020202020204" pitchFamily="34" charset="0"/>
              </a:rPr>
              <a:t>This step is finds a global linear transform that coarsely aligns each face to an atlas in preparation for deformable registration</a:t>
            </a:r>
          </a:p>
          <a:p>
            <a:pPr marL="393192" lvl="1" indent="0">
              <a:buNone/>
            </a:pPr>
            <a:endParaRPr lang="en-CA" sz="2000" dirty="0">
              <a:latin typeface="Arial" panose="020B0604020202020204" pitchFamily="34" charset="0"/>
              <a:cs typeface="Arial" panose="020B0604020202020204" pitchFamily="34" charset="0"/>
            </a:endParaRPr>
          </a:p>
          <a:p>
            <a:pPr lvl="1"/>
            <a:r>
              <a:rPr lang="en-CA" sz="2000" dirty="0">
                <a:latin typeface="Arial" panose="020B0604020202020204" pitchFamily="34" charset="0"/>
                <a:cs typeface="Arial" panose="020B0604020202020204" pitchFamily="34" charset="0"/>
              </a:rPr>
              <a:t>The global affine transform is computed by minimizing the sum of squares distances between five automatically identified control points on the instance faces and five manually identified control points on the atlas face </a:t>
            </a:r>
            <a:br>
              <a:rPr lang="en-CA" sz="2000" dirty="0">
                <a:latin typeface="Arial" panose="020B0604020202020204" pitchFamily="34" charset="0"/>
                <a:cs typeface="Arial" panose="020B0604020202020204" pitchFamily="34" charset="0"/>
              </a:rPr>
            </a:br>
            <a:r>
              <a:rPr lang="en-CA" sz="2000" dirty="0">
                <a:latin typeface="Arial" panose="020B0604020202020204" pitchFamily="34" charset="0"/>
                <a:cs typeface="Arial" panose="020B0604020202020204" pitchFamily="34" charset="0"/>
              </a:rPr>
              <a:t/>
            </a:r>
            <a:br>
              <a:rPr lang="en-CA" sz="2000" dirty="0">
                <a:latin typeface="Arial" panose="020B0604020202020204" pitchFamily="34" charset="0"/>
                <a:cs typeface="Arial" panose="020B0604020202020204" pitchFamily="34" charset="0"/>
              </a:rPr>
            </a:br>
            <a:r>
              <a:rPr lang="en-CA" sz="2000" dirty="0">
                <a:latin typeface="Arial" panose="020B0604020202020204" pitchFamily="34" charset="0"/>
                <a:cs typeface="Arial" panose="020B0604020202020204" pitchFamily="34" charset="0"/>
              </a:rPr>
              <a:t/>
            </a:r>
            <a:br>
              <a:rPr lang="en-CA" sz="2000" dirty="0">
                <a:latin typeface="Arial" panose="020B0604020202020204" pitchFamily="34" charset="0"/>
                <a:cs typeface="Arial" panose="020B0604020202020204" pitchFamily="34" charset="0"/>
              </a:rPr>
            </a:br>
            <a:endParaRPr lang="en-CA" sz="20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1866900" y="3334223"/>
            <a:ext cx="6339523" cy="3324313"/>
          </a:xfrm>
          <a:prstGeom prst="rect">
            <a:avLst/>
          </a:prstGeom>
        </p:spPr>
      </p:pic>
    </p:spTree>
    <p:extLst>
      <p:ext uri="{BB962C8B-B14F-4D97-AF65-F5344CB8AC3E}">
        <p14:creationId xmlns:p14="http://schemas.microsoft.com/office/powerpoint/2010/main" val="10688961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228600"/>
            <a:ext cx="9258300" cy="1143000"/>
          </a:xfrm>
        </p:spPr>
        <p:txBody>
          <a:bodyPr>
            <a:normAutofit/>
          </a:bodyPr>
          <a:lstStyle/>
          <a:p>
            <a:r>
              <a:rPr lang="en-CA" sz="4400" dirty="0"/>
              <a:t>Non-linear registration</a:t>
            </a:r>
          </a:p>
        </p:txBody>
      </p:sp>
      <p:sp>
        <p:nvSpPr>
          <p:cNvPr id="3" name="Content Placeholder 2"/>
          <p:cNvSpPr>
            <a:spLocks noGrp="1"/>
          </p:cNvSpPr>
          <p:nvPr>
            <p:ph idx="1"/>
          </p:nvPr>
        </p:nvSpPr>
        <p:spPr>
          <a:xfrm>
            <a:off x="342900" y="1295400"/>
            <a:ext cx="4384041" cy="5197475"/>
          </a:xfrm>
        </p:spPr>
        <p:txBody>
          <a:bodyPr>
            <a:normAutofit/>
          </a:bodyPr>
          <a:lstStyle/>
          <a:p>
            <a:r>
              <a:rPr lang="en-CA" dirty="0" err="1">
                <a:latin typeface="Arial" panose="020B0604020202020204" pitchFamily="34" charset="0"/>
                <a:cs typeface="Arial" panose="020B0604020202020204" pitchFamily="34" charset="0"/>
              </a:rPr>
              <a:t>Nonrigid</a:t>
            </a:r>
            <a:r>
              <a:rPr lang="en-CA" dirty="0">
                <a:latin typeface="Arial" panose="020B0604020202020204" pitchFamily="34" charset="0"/>
                <a:cs typeface="Arial" panose="020B0604020202020204" pitchFamily="34" charset="0"/>
              </a:rPr>
              <a:t>, local geometry based iterative point correspondence algorithm:</a:t>
            </a:r>
          </a:p>
          <a:p>
            <a:pPr lvl="1"/>
            <a:r>
              <a:rPr lang="en-CA" dirty="0">
                <a:latin typeface="Arial" panose="020B0604020202020204" pitchFamily="34" charset="0"/>
                <a:cs typeface="Arial" panose="020B0604020202020204" pitchFamily="34" charset="0"/>
              </a:rPr>
              <a:t>Purpose of this step is to gradually deform the atlas onto the instance mesh</a:t>
            </a:r>
          </a:p>
          <a:p>
            <a:pPr lvl="1"/>
            <a:r>
              <a:rPr lang="en-CA" dirty="0">
                <a:latin typeface="Arial" panose="020B0604020202020204" pitchFamily="34" charset="0"/>
                <a:cs typeface="Arial" panose="020B0604020202020204" pitchFamily="34" charset="0"/>
              </a:rPr>
              <a:t>After this, landmarks defined on the atlas mesh can be transformed to the instance mesh.</a:t>
            </a:r>
            <a:br>
              <a:rPr lang="en-CA" dirty="0">
                <a:latin typeface="Arial" panose="020B0604020202020204" pitchFamily="34" charset="0"/>
                <a:cs typeface="Arial" panose="020B0604020202020204" pitchFamily="34" charset="0"/>
              </a:rPr>
            </a:br>
            <a:endParaRPr lang="en-CA"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4838701" y="1062167"/>
            <a:ext cx="4595813" cy="5520040"/>
          </a:xfrm>
          <a:prstGeom prst="rect">
            <a:avLst/>
          </a:prstGeom>
        </p:spPr>
      </p:pic>
    </p:spTree>
    <p:extLst>
      <p:ext uri="{BB962C8B-B14F-4D97-AF65-F5344CB8AC3E}">
        <p14:creationId xmlns:p14="http://schemas.microsoft.com/office/powerpoint/2010/main" val="30308494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228600"/>
            <a:ext cx="9258300" cy="838200"/>
          </a:xfrm>
        </p:spPr>
        <p:txBody>
          <a:bodyPr/>
          <a:lstStyle/>
          <a:p>
            <a:r>
              <a:rPr lang="en-CA" dirty="0"/>
              <a:t>Current Problems</a:t>
            </a:r>
          </a:p>
        </p:txBody>
      </p:sp>
      <p:sp>
        <p:nvSpPr>
          <p:cNvPr id="3" name="Content Placeholder 2"/>
          <p:cNvSpPr>
            <a:spLocks noGrp="1"/>
          </p:cNvSpPr>
          <p:nvPr>
            <p:ph idx="1"/>
          </p:nvPr>
        </p:nvSpPr>
        <p:spPr>
          <a:xfrm>
            <a:off x="38100" y="1143000"/>
            <a:ext cx="6477000" cy="5638800"/>
          </a:xfrm>
        </p:spPr>
        <p:txBody>
          <a:bodyPr>
            <a:normAutofit fontScale="92500" lnSpcReduction="10000"/>
          </a:bodyPr>
          <a:lstStyle/>
          <a:p>
            <a:r>
              <a:rPr lang="en-CA" dirty="0">
                <a:latin typeface="Arial" panose="020B0604020202020204" pitchFamily="34" charset="0"/>
                <a:cs typeface="Arial" panose="020B0604020202020204" pitchFamily="34" charset="0"/>
              </a:rPr>
              <a:t>Some scans have excess data, e.g. long hair, significant parts of the upper body, which can cause false initial alignments and subsequent false non-linear registrations.</a:t>
            </a:r>
          </a:p>
          <a:p>
            <a:pPr lvl="1"/>
            <a:r>
              <a:rPr lang="en-CA" dirty="0">
                <a:latin typeface="Arial" panose="020B0604020202020204" pitchFamily="34" charset="0"/>
                <a:cs typeface="Arial" panose="020B0604020202020204" pitchFamily="34" charset="0"/>
              </a:rPr>
              <a:t>Solution: Interactive cropping of the data</a:t>
            </a:r>
          </a:p>
          <a:p>
            <a:pPr lvl="1"/>
            <a:r>
              <a:rPr lang="en-CA" dirty="0">
                <a:latin typeface="Arial" panose="020B0604020202020204" pitchFamily="34" charset="0"/>
                <a:cs typeface="Arial" panose="020B0604020202020204" pitchFamily="34" charset="0"/>
              </a:rPr>
              <a:t>Analysis of precise vs rough cropping (3 min) showed no major differences → rough cropping is sufficient</a:t>
            </a:r>
          </a:p>
          <a:p>
            <a:pPr lvl="1"/>
            <a:endParaRPr lang="en-CA" dirty="0">
              <a:latin typeface="Arial" panose="020B0604020202020204" pitchFamily="34" charset="0"/>
              <a:cs typeface="Arial" panose="020B0604020202020204" pitchFamily="34" charset="0"/>
            </a:endParaRPr>
          </a:p>
          <a:p>
            <a:r>
              <a:rPr lang="en-CA" dirty="0">
                <a:latin typeface="Arial" panose="020B0604020202020204" pitchFamily="34" charset="0"/>
                <a:cs typeface="Arial" panose="020B0604020202020204" pitchFamily="34" charset="0"/>
              </a:rPr>
              <a:t>Current status: 3349 (1700 individuals) images from FaceBase2 have been manually cropped and automatically landmarked </a:t>
            </a:r>
          </a:p>
          <a:p>
            <a:pPr lvl="1"/>
            <a:r>
              <a:rPr lang="en-CA" dirty="0">
                <a:latin typeface="Arial" panose="020B0604020202020204" pitchFamily="34" charset="0"/>
                <a:cs typeface="Arial" panose="020B0604020202020204" pitchFamily="34" charset="0"/>
              </a:rPr>
              <a:t>There are 1337 subjects with Procrustes distance of mean &lt; 0.03.</a:t>
            </a:r>
          </a:p>
        </p:txBody>
      </p:sp>
      <p:pic>
        <p:nvPicPr>
          <p:cNvPr id="4" name="Picture 3"/>
          <p:cNvPicPr>
            <a:picLocks noChangeAspect="1"/>
          </p:cNvPicPr>
          <p:nvPr/>
        </p:nvPicPr>
        <p:blipFill>
          <a:blip r:embed="rId2"/>
          <a:stretch>
            <a:fillRect/>
          </a:stretch>
        </p:blipFill>
        <p:spPr>
          <a:xfrm>
            <a:off x="6591300" y="1219200"/>
            <a:ext cx="3553307" cy="4126547"/>
          </a:xfrm>
          <a:prstGeom prst="rect">
            <a:avLst/>
          </a:prstGeom>
        </p:spPr>
      </p:pic>
    </p:spTree>
    <p:extLst>
      <p:ext uri="{BB962C8B-B14F-4D97-AF65-F5344CB8AC3E}">
        <p14:creationId xmlns:p14="http://schemas.microsoft.com/office/powerpoint/2010/main" val="20315475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1726" y="152400"/>
            <a:ext cx="9258300" cy="807634"/>
          </a:xfrm>
        </p:spPr>
        <p:txBody>
          <a:bodyPr>
            <a:normAutofit fontScale="90000"/>
          </a:bodyPr>
          <a:lstStyle/>
          <a:p>
            <a:r>
              <a:rPr lang="en-CA" dirty="0"/>
              <a:t>Current Problems</a:t>
            </a:r>
          </a:p>
        </p:txBody>
      </p:sp>
      <p:sp>
        <p:nvSpPr>
          <p:cNvPr id="3" name="Content Placeholder 2"/>
          <p:cNvSpPr>
            <a:spLocks noGrp="1"/>
          </p:cNvSpPr>
          <p:nvPr>
            <p:ph idx="1"/>
          </p:nvPr>
        </p:nvSpPr>
        <p:spPr>
          <a:xfrm>
            <a:off x="190500" y="1066800"/>
            <a:ext cx="6172200" cy="5197475"/>
          </a:xfrm>
        </p:spPr>
        <p:txBody>
          <a:bodyPr>
            <a:normAutofit lnSpcReduction="10000"/>
          </a:bodyPr>
          <a:lstStyle/>
          <a:p>
            <a:r>
              <a:rPr lang="en-CA" dirty="0">
                <a:latin typeface="Arial" panose="020B0604020202020204" pitchFamily="34" charset="0"/>
                <a:cs typeface="Arial" panose="020B0604020202020204" pitchFamily="34" charset="0"/>
              </a:rPr>
              <a:t>Initial alignment requires a normalized orientation (nose straight towards camera) and might fail if this assumption is not met.</a:t>
            </a:r>
          </a:p>
          <a:p>
            <a:r>
              <a:rPr lang="en-CA" dirty="0">
                <a:latin typeface="Arial" panose="020B0604020202020204" pitchFamily="34" charset="0"/>
                <a:cs typeface="Arial" panose="020B0604020202020204" pitchFamily="34" charset="0"/>
              </a:rPr>
              <a:t>Solution:</a:t>
            </a:r>
          </a:p>
          <a:p>
            <a:pPr lvl="1"/>
            <a:r>
              <a:rPr lang="en-CA" dirty="0">
                <a:latin typeface="Arial" panose="020B0604020202020204" pitchFamily="34" charset="0"/>
                <a:cs typeface="Arial" panose="020B0604020202020204" pitchFamily="34" charset="0"/>
              </a:rPr>
              <a:t>Reorient extreme cases while cropping</a:t>
            </a:r>
          </a:p>
          <a:p>
            <a:pPr lvl="1"/>
            <a:r>
              <a:rPr lang="en-CA" dirty="0">
                <a:latin typeface="Arial" panose="020B0604020202020204" pitchFamily="34" charset="0"/>
                <a:cs typeface="Arial" panose="020B0604020202020204" pitchFamily="34" charset="0"/>
              </a:rPr>
              <a:t>Shown to improve </a:t>
            </a:r>
            <a:r>
              <a:rPr lang="en-CA" dirty="0" err="1">
                <a:latin typeface="Arial" panose="020B0604020202020204" pitchFamily="34" charset="0"/>
                <a:cs typeface="Arial" panose="020B0604020202020204" pitchFamily="34" charset="0"/>
              </a:rPr>
              <a:t>Procustes</a:t>
            </a:r>
            <a:r>
              <a:rPr lang="en-CA" dirty="0">
                <a:latin typeface="Arial" panose="020B0604020202020204" pitchFamily="34" charset="0"/>
                <a:cs typeface="Arial" panose="020B0604020202020204" pitchFamily="34" charset="0"/>
              </a:rPr>
              <a:t> distance</a:t>
            </a:r>
          </a:p>
          <a:p>
            <a:pPr lvl="1"/>
            <a:r>
              <a:rPr lang="en-CA" dirty="0">
                <a:latin typeface="Arial" panose="020B0604020202020204" pitchFamily="34" charset="0"/>
                <a:cs typeface="Arial" panose="020B0604020202020204" pitchFamily="34" charset="0"/>
              </a:rPr>
              <a:t>Only faces already cropped with a </a:t>
            </a:r>
            <a:r>
              <a:rPr lang="en-CA" dirty="0" err="1">
                <a:latin typeface="Arial" panose="020B0604020202020204" pitchFamily="34" charset="0"/>
                <a:cs typeface="Arial" panose="020B0604020202020204" pitchFamily="34" charset="0"/>
              </a:rPr>
              <a:t>Procustes</a:t>
            </a:r>
            <a:r>
              <a:rPr lang="en-CA" dirty="0">
                <a:latin typeface="Arial" panose="020B0604020202020204" pitchFamily="34" charset="0"/>
                <a:cs typeface="Arial" panose="020B0604020202020204" pitchFamily="34" charset="0"/>
              </a:rPr>
              <a:t> distance &gt; 0.02 are manually inspected for reorientation problems.</a:t>
            </a:r>
          </a:p>
          <a:p>
            <a:pPr marL="376238" lvl="1" indent="0">
              <a:buNone/>
            </a:pPr>
            <a:r>
              <a:rPr lang="en-CA" dirty="0">
                <a:latin typeface="Arial" panose="020B0604020202020204" pitchFamily="34" charset="0"/>
                <a:cs typeface="Arial" panose="020B0604020202020204" pitchFamily="34" charset="0"/>
              </a:rPr>
              <a:t>We are working on an automated fix to this issue.</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62700" y="3993106"/>
            <a:ext cx="3733800" cy="2788694"/>
          </a:xfrm>
          <a:prstGeom prst="rect">
            <a:avLst/>
          </a:prstGeom>
        </p:spPr>
      </p:pic>
      <p:pic>
        <p:nvPicPr>
          <p:cNvPr id="5" name="Picture 4"/>
          <p:cNvPicPr>
            <a:picLocks noChangeAspect="1"/>
          </p:cNvPicPr>
          <p:nvPr/>
        </p:nvPicPr>
        <p:blipFill>
          <a:blip r:embed="rId3"/>
          <a:stretch>
            <a:fillRect/>
          </a:stretch>
        </p:blipFill>
        <p:spPr>
          <a:xfrm>
            <a:off x="6335434" y="381000"/>
            <a:ext cx="3761066" cy="3402329"/>
          </a:xfrm>
          <a:prstGeom prst="rect">
            <a:avLst/>
          </a:prstGeom>
        </p:spPr>
      </p:pic>
    </p:spTree>
    <p:extLst>
      <p:ext uri="{BB962C8B-B14F-4D97-AF65-F5344CB8AC3E}">
        <p14:creationId xmlns:p14="http://schemas.microsoft.com/office/powerpoint/2010/main" val="24084290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Future Directions</a:t>
            </a:r>
          </a:p>
        </p:txBody>
      </p:sp>
      <p:sp>
        <p:nvSpPr>
          <p:cNvPr id="3" name="Content Placeholder 2"/>
          <p:cNvSpPr>
            <a:spLocks noGrp="1"/>
          </p:cNvSpPr>
          <p:nvPr>
            <p:ph idx="1"/>
          </p:nvPr>
        </p:nvSpPr>
        <p:spPr>
          <a:xfrm>
            <a:off x="514350" y="1935480"/>
            <a:ext cx="9658350" cy="4389120"/>
          </a:xfrm>
        </p:spPr>
        <p:txBody>
          <a:bodyPr/>
          <a:lstStyle/>
          <a:p>
            <a:r>
              <a:rPr lang="en-CA" dirty="0">
                <a:latin typeface="Arial" panose="020B0604020202020204" pitchFamily="34" charset="0"/>
                <a:cs typeface="Arial" panose="020B0604020202020204" pitchFamily="34" charset="0"/>
              </a:rPr>
              <a:t>Improve </a:t>
            </a:r>
            <a:r>
              <a:rPr lang="en-CA" dirty="0" err="1">
                <a:latin typeface="Arial" panose="020B0604020202020204" pitchFamily="34" charset="0"/>
                <a:cs typeface="Arial" panose="020B0604020202020204" pitchFamily="34" charset="0"/>
              </a:rPr>
              <a:t>landmarking</a:t>
            </a:r>
            <a:r>
              <a:rPr lang="en-CA" dirty="0">
                <a:latin typeface="Arial" panose="020B0604020202020204" pitchFamily="34" charset="0"/>
                <a:cs typeface="Arial" panose="020B0604020202020204" pitchFamily="34" charset="0"/>
              </a:rPr>
              <a:t> algorithm</a:t>
            </a:r>
          </a:p>
          <a:p>
            <a:pPr marL="719138" lvl="1" indent="-342900">
              <a:buFont typeface="+mj-lt"/>
              <a:buAutoNum type="arabicPeriod"/>
            </a:pPr>
            <a:r>
              <a:rPr lang="en-CA" sz="2000" dirty="0">
                <a:latin typeface="Arial" panose="020B0604020202020204" pitchFamily="34" charset="0"/>
                <a:cs typeface="Arial" panose="020B0604020202020204" pitchFamily="34" charset="0"/>
              </a:rPr>
              <a:t>Overcome problems associated with cropping of the images</a:t>
            </a:r>
          </a:p>
          <a:p>
            <a:pPr marL="719138" lvl="1" indent="-342900">
              <a:buFont typeface="+mj-lt"/>
              <a:buAutoNum type="arabicPeriod"/>
            </a:pPr>
            <a:r>
              <a:rPr lang="en-CA" sz="2000" dirty="0">
                <a:latin typeface="Arial" panose="020B0604020202020204" pitchFamily="34" charset="0"/>
                <a:cs typeface="Arial" panose="020B0604020202020204" pitchFamily="34" charset="0"/>
              </a:rPr>
              <a:t>Develop automated cropping approach</a:t>
            </a:r>
          </a:p>
          <a:p>
            <a:pPr marL="719138" lvl="1" indent="-342900">
              <a:buFont typeface="+mj-lt"/>
              <a:buAutoNum type="arabicPeriod"/>
            </a:pPr>
            <a:r>
              <a:rPr lang="en-CA" sz="2000" dirty="0">
                <a:latin typeface="Arial" panose="020B0604020202020204" pitchFamily="34" charset="0"/>
                <a:cs typeface="Arial" panose="020B0604020202020204" pitchFamily="34" charset="0"/>
              </a:rPr>
              <a:t>Solve reorientation problem</a:t>
            </a:r>
          </a:p>
          <a:p>
            <a:pPr marL="325438" indent="-342900"/>
            <a:r>
              <a:rPr lang="en-CA" dirty="0">
                <a:latin typeface="Arial" panose="020B0604020202020204" pitchFamily="34" charset="0"/>
                <a:cs typeface="Arial" panose="020B0604020202020204" pitchFamily="34" charset="0"/>
              </a:rPr>
              <a:t>Compare automated syndrome classification based on 3D  images versus 2D images by reducing our 3D data to 2D (collaboration with Marius </a:t>
            </a:r>
            <a:r>
              <a:rPr lang="en-CA" dirty="0" err="1">
                <a:latin typeface="Arial" panose="020B0604020202020204" pitchFamily="34" charset="0"/>
                <a:cs typeface="Arial" panose="020B0604020202020204" pitchFamily="34" charset="0"/>
              </a:rPr>
              <a:t>Linguraru</a:t>
            </a:r>
            <a:r>
              <a:rPr lang="en-CA" dirty="0">
                <a:latin typeface="Arial" panose="020B0604020202020204" pitchFamily="34" charset="0"/>
                <a:cs typeface="Arial" panose="020B0604020202020204" pitchFamily="34" charset="0"/>
              </a:rPr>
              <a:t> from Children's National Health System)</a:t>
            </a:r>
          </a:p>
          <a:p>
            <a:pPr marL="325438" indent="-342900"/>
            <a:r>
              <a:rPr lang="en-CA" dirty="0">
                <a:latin typeface="Arial" panose="020B0604020202020204" pitchFamily="34" charset="0"/>
                <a:cs typeface="Arial" panose="020B0604020202020204" pitchFamily="34" charset="0"/>
              </a:rPr>
              <a:t>Implement more 3D surface features to improve registration but even more the 3D syndrome classification</a:t>
            </a:r>
          </a:p>
        </p:txBody>
      </p:sp>
    </p:spTree>
    <p:extLst>
      <p:ext uri="{BB962C8B-B14F-4D97-AF65-F5344CB8AC3E}">
        <p14:creationId xmlns:p14="http://schemas.microsoft.com/office/powerpoint/2010/main" val="7751669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 Box 3"/>
          <p:cNvSpPr txBox="1">
            <a:spLocks noChangeArrowheads="1"/>
          </p:cNvSpPr>
          <p:nvPr/>
        </p:nvSpPr>
        <p:spPr bwMode="auto">
          <a:xfrm>
            <a:off x="114300" y="38826"/>
            <a:ext cx="9906000" cy="1027974"/>
          </a:xfrm>
          <a:prstGeom prst="rect">
            <a:avLst/>
          </a:prstGeom>
          <a:noFill/>
          <a:ln w="12700">
            <a:noFill/>
            <a:miter lim="800000"/>
            <a:headEnd/>
            <a:tailEnd/>
          </a:ln>
        </p:spPr>
        <p:txBody>
          <a:bodyPr wrap="square">
            <a:spAutoFit/>
          </a:bodyPr>
          <a:lstStyle/>
          <a:p>
            <a:pPr marL="288925" indent="-288925" algn="ctr">
              <a:lnSpc>
                <a:spcPct val="95000"/>
              </a:lnSpc>
              <a:buClr>
                <a:srgbClr val="66FF33"/>
              </a:buClr>
              <a:buSzPct val="75000"/>
              <a:defRPr/>
            </a:pPr>
            <a:r>
              <a:rPr lang="en-US" altLang="ja-JP" sz="3200" b="1" dirty="0">
                <a:solidFill>
                  <a:srgbClr val="FF9900"/>
                </a:solidFill>
                <a:effectLst>
                  <a:outerShdw blurRad="38100" dist="38100" dir="2700000" algn="tl">
                    <a:srgbClr val="000000">
                      <a:alpha val="43137"/>
                    </a:srgbClr>
                  </a:outerShdw>
                </a:effectLst>
                <a:ea typeface="ＭＳ Ｐゴシック" charset="-128"/>
              </a:rPr>
              <a:t>Aim 3. Validate and extend Dense Surface Modeling approaches to syndrome diagnosis</a:t>
            </a:r>
          </a:p>
        </p:txBody>
      </p:sp>
      <p:sp>
        <p:nvSpPr>
          <p:cNvPr id="2" name="TextBox 1"/>
          <p:cNvSpPr txBox="1"/>
          <p:nvPr/>
        </p:nvSpPr>
        <p:spPr>
          <a:xfrm>
            <a:off x="342901" y="1371600"/>
            <a:ext cx="9677400" cy="4278094"/>
          </a:xfrm>
          <a:prstGeom prst="rect">
            <a:avLst/>
          </a:prstGeom>
          <a:noFill/>
        </p:spPr>
        <p:txBody>
          <a:bodyPr wrap="square" rtlCol="0">
            <a:spAutoFit/>
          </a:bodyPr>
          <a:lstStyle/>
          <a:p>
            <a:endParaRPr lang="en-US" sz="800" dirty="0">
              <a:solidFill>
                <a:srgbClr val="FFFF00"/>
              </a:solidFill>
            </a:endParaRPr>
          </a:p>
          <a:p>
            <a:pPr marL="457200" indent="-457200">
              <a:buAutoNum type="arabicPeriod"/>
            </a:pPr>
            <a:r>
              <a:rPr lang="en-US" dirty="0">
                <a:solidFill>
                  <a:srgbClr val="FFFF00"/>
                </a:solidFill>
              </a:rPr>
              <a:t>Issue: </a:t>
            </a:r>
            <a:r>
              <a:rPr lang="en-US" dirty="0"/>
              <a:t>This was to be done by Hammond, who has been deleted from FaceBase</a:t>
            </a:r>
          </a:p>
          <a:p>
            <a:endParaRPr lang="en-US" dirty="0">
              <a:solidFill>
                <a:srgbClr val="FFFF00"/>
              </a:solidFill>
            </a:endParaRPr>
          </a:p>
          <a:p>
            <a:r>
              <a:rPr lang="en-US" dirty="0">
                <a:solidFill>
                  <a:srgbClr val="FFFF00"/>
                </a:solidFill>
              </a:rPr>
              <a:t>Solution: </a:t>
            </a:r>
          </a:p>
          <a:p>
            <a:pPr marL="514350" indent="-514350">
              <a:buAutoNum type="romanLcPeriod"/>
            </a:pPr>
            <a:r>
              <a:rPr lang="en-US" dirty="0">
                <a:solidFill>
                  <a:srgbClr val="FFFFFF"/>
                </a:solidFill>
              </a:rPr>
              <a:t>We have recently added Nils </a:t>
            </a:r>
            <a:r>
              <a:rPr lang="en-US" dirty="0" err="1">
                <a:solidFill>
                  <a:srgbClr val="FFFFFF"/>
                </a:solidFill>
              </a:rPr>
              <a:t>Folkert</a:t>
            </a:r>
            <a:r>
              <a:rPr lang="en-US" dirty="0">
                <a:solidFill>
                  <a:srgbClr val="FFFFFF"/>
                </a:solidFill>
              </a:rPr>
              <a:t> to the project who will implement both dense surface modeling and statistical shape model approaches to our data. He has successfully used these approaches to analyze large brain imaging datasets. </a:t>
            </a:r>
          </a:p>
          <a:p>
            <a:pPr marL="514350" indent="-514350">
              <a:buAutoNum type="romanLcPeriod"/>
            </a:pPr>
            <a:r>
              <a:rPr lang="en-US" dirty="0"/>
              <a:t>A recent method developed by Peter </a:t>
            </a:r>
            <a:r>
              <a:rPr lang="en-US" dirty="0" err="1"/>
              <a:t>Claes</a:t>
            </a:r>
            <a:r>
              <a:rPr lang="en-US" dirty="0"/>
              <a:t> may offer some advantages over either GM or DSM alone; this will be explored </a:t>
            </a:r>
          </a:p>
          <a:p>
            <a:r>
              <a:rPr lang="en-US" dirty="0"/>
              <a:t>	</a:t>
            </a:r>
          </a:p>
        </p:txBody>
      </p:sp>
    </p:spTree>
    <p:extLst>
      <p:ext uri="{BB962C8B-B14F-4D97-AF65-F5344CB8AC3E}">
        <p14:creationId xmlns:p14="http://schemas.microsoft.com/office/powerpoint/2010/main" val="4059600294"/>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914400"/>
            <a:ext cx="7962900" cy="5883275"/>
          </a:xfrm>
        </p:spPr>
        <p:txBody>
          <a:bodyPr>
            <a:normAutofit fontScale="77500" lnSpcReduction="20000"/>
          </a:bodyPr>
          <a:lstStyle/>
          <a:p>
            <a:r>
              <a:rPr lang="en-CA" sz="2900" dirty="0">
                <a:latin typeface="Arial" panose="020B0604020202020204" pitchFamily="34" charset="0"/>
                <a:cs typeface="Arial" panose="020B0604020202020204" pitchFamily="34" charset="0"/>
              </a:rPr>
              <a:t>Develop automatic region-base classification of syndromes.</a:t>
            </a:r>
          </a:p>
          <a:p>
            <a:r>
              <a:rPr lang="en-CA" sz="2900" dirty="0">
                <a:latin typeface="Arial" panose="020B0604020202020204" pitchFamily="34" charset="0"/>
                <a:cs typeface="Arial" panose="020B0604020202020204" pitchFamily="34" charset="0"/>
              </a:rPr>
              <a:t>Procedure:</a:t>
            </a:r>
          </a:p>
          <a:p>
            <a:pPr lvl="1"/>
            <a:r>
              <a:rPr lang="en-CA" sz="2900" dirty="0">
                <a:latin typeface="Arial" panose="020B0604020202020204" pitchFamily="34" charset="0"/>
                <a:cs typeface="Arial" panose="020B0604020202020204" pitchFamily="34" charset="0"/>
              </a:rPr>
              <a:t>Compute non-linear atlas-to-instance registration</a:t>
            </a:r>
          </a:p>
          <a:p>
            <a:pPr lvl="1"/>
            <a:r>
              <a:rPr lang="en-CA" sz="2900" dirty="0">
                <a:latin typeface="Arial" panose="020B0604020202020204" pitchFamily="34" charset="0"/>
                <a:cs typeface="Arial" panose="020B0604020202020204" pitchFamily="34" charset="0"/>
              </a:rPr>
              <a:t>Warp predefined facial regions to instance.</a:t>
            </a:r>
          </a:p>
          <a:p>
            <a:pPr lvl="1"/>
            <a:r>
              <a:rPr lang="en-CA" sz="2900" dirty="0">
                <a:latin typeface="Arial" panose="020B0604020202020204" pitchFamily="34" charset="0"/>
                <a:cs typeface="Arial" panose="020B0604020202020204" pitchFamily="34" charset="0"/>
              </a:rPr>
              <a:t>For each face region, compute average values of:</a:t>
            </a:r>
          </a:p>
          <a:p>
            <a:pPr lvl="2"/>
            <a:r>
              <a:rPr lang="en-CA" sz="2900" dirty="0">
                <a:latin typeface="Arial" panose="020B0604020202020204" pitchFamily="34" charset="0"/>
                <a:cs typeface="Arial" panose="020B0604020202020204" pitchFamily="34" charset="0"/>
              </a:rPr>
              <a:t>Gaussian curvature </a:t>
            </a:r>
          </a:p>
          <a:p>
            <a:pPr lvl="2"/>
            <a:r>
              <a:rPr lang="en-CA" sz="2900" dirty="0">
                <a:latin typeface="Arial" panose="020B0604020202020204" pitchFamily="34" charset="0"/>
                <a:cs typeface="Arial" panose="020B0604020202020204" pitchFamily="34" charset="0"/>
              </a:rPr>
              <a:t>Mean curvature</a:t>
            </a:r>
          </a:p>
          <a:p>
            <a:pPr lvl="2"/>
            <a:r>
              <a:rPr lang="en-CA" sz="2900" dirty="0">
                <a:latin typeface="Arial" panose="020B0604020202020204" pitchFamily="34" charset="0"/>
                <a:cs typeface="Arial" panose="020B0604020202020204" pitchFamily="34" charset="0"/>
              </a:rPr>
              <a:t>Minimum curvature</a:t>
            </a:r>
          </a:p>
          <a:p>
            <a:pPr lvl="2"/>
            <a:r>
              <a:rPr lang="en-CA" sz="2900" dirty="0">
                <a:latin typeface="Arial" panose="020B0604020202020204" pitchFamily="34" charset="0"/>
                <a:cs typeface="Arial" panose="020B0604020202020204" pitchFamily="34" charset="0"/>
              </a:rPr>
              <a:t>Maximum curvature</a:t>
            </a:r>
          </a:p>
          <a:p>
            <a:pPr lvl="2"/>
            <a:r>
              <a:rPr lang="en-CA" sz="2900" dirty="0">
                <a:latin typeface="Arial" panose="020B0604020202020204" pitchFamily="34" charset="0"/>
                <a:cs typeface="Arial" panose="020B0604020202020204" pitchFamily="34" charset="0"/>
              </a:rPr>
              <a:t>Surface normal</a:t>
            </a:r>
          </a:p>
          <a:p>
            <a:pPr lvl="1"/>
            <a:r>
              <a:rPr lang="en-CA" sz="2900" dirty="0">
                <a:latin typeface="Arial" panose="020B0604020202020204" pitchFamily="34" charset="0"/>
                <a:cs typeface="Arial" panose="020B0604020202020204" pitchFamily="34" charset="0"/>
              </a:rPr>
              <a:t>Use the average values for each face </a:t>
            </a:r>
          </a:p>
          <a:p>
            <a:pPr marL="393192" lvl="1" indent="0">
              <a:buNone/>
            </a:pPr>
            <a:r>
              <a:rPr lang="en-CA" sz="2900" dirty="0">
                <a:latin typeface="Arial" panose="020B0604020202020204" pitchFamily="34" charset="0"/>
                <a:cs typeface="Arial" panose="020B0604020202020204" pitchFamily="34" charset="0"/>
              </a:rPr>
              <a:t>   region as input features to a machine learning </a:t>
            </a:r>
          </a:p>
          <a:p>
            <a:pPr marL="393192" lvl="1" indent="0">
              <a:buNone/>
            </a:pPr>
            <a:r>
              <a:rPr lang="en-CA" sz="2900" dirty="0">
                <a:latin typeface="Arial" panose="020B0604020202020204" pitchFamily="34" charset="0"/>
                <a:cs typeface="Arial" panose="020B0604020202020204" pitchFamily="34" charset="0"/>
              </a:rPr>
              <a:t>   algorithm (graph-embedding discriminant model)</a:t>
            </a:r>
          </a:p>
          <a:p>
            <a:r>
              <a:rPr lang="en-CA" sz="2900" dirty="0">
                <a:latin typeface="Arial" panose="020B0604020202020204" pitchFamily="34" charset="0"/>
                <a:cs typeface="Arial" panose="020B0604020202020204" pitchFamily="34" charset="0"/>
              </a:rPr>
              <a:t>First feasibility analysis based on 25 CHARGE </a:t>
            </a:r>
          </a:p>
          <a:p>
            <a:pPr marL="0" indent="0">
              <a:buNone/>
            </a:pPr>
            <a:r>
              <a:rPr lang="en-CA" sz="2900" dirty="0">
                <a:latin typeface="Arial" panose="020B0604020202020204" pitchFamily="34" charset="0"/>
                <a:cs typeface="Arial" panose="020B0604020202020204" pitchFamily="34" charset="0"/>
              </a:rPr>
              <a:t>    syndrome and 42 Down Syndrome patients yielded    </a:t>
            </a:r>
          </a:p>
          <a:p>
            <a:pPr marL="0" indent="0">
              <a:buNone/>
            </a:pPr>
            <a:r>
              <a:rPr lang="en-CA" sz="2900" dirty="0">
                <a:latin typeface="Arial" panose="020B0604020202020204" pitchFamily="34" charset="0"/>
                <a:cs typeface="Arial" panose="020B0604020202020204" pitchFamily="34" charset="0"/>
              </a:rPr>
              <a:t>    accuracy of 91% </a:t>
            </a:r>
            <a:r>
              <a:rPr lang="en-CA" dirty="0"/>
              <a:t/>
            </a:r>
            <a:br>
              <a:rPr lang="en-CA" dirty="0"/>
            </a:br>
            <a:r>
              <a:rPr lang="en-CA" dirty="0"/>
              <a:t/>
            </a:r>
            <a:br>
              <a:rPr lang="en-CA" dirty="0"/>
            </a:br>
            <a:endParaRPr lang="en-CA" dirty="0"/>
          </a:p>
          <a:p>
            <a:pPr lvl="2"/>
            <a:endParaRPr lang="en-CA" dirty="0"/>
          </a:p>
          <a:p>
            <a:pPr lvl="1"/>
            <a:endParaRPr lang="en-CA" dirty="0"/>
          </a:p>
        </p:txBody>
      </p:sp>
      <p:sp>
        <p:nvSpPr>
          <p:cNvPr id="7" name="Title 1"/>
          <p:cNvSpPr>
            <a:spLocks noGrp="1"/>
          </p:cNvSpPr>
          <p:nvPr>
            <p:ph type="title"/>
          </p:nvPr>
        </p:nvSpPr>
        <p:spPr>
          <a:xfrm>
            <a:off x="495300" y="-304800"/>
            <a:ext cx="9258300" cy="1143000"/>
          </a:xfrm>
        </p:spPr>
        <p:txBody>
          <a:bodyPr/>
          <a:lstStyle/>
          <a:p>
            <a:r>
              <a:rPr lang="en-CA" dirty="0"/>
              <a:t>Dense representation approaches</a:t>
            </a:r>
          </a:p>
        </p:txBody>
      </p:sp>
      <p:pic>
        <p:nvPicPr>
          <p:cNvPr id="8" name="Picture 7">
            <a:extLst>
              <a:ext uri="{FF2B5EF4-FFF2-40B4-BE49-F238E27FC236}">
                <a16:creationId xmlns="" xmlns:a16="http://schemas.microsoft.com/office/drawing/2014/main" id="{00000000-0008-0000-0100-000002000000}"/>
              </a:ext>
            </a:extLst>
          </p:cNvPr>
          <p:cNvPicPr/>
          <p:nvPr/>
        </p:nvPicPr>
        <p:blipFill>
          <a:blip r:embed="rId3"/>
          <a:srcRect l="28848" t="24088" r="24688" b="29591"/>
          <a:stretch/>
        </p:blipFill>
        <p:spPr>
          <a:xfrm>
            <a:off x="7353300" y="4191000"/>
            <a:ext cx="2870281" cy="2682875"/>
          </a:xfrm>
          <a:prstGeom prst="rect">
            <a:avLst/>
          </a:prstGeom>
          <a:ln>
            <a:noFill/>
          </a:ln>
        </p:spPr>
      </p:pic>
      <p:pic>
        <p:nvPicPr>
          <p:cNvPr id="6" name="picture"/>
          <p:cNvPicPr/>
          <p:nvPr/>
        </p:nvPicPr>
        <p:blipFill>
          <a:blip r:embed="rId4">
            <a:extLst>
              <a:ext uri="{28A0092B-C50C-407E-A947-70E740481C1C}">
                <a14:useLocalDpi xmlns:a14="http://schemas.microsoft.com/office/drawing/2010/main" val="0"/>
              </a:ext>
            </a:extLst>
          </a:blip>
          <a:stretch>
            <a:fillRect/>
          </a:stretch>
        </p:blipFill>
        <p:spPr>
          <a:xfrm>
            <a:off x="7886699" y="807720"/>
            <a:ext cx="2378825" cy="3535680"/>
          </a:xfrm>
          <a:prstGeom prst="rect">
            <a:avLst/>
          </a:prstGeom>
        </p:spPr>
      </p:pic>
    </p:spTree>
    <p:extLst>
      <p:ext uri="{BB962C8B-B14F-4D97-AF65-F5344CB8AC3E}">
        <p14:creationId xmlns:p14="http://schemas.microsoft.com/office/powerpoint/2010/main" val="34848918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685800" y="0"/>
            <a:ext cx="9258300" cy="838200"/>
          </a:xfrm>
        </p:spPr>
        <p:txBody>
          <a:bodyPr/>
          <a:lstStyle/>
          <a:p>
            <a:r>
              <a:rPr lang="en-CA" dirty="0">
                <a:solidFill>
                  <a:schemeClr val="accent1"/>
                </a:solidFill>
              </a:rPr>
              <a:t>Deep Machine Learning</a:t>
            </a:r>
          </a:p>
        </p:txBody>
      </p:sp>
      <p:pic>
        <p:nvPicPr>
          <p:cNvPr id="9" name="Picture 8"/>
          <p:cNvPicPr>
            <a:picLocks noChangeAspect="1"/>
          </p:cNvPicPr>
          <p:nvPr/>
        </p:nvPicPr>
        <p:blipFill>
          <a:blip r:embed="rId4"/>
          <a:stretch>
            <a:fillRect/>
          </a:stretch>
        </p:blipFill>
        <p:spPr>
          <a:xfrm>
            <a:off x="5473088" y="3962400"/>
            <a:ext cx="4138005" cy="2586253"/>
          </a:xfrm>
          <a:prstGeom prst="rect">
            <a:avLst/>
          </a:prstGeom>
          <a:ln>
            <a:solidFill>
              <a:schemeClr val="tx1"/>
            </a:solidFill>
          </a:ln>
        </p:spPr>
      </p:pic>
      <p:grpSp>
        <p:nvGrpSpPr>
          <p:cNvPr id="10" name="Group 9"/>
          <p:cNvGrpSpPr/>
          <p:nvPr/>
        </p:nvGrpSpPr>
        <p:grpSpPr>
          <a:xfrm>
            <a:off x="342900" y="1371600"/>
            <a:ext cx="4722548" cy="2954637"/>
            <a:chOff x="5255166" y="5466009"/>
            <a:chExt cx="5636948" cy="3411837"/>
          </a:xfrm>
        </p:grpSpPr>
        <p:pic>
          <p:nvPicPr>
            <p:cNvPr id="11" name="Picture 10"/>
            <p:cNvPicPr>
              <a:picLocks noChangeAspect="1"/>
            </p:cNvPicPr>
            <p:nvPr/>
          </p:nvPicPr>
          <p:blipFill>
            <a:blip r:embed="rId5"/>
            <a:stretch>
              <a:fillRect/>
            </a:stretch>
          </p:blipFill>
          <p:spPr>
            <a:xfrm>
              <a:off x="5255166" y="5466009"/>
              <a:ext cx="5636948" cy="3411837"/>
            </a:xfrm>
            <a:prstGeom prst="rect">
              <a:avLst/>
            </a:prstGeom>
            <a:ln>
              <a:noFill/>
            </a:ln>
          </p:spPr>
        </p:pic>
        <p:sp>
          <p:nvSpPr>
            <p:cNvPr id="12" name="TextBox 11"/>
            <p:cNvSpPr txBox="1"/>
            <p:nvPr/>
          </p:nvSpPr>
          <p:spPr>
            <a:xfrm>
              <a:off x="5650830" y="5700519"/>
              <a:ext cx="4725889" cy="2883082"/>
            </a:xfrm>
            <a:prstGeom prst="rect">
              <a:avLst/>
            </a:prstGeom>
            <a:noFill/>
            <a:ln>
              <a:solidFill>
                <a:schemeClr val="tx1"/>
              </a:solidFill>
            </a:ln>
          </p:spPr>
          <p:txBody>
            <a:bodyPr wrap="square" rtlCol="0">
              <a:spAutoFit/>
            </a:bodyPr>
            <a:lstStyle/>
            <a:p>
              <a:endParaRPr lang="en-US"/>
            </a:p>
          </p:txBody>
        </p:sp>
      </p:grpSp>
      <p:sp>
        <p:nvSpPr>
          <p:cNvPr id="15" name="Content Placeholder 2"/>
          <p:cNvSpPr>
            <a:spLocks noGrp="1"/>
          </p:cNvSpPr>
          <p:nvPr>
            <p:ph idx="1"/>
          </p:nvPr>
        </p:nvSpPr>
        <p:spPr>
          <a:xfrm>
            <a:off x="38100" y="838200"/>
            <a:ext cx="10058400" cy="964385"/>
          </a:xfrm>
        </p:spPr>
        <p:txBody>
          <a:bodyPr>
            <a:normAutofit fontScale="62500" lnSpcReduction="20000"/>
          </a:bodyPr>
          <a:lstStyle/>
          <a:p>
            <a:r>
              <a:rPr lang="en-CA" sz="2900" dirty="0">
                <a:solidFill>
                  <a:schemeClr val="accent1"/>
                </a:solidFill>
                <a:latin typeface="Arial" panose="020B0604020202020204" pitchFamily="34" charset="0"/>
                <a:cs typeface="Arial" panose="020B0604020202020204" pitchFamily="34" charset="0"/>
              </a:rPr>
              <a:t>Currently implanted only for sparse landmarks, but can be applied to any multivariate quantification of face shape.</a:t>
            </a:r>
            <a:r>
              <a:rPr lang="en-CA" dirty="0">
                <a:solidFill>
                  <a:schemeClr val="accent1"/>
                </a:solidFill>
              </a:rPr>
              <a:t/>
            </a:r>
            <a:br>
              <a:rPr lang="en-CA" dirty="0">
                <a:solidFill>
                  <a:schemeClr val="accent1"/>
                </a:solidFill>
              </a:rPr>
            </a:br>
            <a:r>
              <a:rPr lang="en-CA" dirty="0">
                <a:solidFill>
                  <a:schemeClr val="accent1"/>
                </a:solidFill>
              </a:rPr>
              <a:t/>
            </a:r>
            <a:br>
              <a:rPr lang="en-CA" dirty="0">
                <a:solidFill>
                  <a:schemeClr val="accent1"/>
                </a:solidFill>
              </a:rPr>
            </a:br>
            <a:endParaRPr lang="en-CA" dirty="0">
              <a:solidFill>
                <a:schemeClr val="accent1"/>
              </a:solidFill>
            </a:endParaRPr>
          </a:p>
          <a:p>
            <a:pPr lvl="2"/>
            <a:endParaRPr lang="en-CA" dirty="0">
              <a:solidFill>
                <a:schemeClr val="accent1"/>
              </a:solidFill>
            </a:endParaRPr>
          </a:p>
          <a:p>
            <a:pPr lvl="1"/>
            <a:endParaRPr lang="en-CA" dirty="0">
              <a:solidFill>
                <a:schemeClr val="accent1"/>
              </a:solidFill>
            </a:endParaRPr>
          </a:p>
        </p:txBody>
      </p:sp>
      <p:pic>
        <p:nvPicPr>
          <p:cNvPr id="18" name="Picture 17"/>
          <p:cNvPicPr>
            <a:picLocks noChangeAspect="1"/>
          </p:cNvPicPr>
          <p:nvPr/>
        </p:nvPicPr>
        <p:blipFill>
          <a:blip r:embed="rId6"/>
          <a:stretch>
            <a:fillRect/>
          </a:stretch>
        </p:blipFill>
        <p:spPr>
          <a:xfrm>
            <a:off x="5494556" y="1548991"/>
            <a:ext cx="3458943" cy="2110611"/>
          </a:xfrm>
          <a:prstGeom prst="rect">
            <a:avLst/>
          </a:prstGeom>
        </p:spPr>
      </p:pic>
      <p:graphicFrame>
        <p:nvGraphicFramePr>
          <p:cNvPr id="2" name="Object 1"/>
          <p:cNvGraphicFramePr>
            <a:graphicFrameLocks noChangeAspect="1"/>
          </p:cNvGraphicFramePr>
          <p:nvPr>
            <p:extLst>
              <p:ext uri="{D42A27DB-BD31-4B8C-83A1-F6EECF244321}">
                <p14:modId xmlns:p14="http://schemas.microsoft.com/office/powerpoint/2010/main" val="3007809457"/>
              </p:ext>
            </p:extLst>
          </p:nvPr>
        </p:nvGraphicFramePr>
        <p:xfrm>
          <a:off x="1181100" y="4176572"/>
          <a:ext cx="2833688" cy="2405063"/>
        </p:xfrm>
        <a:graphic>
          <a:graphicData uri="http://schemas.openxmlformats.org/presentationml/2006/ole">
            <mc:AlternateContent xmlns:mc="http://schemas.openxmlformats.org/markup-compatibility/2006">
              <mc:Choice xmlns:v="urn:schemas-microsoft-com:vml" Requires="v">
                <p:oleObj spid="_x0000_s8203" name="Image" r:id="rId7" imgW="15060240" imgH="12749040" progId="Photoshop.Image.16">
                  <p:embed/>
                </p:oleObj>
              </mc:Choice>
              <mc:Fallback>
                <p:oleObj name="Image" r:id="rId7" imgW="15060240" imgH="12749040" progId="Photoshop.Image.16">
                  <p:embed/>
                  <p:pic>
                    <p:nvPicPr>
                      <p:cNvPr id="0" name=""/>
                      <p:cNvPicPr/>
                      <p:nvPr/>
                    </p:nvPicPr>
                    <p:blipFill>
                      <a:blip r:embed="rId8"/>
                      <a:stretch>
                        <a:fillRect/>
                      </a:stretch>
                    </p:blipFill>
                    <p:spPr>
                      <a:xfrm>
                        <a:off x="1181100" y="4176572"/>
                        <a:ext cx="2833688" cy="2405063"/>
                      </a:xfrm>
                      <a:prstGeom prst="rect">
                        <a:avLst/>
                      </a:prstGeom>
                    </p:spPr>
                  </p:pic>
                </p:oleObj>
              </mc:Fallback>
            </mc:AlternateContent>
          </a:graphicData>
        </a:graphic>
      </p:graphicFrame>
    </p:spTree>
    <p:extLst>
      <p:ext uri="{BB962C8B-B14F-4D97-AF65-F5344CB8AC3E}">
        <p14:creationId xmlns:p14="http://schemas.microsoft.com/office/powerpoint/2010/main" val="29520726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 Box 3"/>
          <p:cNvSpPr txBox="1">
            <a:spLocks noChangeArrowheads="1"/>
          </p:cNvSpPr>
          <p:nvPr/>
        </p:nvSpPr>
        <p:spPr bwMode="auto">
          <a:xfrm>
            <a:off x="114300" y="0"/>
            <a:ext cx="9906000" cy="1027974"/>
          </a:xfrm>
          <a:prstGeom prst="rect">
            <a:avLst/>
          </a:prstGeom>
          <a:noFill/>
          <a:ln w="12700">
            <a:noFill/>
            <a:miter lim="800000"/>
            <a:headEnd/>
            <a:tailEnd/>
          </a:ln>
        </p:spPr>
        <p:txBody>
          <a:bodyPr wrap="square">
            <a:spAutoFit/>
          </a:bodyPr>
          <a:lstStyle/>
          <a:p>
            <a:pPr marL="288925" indent="-288925">
              <a:lnSpc>
                <a:spcPct val="95000"/>
              </a:lnSpc>
              <a:buClr>
                <a:srgbClr val="66FF33"/>
              </a:buClr>
              <a:buSzPct val="75000"/>
              <a:defRPr/>
            </a:pPr>
            <a:r>
              <a:rPr lang="en-US" altLang="ja-JP" sz="3200" b="1" dirty="0">
                <a:solidFill>
                  <a:srgbClr val="FF9900"/>
                </a:solidFill>
                <a:effectLst>
                  <a:outerShdw blurRad="38100" dist="38100" dir="2700000" algn="tl">
                    <a:srgbClr val="000000">
                      <a:alpha val="43137"/>
                    </a:srgbClr>
                  </a:outerShdw>
                </a:effectLst>
                <a:ea typeface="ＭＳ Ｐゴシック" charset="-128"/>
              </a:rPr>
              <a:t>Aim 4. Develop a prototype automated tool to assist clinical diagnosis of human syndromes</a:t>
            </a:r>
          </a:p>
        </p:txBody>
      </p:sp>
      <p:sp>
        <p:nvSpPr>
          <p:cNvPr id="2" name="TextBox 1"/>
          <p:cNvSpPr txBox="1"/>
          <p:nvPr/>
        </p:nvSpPr>
        <p:spPr>
          <a:xfrm>
            <a:off x="342901" y="1028310"/>
            <a:ext cx="9677400" cy="4278094"/>
          </a:xfrm>
          <a:prstGeom prst="rect">
            <a:avLst/>
          </a:prstGeom>
          <a:noFill/>
        </p:spPr>
        <p:txBody>
          <a:bodyPr wrap="square" rtlCol="0">
            <a:spAutoFit/>
          </a:bodyPr>
          <a:lstStyle/>
          <a:p>
            <a:endParaRPr lang="en-US" sz="800" dirty="0">
              <a:solidFill>
                <a:srgbClr val="FFFF00"/>
              </a:solidFill>
            </a:endParaRPr>
          </a:p>
          <a:p>
            <a:pPr marL="457200" indent="-457200">
              <a:buAutoNum type="arabicPeriod"/>
            </a:pPr>
            <a:r>
              <a:rPr lang="en-US" dirty="0"/>
              <a:t>It was anticipated this might require collaboration with a commercial entity to produce a polished product with clinical utility.</a:t>
            </a:r>
          </a:p>
          <a:p>
            <a:pPr marL="457200" indent="-457200">
              <a:buAutoNum type="arabicPeriod"/>
            </a:pPr>
            <a:r>
              <a:rPr lang="en-US" dirty="0"/>
              <a:t>An Israeli company, FDNA, has produced a free iPhone app (Face2Gene) that clinicians can use to take 2D photos and reference a private database for syndrome diagnosis; clinicians can also upload images of unknowns for private use.</a:t>
            </a:r>
          </a:p>
          <a:p>
            <a:pPr marL="457200" indent="-457200">
              <a:buAutoNum type="arabicPeriod"/>
            </a:pPr>
            <a:r>
              <a:rPr lang="en-US" dirty="0">
                <a:solidFill>
                  <a:srgbClr val="FFFFFF"/>
                </a:solidFill>
              </a:rPr>
              <a:t>3D imaging is likely better for diagnosis and is quickly becoming cheaper. We have been exploring potential commercial partnerships and will submit a CHRP (NSERC-CIHR) partnership grant to fund software development once that is finalized.</a:t>
            </a:r>
          </a:p>
          <a:p>
            <a:pPr marL="457200" indent="-457200">
              <a:buAutoNum type="arabicPeriod"/>
            </a:pPr>
            <a:endParaRPr lang="en-US" dirty="0"/>
          </a:p>
        </p:txBody>
      </p:sp>
    </p:spTree>
    <p:extLst>
      <p:ext uri="{BB962C8B-B14F-4D97-AF65-F5344CB8AC3E}">
        <p14:creationId xmlns:p14="http://schemas.microsoft.com/office/powerpoint/2010/main" val="3712687089"/>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350" y="1295400"/>
            <a:ext cx="9258300" cy="5029200"/>
          </a:xfrm>
        </p:spPr>
        <p:txBody>
          <a:bodyPr>
            <a:normAutofit lnSpcReduction="10000"/>
          </a:bodyPr>
          <a:lstStyle/>
          <a:p>
            <a:r>
              <a:rPr lang="en-CA" dirty="0">
                <a:latin typeface="Arial"/>
                <a:cs typeface="Arial"/>
              </a:rPr>
              <a:t>A key challenge for FB2 is to be able to isolate the shape variation associated with specific syndromes.  This requires rigorous quantification and removal of confounding variation. This includes:</a:t>
            </a:r>
          </a:p>
          <a:p>
            <a:pPr lvl="1"/>
            <a:r>
              <a:rPr lang="en-CA" dirty="0" err="1">
                <a:latin typeface="Arial"/>
                <a:cs typeface="Arial"/>
              </a:rPr>
              <a:t>Allometry</a:t>
            </a:r>
            <a:r>
              <a:rPr lang="en-CA" dirty="0">
                <a:latin typeface="Arial"/>
                <a:cs typeface="Arial"/>
              </a:rPr>
              <a:t>:</a:t>
            </a:r>
          </a:p>
          <a:p>
            <a:pPr lvl="2"/>
            <a:r>
              <a:rPr lang="en-CA" dirty="0">
                <a:latin typeface="Arial"/>
                <a:cs typeface="Arial"/>
              </a:rPr>
              <a:t>Age</a:t>
            </a:r>
          </a:p>
          <a:p>
            <a:pPr lvl="2"/>
            <a:r>
              <a:rPr lang="en-CA" dirty="0">
                <a:latin typeface="Arial"/>
                <a:cs typeface="Arial"/>
              </a:rPr>
              <a:t>Height</a:t>
            </a:r>
          </a:p>
          <a:p>
            <a:pPr lvl="2"/>
            <a:r>
              <a:rPr lang="en-CA" dirty="0">
                <a:latin typeface="Arial"/>
                <a:cs typeface="Arial"/>
              </a:rPr>
              <a:t>Weight</a:t>
            </a:r>
          </a:p>
          <a:p>
            <a:pPr lvl="2"/>
            <a:r>
              <a:rPr lang="en-CA" dirty="0">
                <a:latin typeface="Arial"/>
                <a:cs typeface="Arial"/>
              </a:rPr>
              <a:t>Head and facial size</a:t>
            </a:r>
          </a:p>
          <a:p>
            <a:pPr lvl="2"/>
            <a:r>
              <a:rPr lang="en-CA" dirty="0">
                <a:latin typeface="Arial"/>
                <a:cs typeface="Arial"/>
              </a:rPr>
              <a:t>The interactions of all four </a:t>
            </a:r>
          </a:p>
          <a:p>
            <a:pPr marL="667512" lvl="2" indent="0">
              <a:buNone/>
            </a:pPr>
            <a:r>
              <a:rPr lang="en-CA" dirty="0">
                <a:latin typeface="Arial"/>
                <a:cs typeface="Arial"/>
              </a:rPr>
              <a:t>   (e.g. height relative to age)</a:t>
            </a:r>
          </a:p>
          <a:p>
            <a:pPr lvl="1"/>
            <a:r>
              <a:rPr lang="en-CA" dirty="0">
                <a:latin typeface="Arial"/>
                <a:cs typeface="Arial"/>
              </a:rPr>
              <a:t>Race and ethnicity</a:t>
            </a:r>
          </a:p>
          <a:p>
            <a:pPr lvl="1"/>
            <a:r>
              <a:rPr lang="en-CA" dirty="0">
                <a:latin typeface="Arial"/>
                <a:cs typeface="Arial"/>
              </a:rPr>
              <a:t>Familial Variation</a:t>
            </a:r>
          </a:p>
          <a:p>
            <a:pPr lvl="2"/>
            <a:endParaRPr lang="en-CA" dirty="0">
              <a:latin typeface="Arial"/>
              <a:cs typeface="Arial"/>
            </a:endParaRPr>
          </a:p>
          <a:p>
            <a:pPr marL="393192" lvl="1" indent="0">
              <a:buNone/>
            </a:pPr>
            <a:endParaRPr lang="en-CA" dirty="0">
              <a:latin typeface="Arial"/>
              <a:cs typeface="Arial"/>
            </a:endParaRPr>
          </a:p>
        </p:txBody>
      </p:sp>
      <p:sp>
        <p:nvSpPr>
          <p:cNvPr id="4" name="Title 1"/>
          <p:cNvSpPr txBox="1">
            <a:spLocks/>
          </p:cNvSpPr>
          <p:nvPr/>
        </p:nvSpPr>
        <p:spPr>
          <a:xfrm>
            <a:off x="685800" y="502920"/>
            <a:ext cx="9001125" cy="685800"/>
          </a:xfrm>
          <a:prstGeom prst="rect">
            <a:avLst/>
          </a:prstGeom>
        </p:spPr>
        <p:txBody>
          <a:bodyPr vert="horz" lIns="0" tIns="52752" rIns="0" bIns="0" anchor="b">
            <a:normAutofit fontScale="90000" lnSpcReduction="1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fontAlgn="auto">
              <a:spcAft>
                <a:spcPts val="0"/>
              </a:spcAft>
            </a:pPr>
            <a:r>
              <a:rPr lang="en-US" b="1" dirty="0">
                <a:latin typeface="Arial"/>
                <a:cs typeface="Arial"/>
              </a:rPr>
              <a:t>Quantifying Covariates</a:t>
            </a:r>
          </a:p>
        </p:txBody>
      </p:sp>
      <p:pic>
        <p:nvPicPr>
          <p:cNvPr id="5" name="Picture 4"/>
          <p:cNvPicPr>
            <a:picLocks noChangeAspect="1"/>
          </p:cNvPicPr>
          <p:nvPr/>
        </p:nvPicPr>
        <p:blipFill>
          <a:blip r:embed="rId2"/>
          <a:stretch>
            <a:fillRect/>
          </a:stretch>
        </p:blipFill>
        <p:spPr>
          <a:xfrm>
            <a:off x="4762500" y="2561560"/>
            <a:ext cx="5324319" cy="4174211"/>
          </a:xfrm>
          <a:prstGeom prst="rect">
            <a:avLst/>
          </a:prstGeom>
        </p:spPr>
      </p:pic>
    </p:spTree>
    <p:extLst>
      <p:ext uri="{BB962C8B-B14F-4D97-AF65-F5344CB8AC3E}">
        <p14:creationId xmlns:p14="http://schemas.microsoft.com/office/powerpoint/2010/main" val="21980756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1"/>
          <p:cNvSpPr txBox="1">
            <a:spLocks/>
          </p:cNvSpPr>
          <p:nvPr/>
        </p:nvSpPr>
        <p:spPr>
          <a:xfrm>
            <a:off x="495300" y="30171"/>
            <a:ext cx="9001125" cy="685800"/>
          </a:xfrm>
          <a:prstGeom prst="rect">
            <a:avLst/>
          </a:prstGeom>
        </p:spPr>
        <p:txBody>
          <a:bodyPr vert="horz" lIns="0" tIns="52752" rIns="0" bIns="0" anchor="b">
            <a:normAutofit fontScale="90000" lnSpcReduction="1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fontAlgn="auto">
              <a:spcAft>
                <a:spcPts val="0"/>
              </a:spcAft>
            </a:pPr>
            <a:r>
              <a:rPr lang="en-US" b="1" dirty="0" err="1">
                <a:latin typeface="Arial"/>
                <a:cs typeface="Arial"/>
              </a:rPr>
              <a:t>Allometry</a:t>
            </a:r>
            <a:endParaRPr lang="en-US" b="1" dirty="0">
              <a:latin typeface="Arial"/>
              <a:cs typeface="Arial"/>
            </a:endParaRPr>
          </a:p>
        </p:txBody>
      </p:sp>
      <p:sp>
        <p:nvSpPr>
          <p:cNvPr id="7" name="Content Placeholder 2"/>
          <p:cNvSpPr>
            <a:spLocks noGrp="1"/>
          </p:cNvSpPr>
          <p:nvPr>
            <p:ph idx="1"/>
          </p:nvPr>
        </p:nvSpPr>
        <p:spPr>
          <a:xfrm>
            <a:off x="495300" y="5638800"/>
            <a:ext cx="9296400" cy="1142613"/>
          </a:xfrm>
        </p:spPr>
        <p:txBody>
          <a:bodyPr>
            <a:normAutofit/>
          </a:bodyPr>
          <a:lstStyle/>
          <a:p>
            <a:pPr lvl="2"/>
            <a:endParaRPr lang="en-CA" sz="1800" dirty="0">
              <a:latin typeface="Arial"/>
              <a:cs typeface="Arial"/>
            </a:endParaRPr>
          </a:p>
          <a:p>
            <a:pPr marL="393192" lvl="1" indent="0">
              <a:buNone/>
            </a:pPr>
            <a:r>
              <a:rPr lang="en-CA" sz="1800" dirty="0" err="1">
                <a:latin typeface="Arial"/>
                <a:cs typeface="Arial"/>
              </a:rPr>
              <a:t>Allometry</a:t>
            </a:r>
            <a:r>
              <a:rPr lang="en-CA" sz="1800" dirty="0">
                <a:latin typeface="Arial"/>
                <a:cs typeface="Arial"/>
              </a:rPr>
              <a:t> is complex. Size variables and age correspond to overlapping but distinct patterns of shape variation in the face. </a:t>
            </a:r>
          </a:p>
        </p:txBody>
      </p:sp>
      <p:sp>
        <p:nvSpPr>
          <p:cNvPr id="8" name="Content Placeholder 2"/>
          <p:cNvSpPr txBox="1">
            <a:spLocks/>
          </p:cNvSpPr>
          <p:nvPr/>
        </p:nvSpPr>
        <p:spPr>
          <a:xfrm>
            <a:off x="6667500" y="5691986"/>
            <a:ext cx="3352800" cy="1142613"/>
          </a:xfrm>
          <a:prstGeom prst="rect">
            <a:avLst/>
          </a:prstGeom>
        </p:spPr>
        <p:txBody>
          <a:bodyPr vert="horz">
            <a:norm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667512" lvl="2" indent="0" fontAlgn="auto">
              <a:spcAft>
                <a:spcPts val="0"/>
              </a:spcAft>
              <a:buNone/>
            </a:pPr>
            <a:r>
              <a:rPr lang="en-CA" sz="1400" dirty="0">
                <a:latin typeface="Arial"/>
                <a:cs typeface="Arial"/>
              </a:rPr>
              <a:t>Larson et al, </a:t>
            </a:r>
            <a:r>
              <a:rPr lang="en-CA" sz="1400" i="1" dirty="0">
                <a:latin typeface="Arial"/>
                <a:cs typeface="Arial"/>
              </a:rPr>
              <a:t>Submitted</a:t>
            </a:r>
            <a:endParaRPr lang="en-CA" sz="1400" dirty="0">
              <a:latin typeface="Arial"/>
              <a:cs typeface="Arial"/>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2238824826"/>
              </p:ext>
            </p:extLst>
          </p:nvPr>
        </p:nvGraphicFramePr>
        <p:xfrm>
          <a:off x="1181100" y="1066800"/>
          <a:ext cx="7999413" cy="4579718"/>
        </p:xfrm>
        <a:graphic>
          <a:graphicData uri="http://schemas.openxmlformats.org/presentationml/2006/ole">
            <mc:AlternateContent xmlns:mc="http://schemas.openxmlformats.org/markup-compatibility/2006">
              <mc:Choice xmlns:v="urn:schemas-microsoft-com:vml" Requires="v">
                <p:oleObj spid="_x0000_s3099" name="Image" r:id="rId3" imgW="23479200" imgH="13396680" progId="Photoshop.Image.16">
                  <p:embed/>
                </p:oleObj>
              </mc:Choice>
              <mc:Fallback>
                <p:oleObj name="Image" r:id="rId3" imgW="23479200" imgH="13396680" progId="Photoshop.Image.16">
                  <p:embed/>
                  <p:pic>
                    <p:nvPicPr>
                      <p:cNvPr id="0" name=""/>
                      <p:cNvPicPr/>
                      <p:nvPr/>
                    </p:nvPicPr>
                    <p:blipFill>
                      <a:blip r:embed="rId4"/>
                      <a:stretch>
                        <a:fillRect/>
                      </a:stretch>
                    </p:blipFill>
                    <p:spPr>
                      <a:xfrm>
                        <a:off x="1181100" y="1066800"/>
                        <a:ext cx="7999413" cy="4579718"/>
                      </a:xfrm>
                      <a:prstGeom prst="rect">
                        <a:avLst/>
                      </a:prstGeom>
                    </p:spPr>
                  </p:pic>
                </p:oleObj>
              </mc:Fallback>
            </mc:AlternateContent>
          </a:graphicData>
        </a:graphic>
      </p:graphicFrame>
    </p:spTree>
    <p:extLst>
      <p:ext uri="{BB962C8B-B14F-4D97-AF65-F5344CB8AC3E}">
        <p14:creationId xmlns:p14="http://schemas.microsoft.com/office/powerpoint/2010/main" val="6002851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95300" y="30171"/>
            <a:ext cx="9001125" cy="685800"/>
          </a:xfrm>
          <a:prstGeom prst="rect">
            <a:avLst/>
          </a:prstGeom>
        </p:spPr>
        <p:txBody>
          <a:bodyPr vert="horz" lIns="0" tIns="52752" rIns="0" bIns="0" anchor="b">
            <a:normAutofit fontScale="90000" lnSpcReduction="1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fontAlgn="auto">
              <a:spcAft>
                <a:spcPts val="0"/>
              </a:spcAft>
            </a:pPr>
            <a:r>
              <a:rPr lang="en-US" b="1" dirty="0">
                <a:latin typeface="Arial"/>
                <a:cs typeface="Arial"/>
              </a:rPr>
              <a:t>Face-shape variation with Age</a:t>
            </a:r>
          </a:p>
        </p:txBody>
      </p:sp>
      <p:sp>
        <p:nvSpPr>
          <p:cNvPr id="7" name="Content Placeholder 2"/>
          <p:cNvSpPr>
            <a:spLocks noGrp="1"/>
          </p:cNvSpPr>
          <p:nvPr>
            <p:ph idx="1"/>
          </p:nvPr>
        </p:nvSpPr>
        <p:spPr>
          <a:xfrm>
            <a:off x="495300" y="5638800"/>
            <a:ext cx="9296400" cy="1142613"/>
          </a:xfrm>
        </p:spPr>
        <p:txBody>
          <a:bodyPr>
            <a:normAutofit/>
          </a:bodyPr>
          <a:lstStyle/>
          <a:p>
            <a:pPr lvl="2"/>
            <a:endParaRPr lang="en-CA" sz="1800" dirty="0">
              <a:latin typeface="Arial"/>
              <a:cs typeface="Arial"/>
            </a:endParaRPr>
          </a:p>
          <a:p>
            <a:pPr marL="393192" lvl="1" indent="0">
              <a:buNone/>
            </a:pPr>
            <a:r>
              <a:rPr lang="en-CA" sz="1800" dirty="0">
                <a:latin typeface="Arial"/>
                <a:cs typeface="Arial"/>
              </a:rPr>
              <a:t>Age relates nonlinearly to facial shape.  We use normal variation with age from unaffected controls and the Pittsburgh FB1 data to estimate the relationship with age.</a:t>
            </a:r>
          </a:p>
        </p:txBody>
      </p:sp>
      <p:sp>
        <p:nvSpPr>
          <p:cNvPr id="8" name="Content Placeholder 2"/>
          <p:cNvSpPr txBox="1">
            <a:spLocks/>
          </p:cNvSpPr>
          <p:nvPr/>
        </p:nvSpPr>
        <p:spPr>
          <a:xfrm>
            <a:off x="6667500" y="5691986"/>
            <a:ext cx="3352800" cy="1142613"/>
          </a:xfrm>
          <a:prstGeom prst="rect">
            <a:avLst/>
          </a:prstGeom>
        </p:spPr>
        <p:txBody>
          <a:bodyPr vert="horz">
            <a:norm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667512" lvl="2" indent="0" fontAlgn="auto">
              <a:spcAft>
                <a:spcPts val="0"/>
              </a:spcAft>
              <a:buNone/>
            </a:pPr>
            <a:r>
              <a:rPr lang="en-CA" sz="1400" dirty="0">
                <a:latin typeface="Arial"/>
                <a:cs typeface="Arial"/>
              </a:rPr>
              <a:t>Larson et al, </a:t>
            </a:r>
            <a:r>
              <a:rPr lang="en-CA" sz="1400" i="1" dirty="0">
                <a:latin typeface="Arial"/>
                <a:cs typeface="Arial"/>
              </a:rPr>
              <a:t>Submitted</a:t>
            </a:r>
            <a:endParaRPr lang="en-CA" sz="1400" dirty="0">
              <a:latin typeface="Arial"/>
              <a:cs typeface="Arial"/>
            </a:endParaRPr>
          </a:p>
        </p:txBody>
      </p:sp>
      <p:graphicFrame>
        <p:nvGraphicFramePr>
          <p:cNvPr id="2" name="Object 1"/>
          <p:cNvGraphicFramePr>
            <a:graphicFrameLocks noChangeAspect="1"/>
          </p:cNvGraphicFramePr>
          <p:nvPr>
            <p:extLst>
              <p:ext uri="{D42A27DB-BD31-4B8C-83A1-F6EECF244321}">
                <p14:modId xmlns:p14="http://schemas.microsoft.com/office/powerpoint/2010/main" val="2092510964"/>
              </p:ext>
            </p:extLst>
          </p:nvPr>
        </p:nvGraphicFramePr>
        <p:xfrm>
          <a:off x="4076700" y="1013614"/>
          <a:ext cx="5572125" cy="4572000"/>
        </p:xfrm>
        <a:graphic>
          <a:graphicData uri="http://schemas.openxmlformats.org/presentationml/2006/ole">
            <mc:AlternateContent xmlns:mc="http://schemas.openxmlformats.org/markup-compatibility/2006">
              <mc:Choice xmlns:v="urn:schemas-microsoft-com:vml" Requires="v">
                <p:oleObj spid="_x0000_s4120" name="Image" r:id="rId3" imgW="23618880" imgH="19314000" progId="Photoshop.Image.16">
                  <p:embed/>
                </p:oleObj>
              </mc:Choice>
              <mc:Fallback>
                <p:oleObj name="Image" r:id="rId3" imgW="23618880" imgH="19314000" progId="Photoshop.Image.16">
                  <p:embed/>
                  <p:pic>
                    <p:nvPicPr>
                      <p:cNvPr id="0" name=""/>
                      <p:cNvPicPr/>
                      <p:nvPr/>
                    </p:nvPicPr>
                    <p:blipFill>
                      <a:blip r:embed="rId4"/>
                      <a:stretch>
                        <a:fillRect/>
                      </a:stretch>
                    </p:blipFill>
                    <p:spPr>
                      <a:xfrm>
                        <a:off x="4076700" y="1013614"/>
                        <a:ext cx="5572125" cy="4572000"/>
                      </a:xfrm>
                      <a:prstGeom prst="rect">
                        <a:avLst/>
                      </a:prstGeom>
                    </p:spPr>
                  </p:pic>
                </p:oleObj>
              </mc:Fallback>
            </mc:AlternateContent>
          </a:graphicData>
        </a:graphic>
      </p:graphicFrame>
      <p:pic>
        <p:nvPicPr>
          <p:cNvPr id="5" name="Picture 4"/>
          <p:cNvPicPr>
            <a:picLocks noChangeAspect="1"/>
          </p:cNvPicPr>
          <p:nvPr/>
        </p:nvPicPr>
        <p:blipFill>
          <a:blip r:embed="rId5"/>
          <a:stretch>
            <a:fillRect/>
          </a:stretch>
        </p:blipFill>
        <p:spPr>
          <a:xfrm>
            <a:off x="266700" y="1905000"/>
            <a:ext cx="3508445" cy="1752600"/>
          </a:xfrm>
          <a:prstGeom prst="rect">
            <a:avLst/>
          </a:prstGeom>
        </p:spPr>
      </p:pic>
    </p:spTree>
    <p:extLst>
      <p:ext uri="{BB962C8B-B14F-4D97-AF65-F5344CB8AC3E}">
        <p14:creationId xmlns:p14="http://schemas.microsoft.com/office/powerpoint/2010/main" val="27123227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95300" y="30171"/>
            <a:ext cx="9001125" cy="685800"/>
          </a:xfrm>
          <a:prstGeom prst="rect">
            <a:avLst/>
          </a:prstGeom>
        </p:spPr>
        <p:txBody>
          <a:bodyPr vert="horz" lIns="0" tIns="52752" rIns="0" bIns="0" anchor="b">
            <a:normAutofit fontScale="90000" lnSpcReduction="1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fontAlgn="auto">
              <a:spcAft>
                <a:spcPts val="0"/>
              </a:spcAft>
            </a:pPr>
            <a:r>
              <a:rPr lang="en-US" b="1" dirty="0">
                <a:latin typeface="Arial"/>
                <a:cs typeface="Arial"/>
              </a:rPr>
              <a:t>Variation Among Syndromes</a:t>
            </a:r>
          </a:p>
        </p:txBody>
      </p:sp>
      <p:sp>
        <p:nvSpPr>
          <p:cNvPr id="7" name="Content Placeholder 2"/>
          <p:cNvSpPr>
            <a:spLocks noGrp="1"/>
          </p:cNvSpPr>
          <p:nvPr>
            <p:ph idx="1"/>
          </p:nvPr>
        </p:nvSpPr>
        <p:spPr>
          <a:xfrm>
            <a:off x="571500" y="5735212"/>
            <a:ext cx="9296400" cy="1142613"/>
          </a:xfrm>
        </p:spPr>
        <p:txBody>
          <a:bodyPr>
            <a:normAutofit/>
          </a:bodyPr>
          <a:lstStyle/>
          <a:p>
            <a:pPr lvl="2"/>
            <a:endParaRPr lang="en-CA" sz="1800" dirty="0">
              <a:latin typeface="Arial"/>
              <a:cs typeface="Arial"/>
            </a:endParaRPr>
          </a:p>
          <a:p>
            <a:pPr marL="393192" lvl="1" indent="0">
              <a:buNone/>
            </a:pPr>
            <a:r>
              <a:rPr lang="en-CA" sz="1800" dirty="0">
                <a:latin typeface="Arial"/>
                <a:cs typeface="Arial"/>
              </a:rPr>
              <a:t>16% of the total variation in facial shape is related to syndrome. </a:t>
            </a:r>
          </a:p>
        </p:txBody>
      </p:sp>
      <p:graphicFrame>
        <p:nvGraphicFramePr>
          <p:cNvPr id="6" name="Object 5"/>
          <p:cNvGraphicFramePr>
            <a:graphicFrameLocks noChangeAspect="1"/>
          </p:cNvGraphicFramePr>
          <p:nvPr>
            <p:extLst>
              <p:ext uri="{D42A27DB-BD31-4B8C-83A1-F6EECF244321}">
                <p14:modId xmlns:p14="http://schemas.microsoft.com/office/powerpoint/2010/main" val="2559632883"/>
              </p:ext>
            </p:extLst>
          </p:nvPr>
        </p:nvGraphicFramePr>
        <p:xfrm>
          <a:off x="1714500" y="914400"/>
          <a:ext cx="6652846" cy="4945843"/>
        </p:xfrm>
        <a:graphic>
          <a:graphicData uri="http://schemas.openxmlformats.org/presentationml/2006/ole">
            <mc:AlternateContent xmlns:mc="http://schemas.openxmlformats.org/markup-compatibility/2006">
              <mc:Choice xmlns:v="urn:schemas-microsoft-com:vml" Requires="v">
                <p:oleObj spid="_x0000_s5141" name="Image" r:id="rId4" imgW="25460280" imgH="18856800" progId="Photoshop.Image.16">
                  <p:embed/>
                </p:oleObj>
              </mc:Choice>
              <mc:Fallback>
                <p:oleObj name="Image" r:id="rId4" imgW="25460280" imgH="18856800" progId="Photoshop.Image.16">
                  <p:embed/>
                  <p:pic>
                    <p:nvPicPr>
                      <p:cNvPr id="0" name=""/>
                      <p:cNvPicPr/>
                      <p:nvPr/>
                    </p:nvPicPr>
                    <p:blipFill>
                      <a:blip r:embed="rId5"/>
                      <a:stretch>
                        <a:fillRect/>
                      </a:stretch>
                    </p:blipFill>
                    <p:spPr>
                      <a:xfrm>
                        <a:off x="1714500" y="914400"/>
                        <a:ext cx="6652846" cy="4945843"/>
                      </a:xfrm>
                      <a:prstGeom prst="rect">
                        <a:avLst/>
                      </a:prstGeom>
                    </p:spPr>
                  </p:pic>
                </p:oleObj>
              </mc:Fallback>
            </mc:AlternateContent>
          </a:graphicData>
        </a:graphic>
      </p:graphicFrame>
    </p:spTree>
    <p:extLst>
      <p:ext uri="{BB962C8B-B14F-4D97-AF65-F5344CB8AC3E}">
        <p14:creationId xmlns:p14="http://schemas.microsoft.com/office/powerpoint/2010/main" val="2339869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95300" y="30171"/>
            <a:ext cx="9001125" cy="685800"/>
          </a:xfrm>
          <a:prstGeom prst="rect">
            <a:avLst/>
          </a:prstGeom>
        </p:spPr>
        <p:txBody>
          <a:bodyPr vert="horz" lIns="0" tIns="52752" rIns="0" bIns="0" anchor="b">
            <a:normAutofit fontScale="90000" lnSpcReduction="1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fontAlgn="auto">
              <a:spcAft>
                <a:spcPts val="0"/>
              </a:spcAft>
            </a:pPr>
            <a:r>
              <a:rPr lang="en-US" b="1" dirty="0">
                <a:latin typeface="Arial"/>
                <a:cs typeface="Arial"/>
              </a:rPr>
              <a:t>Variation Among Syndromes</a:t>
            </a:r>
          </a:p>
        </p:txBody>
      </p:sp>
      <p:sp>
        <p:nvSpPr>
          <p:cNvPr id="7" name="Content Placeholder 2"/>
          <p:cNvSpPr>
            <a:spLocks noGrp="1"/>
          </p:cNvSpPr>
          <p:nvPr>
            <p:ph idx="1"/>
          </p:nvPr>
        </p:nvSpPr>
        <p:spPr>
          <a:xfrm>
            <a:off x="571500" y="5735212"/>
            <a:ext cx="9296400" cy="1142613"/>
          </a:xfrm>
        </p:spPr>
        <p:txBody>
          <a:bodyPr>
            <a:normAutofit/>
          </a:bodyPr>
          <a:lstStyle/>
          <a:p>
            <a:pPr lvl="2"/>
            <a:endParaRPr lang="en-CA" sz="1800" dirty="0">
              <a:latin typeface="Arial"/>
              <a:cs typeface="Arial"/>
            </a:endParaRPr>
          </a:p>
          <a:p>
            <a:pPr marL="393192" lvl="1" indent="0">
              <a:buNone/>
            </a:pPr>
            <a:r>
              <a:rPr lang="en-CA" sz="1800" dirty="0">
                <a:latin typeface="Arial"/>
                <a:cs typeface="Arial"/>
              </a:rPr>
              <a:t>16% of the total variation in facial shape is related to syndrome. </a:t>
            </a:r>
          </a:p>
        </p:txBody>
      </p:sp>
      <p:graphicFrame>
        <p:nvGraphicFramePr>
          <p:cNvPr id="2" name="Object 1"/>
          <p:cNvGraphicFramePr>
            <a:graphicFrameLocks noChangeAspect="1"/>
          </p:cNvGraphicFramePr>
          <p:nvPr>
            <p:extLst>
              <p:ext uri="{D42A27DB-BD31-4B8C-83A1-F6EECF244321}">
                <p14:modId xmlns:p14="http://schemas.microsoft.com/office/powerpoint/2010/main" val="2187379986"/>
              </p:ext>
            </p:extLst>
          </p:nvPr>
        </p:nvGraphicFramePr>
        <p:xfrm>
          <a:off x="1562100" y="762000"/>
          <a:ext cx="7158275" cy="5257800"/>
        </p:xfrm>
        <a:graphic>
          <a:graphicData uri="http://schemas.openxmlformats.org/presentationml/2006/ole">
            <mc:AlternateContent xmlns:mc="http://schemas.openxmlformats.org/markup-compatibility/2006">
              <mc:Choice xmlns:v="urn:schemas-microsoft-com:vml" Requires="v">
                <p:oleObj spid="_x0000_s6165" name="Image" r:id="rId4" imgW="25650720" imgH="18768240" progId="Photoshop.Image.16">
                  <p:embed/>
                </p:oleObj>
              </mc:Choice>
              <mc:Fallback>
                <p:oleObj name="Image" r:id="rId4" imgW="25650720" imgH="18768240" progId="Photoshop.Image.16">
                  <p:embed/>
                  <p:pic>
                    <p:nvPicPr>
                      <p:cNvPr id="0" name=""/>
                      <p:cNvPicPr/>
                      <p:nvPr/>
                    </p:nvPicPr>
                    <p:blipFill>
                      <a:blip r:embed="rId5"/>
                      <a:stretch>
                        <a:fillRect/>
                      </a:stretch>
                    </p:blipFill>
                    <p:spPr>
                      <a:xfrm>
                        <a:off x="1562100" y="762000"/>
                        <a:ext cx="7158275" cy="5257800"/>
                      </a:xfrm>
                      <a:prstGeom prst="rect">
                        <a:avLst/>
                      </a:prstGeom>
                    </p:spPr>
                  </p:pic>
                </p:oleObj>
              </mc:Fallback>
            </mc:AlternateContent>
          </a:graphicData>
        </a:graphic>
      </p:graphicFrame>
    </p:spTree>
    <p:extLst>
      <p:ext uri="{BB962C8B-B14F-4D97-AF65-F5344CB8AC3E}">
        <p14:creationId xmlns:p14="http://schemas.microsoft.com/office/powerpoint/2010/main" val="21699455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95300" y="30171"/>
            <a:ext cx="9001125" cy="685800"/>
          </a:xfrm>
          <a:prstGeom prst="rect">
            <a:avLst/>
          </a:prstGeom>
        </p:spPr>
        <p:txBody>
          <a:bodyPr vert="horz" lIns="0" tIns="52752" rIns="0" bIns="0" anchor="b">
            <a:normAutofit fontScale="90000" lnSpcReduction="1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fontAlgn="auto">
              <a:spcAft>
                <a:spcPts val="0"/>
              </a:spcAft>
            </a:pPr>
            <a:r>
              <a:rPr lang="en-US" b="1" dirty="0">
                <a:latin typeface="Arial"/>
                <a:cs typeface="Arial"/>
              </a:rPr>
              <a:t>Variation Among Syndromes</a:t>
            </a:r>
          </a:p>
        </p:txBody>
      </p:sp>
      <p:sp>
        <p:nvSpPr>
          <p:cNvPr id="7" name="Content Placeholder 2"/>
          <p:cNvSpPr>
            <a:spLocks noGrp="1"/>
          </p:cNvSpPr>
          <p:nvPr>
            <p:ph idx="1"/>
          </p:nvPr>
        </p:nvSpPr>
        <p:spPr>
          <a:xfrm>
            <a:off x="571500" y="5735212"/>
            <a:ext cx="9296400" cy="1142613"/>
          </a:xfrm>
        </p:spPr>
        <p:txBody>
          <a:bodyPr>
            <a:normAutofit/>
          </a:bodyPr>
          <a:lstStyle/>
          <a:p>
            <a:pPr lvl="2"/>
            <a:endParaRPr lang="en-CA" sz="1800" dirty="0">
              <a:latin typeface="Arial"/>
              <a:cs typeface="Arial"/>
            </a:endParaRPr>
          </a:p>
          <a:p>
            <a:pPr marL="393192" lvl="1" indent="0">
              <a:buNone/>
            </a:pPr>
            <a:r>
              <a:rPr lang="en-CA" sz="1800" dirty="0">
                <a:latin typeface="Arial"/>
                <a:cs typeface="Arial"/>
              </a:rPr>
              <a:t>16% of the total variation in facial shape is related to syndrome. </a:t>
            </a:r>
          </a:p>
        </p:txBody>
      </p:sp>
      <p:graphicFrame>
        <p:nvGraphicFramePr>
          <p:cNvPr id="5" name="Object 4"/>
          <p:cNvGraphicFramePr>
            <a:graphicFrameLocks noChangeAspect="1"/>
          </p:cNvGraphicFramePr>
          <p:nvPr>
            <p:extLst>
              <p:ext uri="{D42A27DB-BD31-4B8C-83A1-F6EECF244321}">
                <p14:modId xmlns:p14="http://schemas.microsoft.com/office/powerpoint/2010/main" val="2816122798"/>
              </p:ext>
            </p:extLst>
          </p:nvPr>
        </p:nvGraphicFramePr>
        <p:xfrm>
          <a:off x="1714500" y="838200"/>
          <a:ext cx="7007755" cy="5181600"/>
        </p:xfrm>
        <a:graphic>
          <a:graphicData uri="http://schemas.openxmlformats.org/presentationml/2006/ole">
            <mc:AlternateContent xmlns:mc="http://schemas.openxmlformats.org/markup-compatibility/2006">
              <mc:Choice xmlns:v="urn:schemas-microsoft-com:vml" Requires="v">
                <p:oleObj spid="_x0000_s7189" name="Image" r:id="rId4" imgW="25701480" imgH="18933120" progId="Photoshop.Image.16">
                  <p:embed/>
                </p:oleObj>
              </mc:Choice>
              <mc:Fallback>
                <p:oleObj name="Image" r:id="rId4" imgW="25701480" imgH="18933120" progId="Photoshop.Image.16">
                  <p:embed/>
                  <p:pic>
                    <p:nvPicPr>
                      <p:cNvPr id="0" name=""/>
                      <p:cNvPicPr/>
                      <p:nvPr/>
                    </p:nvPicPr>
                    <p:blipFill>
                      <a:blip r:embed="rId5"/>
                      <a:stretch>
                        <a:fillRect/>
                      </a:stretch>
                    </p:blipFill>
                    <p:spPr>
                      <a:xfrm>
                        <a:off x="1714500" y="838200"/>
                        <a:ext cx="7007755" cy="5181600"/>
                      </a:xfrm>
                      <a:prstGeom prst="rect">
                        <a:avLst/>
                      </a:prstGeom>
                    </p:spPr>
                  </p:pic>
                </p:oleObj>
              </mc:Fallback>
            </mc:AlternateContent>
          </a:graphicData>
        </a:graphic>
      </p:graphicFrame>
    </p:spTree>
    <p:extLst>
      <p:ext uri="{BB962C8B-B14F-4D97-AF65-F5344CB8AC3E}">
        <p14:creationId xmlns:p14="http://schemas.microsoft.com/office/powerpoint/2010/main" val="7959987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95300" y="30171"/>
            <a:ext cx="9001125" cy="685800"/>
          </a:xfrm>
          <a:prstGeom prst="rect">
            <a:avLst/>
          </a:prstGeom>
        </p:spPr>
        <p:txBody>
          <a:bodyPr vert="horz" lIns="0" tIns="52752" rIns="0" bIns="0" anchor="b">
            <a:normAutofit fontScale="52500" lnSpcReduction="2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fontAlgn="auto">
              <a:spcAft>
                <a:spcPts val="0"/>
              </a:spcAft>
            </a:pPr>
            <a:r>
              <a:rPr lang="en-US" b="1" dirty="0">
                <a:latin typeface="Arial"/>
                <a:cs typeface="Arial"/>
              </a:rPr>
              <a:t>Classification Accuracy Across Syndromes with N≥10</a:t>
            </a:r>
          </a:p>
        </p:txBody>
      </p:sp>
      <p:sp>
        <p:nvSpPr>
          <p:cNvPr id="7" name="Content Placeholder 2"/>
          <p:cNvSpPr>
            <a:spLocks noGrp="1"/>
          </p:cNvSpPr>
          <p:nvPr>
            <p:ph idx="1"/>
          </p:nvPr>
        </p:nvSpPr>
        <p:spPr>
          <a:xfrm>
            <a:off x="5600700" y="1752600"/>
            <a:ext cx="4038600" cy="1142613"/>
          </a:xfrm>
        </p:spPr>
        <p:txBody>
          <a:bodyPr>
            <a:normAutofit/>
          </a:bodyPr>
          <a:lstStyle/>
          <a:p>
            <a:pPr lvl="2"/>
            <a:r>
              <a:rPr lang="en-CA" sz="1800" dirty="0">
                <a:latin typeface="Arial"/>
                <a:cs typeface="Arial"/>
              </a:rPr>
              <a:t>Overall classification accuracy across all syndromes with is 83%</a:t>
            </a:r>
          </a:p>
        </p:txBody>
      </p:sp>
      <p:pic>
        <p:nvPicPr>
          <p:cNvPr id="2" name="Picture 1"/>
          <p:cNvPicPr>
            <a:picLocks noChangeAspect="1"/>
          </p:cNvPicPr>
          <p:nvPr/>
        </p:nvPicPr>
        <p:blipFill>
          <a:blip r:embed="rId3"/>
          <a:stretch>
            <a:fillRect/>
          </a:stretch>
        </p:blipFill>
        <p:spPr>
          <a:xfrm>
            <a:off x="419100" y="923270"/>
            <a:ext cx="5105400" cy="5790819"/>
          </a:xfrm>
          <a:prstGeom prst="rect">
            <a:avLst/>
          </a:prstGeom>
        </p:spPr>
      </p:pic>
    </p:spTree>
    <p:extLst>
      <p:ext uri="{BB962C8B-B14F-4D97-AF65-F5344CB8AC3E}">
        <p14:creationId xmlns:p14="http://schemas.microsoft.com/office/powerpoint/2010/main" val="13179931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95300" y="30171"/>
            <a:ext cx="9001125" cy="685800"/>
          </a:xfrm>
          <a:prstGeom prst="rect">
            <a:avLst/>
          </a:prstGeom>
        </p:spPr>
        <p:txBody>
          <a:bodyPr vert="horz" lIns="0" tIns="52752" rIns="0" bIns="0" anchor="b">
            <a:normAutofit fontScale="52500" lnSpcReduction="2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fontAlgn="auto">
              <a:spcAft>
                <a:spcPts val="0"/>
              </a:spcAft>
            </a:pPr>
            <a:r>
              <a:rPr lang="en-US" b="1" dirty="0">
                <a:latin typeface="Arial"/>
                <a:cs typeface="Arial"/>
              </a:rPr>
              <a:t>Classification Accuracy Across Syndromes with N≥10</a:t>
            </a:r>
          </a:p>
        </p:txBody>
      </p:sp>
      <p:sp>
        <p:nvSpPr>
          <p:cNvPr id="7" name="Content Placeholder 2"/>
          <p:cNvSpPr>
            <a:spLocks noGrp="1"/>
          </p:cNvSpPr>
          <p:nvPr>
            <p:ph idx="1"/>
          </p:nvPr>
        </p:nvSpPr>
        <p:spPr>
          <a:xfrm>
            <a:off x="571500" y="6019800"/>
            <a:ext cx="9296400" cy="1142613"/>
          </a:xfrm>
        </p:spPr>
        <p:txBody>
          <a:bodyPr>
            <a:normAutofit/>
          </a:bodyPr>
          <a:lstStyle/>
          <a:p>
            <a:pPr lvl="2"/>
            <a:r>
              <a:rPr lang="en-CA" sz="1800" dirty="0">
                <a:latin typeface="Arial"/>
                <a:cs typeface="Arial"/>
              </a:rPr>
              <a:t>Overall classification accuracy across all syndromes with is 83%</a:t>
            </a:r>
          </a:p>
        </p:txBody>
      </p:sp>
      <p:graphicFrame>
        <p:nvGraphicFramePr>
          <p:cNvPr id="3" name="Object 2"/>
          <p:cNvGraphicFramePr>
            <a:graphicFrameLocks noChangeAspect="1"/>
          </p:cNvGraphicFramePr>
          <p:nvPr>
            <p:extLst>
              <p:ext uri="{D42A27DB-BD31-4B8C-83A1-F6EECF244321}">
                <p14:modId xmlns:p14="http://schemas.microsoft.com/office/powerpoint/2010/main" val="1498245650"/>
              </p:ext>
            </p:extLst>
          </p:nvPr>
        </p:nvGraphicFramePr>
        <p:xfrm>
          <a:off x="0" y="1524000"/>
          <a:ext cx="5325220" cy="4114800"/>
        </p:xfrm>
        <a:graphic>
          <a:graphicData uri="http://schemas.openxmlformats.org/presentationml/2006/ole">
            <mc:AlternateContent xmlns:mc="http://schemas.openxmlformats.org/markup-compatibility/2006">
              <mc:Choice xmlns:v="urn:schemas-microsoft-com:vml" Requires="v">
                <p:oleObj spid="_x0000_s9225" name="Image" r:id="rId4" imgW="21333240" imgH="16431480" progId="Photoshop.Image.16">
                  <p:embed/>
                </p:oleObj>
              </mc:Choice>
              <mc:Fallback>
                <p:oleObj name="Image" r:id="rId4" imgW="21333240" imgH="16431480" progId="Photoshop.Image.16">
                  <p:embed/>
                  <p:pic>
                    <p:nvPicPr>
                      <p:cNvPr id="0" name=""/>
                      <p:cNvPicPr/>
                      <p:nvPr/>
                    </p:nvPicPr>
                    <p:blipFill>
                      <a:blip r:embed="rId5"/>
                      <a:stretch>
                        <a:fillRect/>
                      </a:stretch>
                    </p:blipFill>
                    <p:spPr>
                      <a:xfrm>
                        <a:off x="0" y="1524000"/>
                        <a:ext cx="5325220" cy="4114800"/>
                      </a:xfrm>
                      <a:prstGeom prst="rect">
                        <a:avLst/>
                      </a:prstGeom>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979176220"/>
              </p:ext>
            </p:extLst>
          </p:nvPr>
        </p:nvGraphicFramePr>
        <p:xfrm>
          <a:off x="5372100" y="2099627"/>
          <a:ext cx="4914900" cy="2853373"/>
        </p:xfrm>
        <a:graphic>
          <a:graphicData uri="http://schemas.openxmlformats.org/presentationml/2006/ole">
            <mc:AlternateContent xmlns:mc="http://schemas.openxmlformats.org/markup-compatibility/2006">
              <mc:Choice xmlns:v="urn:schemas-microsoft-com:vml" Requires="v">
                <p:oleObj spid="_x0000_s9226" name="Image" r:id="rId6" imgW="27491760" imgH="15910920" progId="Photoshop.Image.16">
                  <p:embed/>
                </p:oleObj>
              </mc:Choice>
              <mc:Fallback>
                <p:oleObj name="Image" r:id="rId6" imgW="27491760" imgH="15910920" progId="Photoshop.Image.16">
                  <p:embed/>
                  <p:pic>
                    <p:nvPicPr>
                      <p:cNvPr id="0" name=""/>
                      <p:cNvPicPr/>
                      <p:nvPr/>
                    </p:nvPicPr>
                    <p:blipFill>
                      <a:blip r:embed="rId7"/>
                      <a:stretch>
                        <a:fillRect/>
                      </a:stretch>
                    </p:blipFill>
                    <p:spPr>
                      <a:xfrm>
                        <a:off x="5372100" y="2099627"/>
                        <a:ext cx="4914900" cy="2853373"/>
                      </a:xfrm>
                      <a:prstGeom prst="rect">
                        <a:avLst/>
                      </a:prstGeom>
                    </p:spPr>
                  </p:pic>
                </p:oleObj>
              </mc:Fallback>
            </mc:AlternateContent>
          </a:graphicData>
        </a:graphic>
      </p:graphicFrame>
    </p:spTree>
    <p:extLst>
      <p:ext uri="{BB962C8B-B14F-4D97-AF65-F5344CB8AC3E}">
        <p14:creationId xmlns:p14="http://schemas.microsoft.com/office/powerpoint/2010/main" val="366738015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39229</TotalTime>
  <Pages>4</Pages>
  <Words>1563</Words>
  <Application>Microsoft Office PowerPoint</Application>
  <PresentationFormat>35mm Slides</PresentationFormat>
  <Paragraphs>195</Paragraphs>
  <Slides>29</Slides>
  <Notes>16</Notes>
  <HiddenSlides>5</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29</vt:i4>
      </vt:variant>
    </vt:vector>
  </HeadingPairs>
  <TitlesOfParts>
    <vt:vector size="38" baseType="lpstr">
      <vt:lpstr>宋体</vt:lpstr>
      <vt:lpstr>Arial</vt:lpstr>
      <vt:lpstr>Calibri</vt:lpstr>
      <vt:lpstr>Constantia</vt:lpstr>
      <vt:lpstr>ＭＳ Ｐゴシック</vt:lpstr>
      <vt:lpstr>Wingdings</vt:lpstr>
      <vt:lpstr>Wingdings 2</vt:lpstr>
      <vt:lpstr>Flow</vt:lpstr>
      <vt:lpstr>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new automated landmarking procedure</vt:lpstr>
      <vt:lpstr>Scan preprocessing</vt:lpstr>
      <vt:lpstr>Approximate Global Alignment </vt:lpstr>
      <vt:lpstr>Non-linear registration</vt:lpstr>
      <vt:lpstr>Current Problems</vt:lpstr>
      <vt:lpstr>Current Problems</vt:lpstr>
      <vt:lpstr>Future Directions</vt:lpstr>
      <vt:lpstr>PowerPoint Presentation</vt:lpstr>
      <vt:lpstr>Dense representation approaches</vt:lpstr>
      <vt:lpstr>Deep Machine Learning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HPS &amp; CHS</dc:title>
  <dc:creator>Richard A. Spritz</dc:creator>
  <cp:lastModifiedBy>Spritz, Richard</cp:lastModifiedBy>
  <cp:revision>1768</cp:revision>
  <cp:lastPrinted>1601-01-01T00:00:00Z</cp:lastPrinted>
  <dcterms:created xsi:type="dcterms:W3CDTF">1998-02-17T23:08:50Z</dcterms:created>
  <dcterms:modified xsi:type="dcterms:W3CDTF">2017-05-01T12:40:24Z</dcterms:modified>
</cp:coreProperties>
</file>