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facebase.org/chaise/record/#1/isa:dataset/RID=3V4A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5a43a57dad_4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5a43a57dad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5a52f1d90e_1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5a52f1d90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a43a57dad_0_3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a43a57da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a43a57dad_0_21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a43a57dad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a43a57dad_0_3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a43a57da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a43a57dad_2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5a43a57da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 should be to main homepage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a43a57dad_0_4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a43a57da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a43a57dad_0_49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a43a57da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a43a57dad_0_232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a43a57dad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160de671a_0_1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160de671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a43a57dad_0_8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a43a57dad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a43a57dad_2_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a43a57dad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https://www.facebase.org/chaise/record/#1/isa:dataset/RID=3V4A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a43a57dad_0_1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a43a57da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* </a:t>
            </a:r>
            <a:r>
              <a:rPr lang="en"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Sessions: Total number of sessions within the data range. A Session is the period of time a users is actively engaged with the website.</a:t>
            </a:r>
            <a:endParaRPr sz="10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** Users - as defined by Google = Unique Visitors = The number of unduplicated (counted only once) visitors to your website over the course of a specified time period. (Depending on cookies, so it’s not a foolproof number ie, user deletes cookies, visits from a different device.)</a:t>
            </a:r>
            <a:endParaRPr sz="10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a43a57dad_0_74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a43a57dad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a43a57dad_0_6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a43a57dad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a5e126f4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a5e126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navigation demo, revised JBrowse interface,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160de671a_0_57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160de671a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_HEADER_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</a:rPr>
              <a:t>FaceBase Hub </a:t>
            </a:r>
            <a:br>
              <a:rPr lang="en" sz="4800">
                <a:solidFill>
                  <a:schemeClr val="lt1"/>
                </a:solidFill>
              </a:rPr>
            </a:br>
            <a:r>
              <a:rPr lang="en" sz="4800">
                <a:solidFill>
                  <a:schemeClr val="lt1"/>
                </a:solidFill>
              </a:rPr>
              <a:t>Years 1 through 5</a:t>
            </a:r>
            <a:endParaRPr sz="4800">
              <a:solidFill>
                <a:schemeClr val="lt1"/>
              </a:solidFill>
            </a:endParaRPr>
          </a:p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CC00"/>
                </a:solidFill>
              </a:rPr>
              <a:t>Carl Kesselman</a:t>
            </a:r>
            <a:endParaRPr b="1">
              <a:solidFill>
                <a:srgbClr val="FFCC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FaceBase Hub Goals</a:t>
            </a:r>
            <a:endParaRPr/>
          </a:p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 an integrated, linked data resource, not just a repository of individual data sets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Links to internal and external sources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Promote self-curation to enable rapid turn around of data submission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Promote data pipelines to support both raw data and derived data such as bioinformatics pipelines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Promote FAIR principles, including focus on citable data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Adapt rapidly to emerging data types, such as single cell gene expression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Enhanced the end-user experience  of data through online </a:t>
            </a:r>
            <a:r>
              <a:rPr lang="en"/>
              <a:t>visualization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Transition from U Pitt to ISI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Gathering of project requirements via short-term teams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Initial new data model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Updated request process and handling for human data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Communications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" sz="2400"/>
              <a:t>New wiki and mailing lists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" sz="2400"/>
              <a:t>Monthly Steering Committee calls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New FaceBase website</a:t>
            </a:r>
            <a:endParaRPr sz="2400"/>
          </a:p>
        </p:txBody>
      </p:sp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Years 1</a:t>
            </a:r>
            <a:r>
              <a:rPr lang="en"/>
              <a:t>: Migration and improved data standards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4800"/>
            <a:ext cx="8839199" cy="414643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FaceBase 2 website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Years 2: Improving data standards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311700" y="15309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Improved classification of data - ie, more accurate experiment types, adding phenotypes, support for transgenic enhancer data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Clean up of existing data: consistent anatomical terms from OCDM, genotypes,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Mouse Matrix page - rich visualization of all mouse control data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Secure and flexible user and group management, support for fine-grained authorization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User testing and usability enhancements 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Mouse Matrix</a:t>
            </a:r>
            <a:endParaRPr/>
          </a:p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494" y="1390389"/>
            <a:ext cx="8481015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3: Increase sophistication of repository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036700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Cross-cutting integrations and visualizations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" sz="2400"/>
              <a:t>3D Surface Model viewers - multi-mesh surface models and “landmark” annotations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Higher resolution data model leads to more intensive inter-linkages:</a:t>
            </a:r>
            <a:endParaRPr sz="24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 sz="2000"/>
              <a:t>Dynamically generated navigation hyperlinks between linked data elements of the database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 sz="2000"/>
              <a:t>Link from vocabulary terms (anatomy, phenotype, age stages, etc.) to annotated entities (datasets, samples, assays)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 sz="2000"/>
              <a:t>Phenotype summaries (with integration Monarch Initiative)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 sz="2000"/>
              <a:t>Gene Summaries (integration from Chai resource)</a:t>
            </a:r>
            <a:endParaRPr sz="20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Genome Browser - integrated custom browser within datasets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Self-curation data submission tools 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4: Optimizing for collaboration and 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356967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Establishment of Bioinformatics Pipeline based on ENCODE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More improvements on data model to represent diverse research data using FAIR principles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Improved search and filtering interface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Image Navigation via surface model viewer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Improved integration with TrackHub and the internal JBrowse plugin for viewing genomic data internally and being able to compare with other datasets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/>
              <a:t>Data Submissions: </a:t>
            </a:r>
            <a:endParaRPr sz="24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 sz="2000"/>
              <a:t>Continued to streamline browser-based data submissions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 sz="2000"/>
              <a:t>Added desktop &amp; command-line data upload tools </a:t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Bioinformatics Pipeline</a:t>
            </a:r>
            <a:endParaRPr/>
          </a:p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833275" y="1460433"/>
            <a:ext cx="51513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/>
              <a:t>Rationale</a:t>
            </a:r>
            <a:r>
              <a:rPr lang="en" sz="2200"/>
              <a:t> - ensure that sequencing data between spokes can be compared.</a:t>
            </a:r>
            <a:endParaRPr sz="2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/>
              <a:t>Solution</a:t>
            </a:r>
            <a:r>
              <a:rPr lang="en" sz="2200"/>
              <a:t> - establish a common sequencing pipeline, (based on ENCODE) and operate on a cloud-based genome informatics service (DNAnexus).</a:t>
            </a:r>
            <a:endParaRPr sz="22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/>
              <a:t>Process</a:t>
            </a:r>
            <a:r>
              <a:rPr lang="en" sz="2200"/>
              <a:t> - Visel’s lab in Berkeley administers the routing of sequencing data from FaceBase to DNAnexus and back.</a:t>
            </a:r>
            <a:endParaRPr sz="2200"/>
          </a:p>
        </p:txBody>
      </p:sp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00" y="1536633"/>
            <a:ext cx="3342582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Highlights of Year </a:t>
            </a:r>
            <a:r>
              <a:rPr lang="en"/>
              <a:t>5</a:t>
            </a:r>
            <a:r>
              <a:rPr lang="en"/>
              <a:t>:</a:t>
            </a:r>
            <a:endParaRPr/>
          </a:p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311700" y="12318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Bioinformatics Pipeline: coordinate curation of data and operation of pipeline, full automation.</a:t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Vocabulary enhancements: finish integration with Uberon, improve semantic search</a:t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Data curation: total data review, coordination with spokes, new curation tracking tools</a:t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Image visualization and display: 3D mesh, imaging results across datasets, control vs mutant</a:t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Usability enhancements: Bulk download capability</a:t>
            </a:r>
            <a:endParaRPr sz="2400"/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SzPts val="2400"/>
              <a:buChar char="●"/>
            </a:pPr>
            <a:r>
              <a:rPr lang="en" sz="2400"/>
              <a:t>Genome Browser/JBrowse integration and enhancements: ie, cross-dataset browsing of data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Highlights of Year </a:t>
            </a:r>
            <a:r>
              <a:rPr lang="en"/>
              <a:t>5</a:t>
            </a:r>
            <a:r>
              <a:rPr lang="en"/>
              <a:t> (cont.):</a:t>
            </a:r>
            <a:endParaRPr/>
          </a:p>
        </p:txBody>
      </p:sp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FAIR Identifiers and Resolver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Historical information tracking (versioning/provenance)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Final push receiving and curating data from the spokes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Migrating the HGAI website.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3D Mesh Viewer</a:t>
            </a:r>
            <a:endParaRPr/>
          </a:p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975" y="1536634"/>
            <a:ext cx="4906007" cy="39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5"/>
          <p:cNvSpPr txBox="1"/>
          <p:nvPr>
            <p:ph idx="2" type="body"/>
          </p:nvPr>
        </p:nvSpPr>
        <p:spPr>
          <a:xfrm>
            <a:off x="5252450" y="1536633"/>
            <a:ext cx="357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Building on the surface model viewer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Connecting anatomical regions to the database.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Clicking an image of an anatomical region pulls up the list of all datasets with data related to that region.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Available on ALL FaceBase dataset pages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Usage Statistics </a:t>
            </a:r>
            <a:r>
              <a:rPr i="1" lang="en" sz="2400"/>
              <a:t>(past year)</a:t>
            </a:r>
            <a:endParaRPr i="1" sz="2400"/>
          </a:p>
        </p:txBody>
      </p:sp>
      <p:sp>
        <p:nvSpPr>
          <p:cNvPr id="134" name="Google Shape;134;p26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Database</a:t>
            </a:r>
            <a:r>
              <a:rPr b="1" lang="en" sz="2000"/>
              <a:t> Statistics</a:t>
            </a:r>
            <a:endParaRPr b="1" sz="2000"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832 datasets and growing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141 publications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As of April 2019: over 4,300 individual data files - over 6 terabytes of data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18 different assay/experiment types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000"/>
              <a:t>Website Statistics</a:t>
            </a:r>
            <a:endParaRPr b="1" sz="2000"/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Pageviews: 52,867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Sessions*: 19,560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Avg Session Duration: 3:40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Users**: 13,832</a:t>
            </a:r>
            <a:endParaRPr sz="20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Download Statistics</a:t>
            </a:r>
            <a:endParaRPr/>
          </a:p>
        </p:txBody>
      </p:sp>
      <p:sp>
        <p:nvSpPr>
          <p:cNvPr id="140" name="Google Shape;140;p2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User activity within the Data Browser for the past year:</a:t>
            </a:r>
            <a:endParaRPr sz="24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b="1" lang="en" sz="2400"/>
              <a:t>523</a:t>
            </a:r>
            <a:r>
              <a:rPr lang="en" sz="2400"/>
              <a:t> data file downloads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" sz="2400"/>
              <a:t>5,452</a:t>
            </a:r>
            <a:r>
              <a:rPr lang="en" sz="2400"/>
              <a:t> thumbnails*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Usage of our Track Hub for the UCSC Genome Browser:</a:t>
            </a:r>
            <a:endParaRPr sz="2400"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b="1" lang="en" sz="2400"/>
              <a:t>183,254</a:t>
            </a:r>
            <a:r>
              <a:rPr lang="en" sz="2400"/>
              <a:t> track downloads**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* Filtering out for generic placeholder thumbnails</a:t>
            </a:r>
            <a:br>
              <a:rPr lang="en"/>
            </a:br>
            <a:r>
              <a:rPr lang="en"/>
              <a:t>** The Genome Browser reads byte ranges of the part of the file the user is actually looking at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0000"/>
                </a:solidFill>
              </a:rPr>
              <a:t>Possible Future Directions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146" name="Google Shape;146;p28"/>
          <p:cNvSpPr txBox="1"/>
          <p:nvPr>
            <p:ph idx="1" type="body"/>
          </p:nvPr>
        </p:nvSpPr>
        <p:spPr>
          <a:xfrm>
            <a:off x="311700" y="13842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Continued alignment with FAIR guidelines and NIH COMMONS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Enhancements planned for improving usability of self-curation, including curation task worklists and dashboards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Codified curation quality metrics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Next generation anatomical/visual search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Advanced display of imaging data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Enhanced genome browser configuration and integration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Further integration and alignment with vocabularies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Advanced semantic search capabilities</a:t>
            </a:r>
            <a:endParaRPr sz="20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Annotation tools for facilitating analysis of anatomy and phenotypes in datasets</a:t>
            </a:r>
            <a:endParaRPr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Demos</a:t>
            </a:r>
            <a:endParaRPr sz="4800"/>
          </a:p>
        </p:txBody>
      </p:sp>
      <p:sp>
        <p:nvSpPr>
          <p:cNvPr id="152" name="Google Shape;152;p29"/>
          <p:cNvSpPr txBox="1"/>
          <p:nvPr/>
        </p:nvSpPr>
        <p:spPr>
          <a:xfrm>
            <a:off x="2184750" y="4282400"/>
            <a:ext cx="4854000" cy="9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80000"/>
                </a:solidFill>
              </a:rPr>
              <a:t>https://facebase.org/id/3V4A</a:t>
            </a:r>
            <a:endParaRPr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80000"/>
                </a:solidFill>
              </a:rPr>
              <a:t>https://facebase.org/id/TMJ</a:t>
            </a:r>
            <a:endParaRPr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980000"/>
                </a:solidFill>
              </a:rPr>
              <a:t>https://facebase.org/id/VXA</a:t>
            </a:r>
            <a:endParaRPr>
              <a:solidFill>
                <a:srgbClr val="98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Let Us Know What You Think!</a:t>
            </a:r>
            <a:endParaRPr b="1"/>
          </a:p>
        </p:txBody>
      </p:sp>
      <p:sp>
        <p:nvSpPr>
          <p:cNvPr id="158" name="Google Shape;158;p3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600"/>
              <a:t>Let us know your questions, comments, feedback at:</a:t>
            </a:r>
            <a:endParaRPr sz="36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3600">
                <a:solidFill>
                  <a:srgbClr val="4A86E8"/>
                </a:solidFill>
              </a:rPr>
              <a:t>help@facebase.org</a:t>
            </a:r>
            <a:endParaRPr b="1" sz="3600">
              <a:solidFill>
                <a:srgbClr val="4A86E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