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56" r:id="rId2"/>
    <p:sldId id="313" r:id="rId3"/>
    <p:sldId id="314" r:id="rId4"/>
    <p:sldId id="257" r:id="rId5"/>
    <p:sldId id="299" r:id="rId6"/>
    <p:sldId id="258" r:id="rId7"/>
    <p:sldId id="259" r:id="rId8"/>
    <p:sldId id="347" r:id="rId9"/>
    <p:sldId id="315" r:id="rId10"/>
    <p:sldId id="316" r:id="rId11"/>
    <p:sldId id="317" r:id="rId12"/>
    <p:sldId id="318" r:id="rId13"/>
    <p:sldId id="319" r:id="rId14"/>
    <p:sldId id="320" r:id="rId15"/>
    <p:sldId id="321" r:id="rId16"/>
    <p:sldId id="322" r:id="rId17"/>
    <p:sldId id="323" r:id="rId18"/>
    <p:sldId id="324" r:id="rId19"/>
    <p:sldId id="325" r:id="rId20"/>
    <p:sldId id="326" r:id="rId21"/>
    <p:sldId id="327" r:id="rId22"/>
    <p:sldId id="328" r:id="rId23"/>
    <p:sldId id="329" r:id="rId24"/>
    <p:sldId id="330" r:id="rId25"/>
    <p:sldId id="331" r:id="rId26"/>
    <p:sldId id="332" r:id="rId27"/>
    <p:sldId id="333" r:id="rId28"/>
    <p:sldId id="334" r:id="rId29"/>
    <p:sldId id="335" r:id="rId30"/>
    <p:sldId id="336" r:id="rId31"/>
    <p:sldId id="337" r:id="rId32"/>
    <p:sldId id="338" r:id="rId33"/>
    <p:sldId id="339" r:id="rId34"/>
    <p:sldId id="340" r:id="rId35"/>
    <p:sldId id="341" r:id="rId36"/>
    <p:sldId id="342" r:id="rId37"/>
    <p:sldId id="343" r:id="rId38"/>
    <p:sldId id="344" r:id="rId39"/>
    <p:sldId id="345" r:id="rId40"/>
    <p:sldId id="346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653" autoAdjust="0"/>
    <p:restoredTop sz="94660"/>
  </p:normalViewPr>
  <p:slideViewPr>
    <p:cSldViewPr snapToGrid="0">
      <p:cViewPr varScale="1">
        <p:scale>
          <a:sx n="80" d="100"/>
          <a:sy n="80" d="100"/>
        </p:scale>
        <p:origin x="108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7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10786A-0852-4818-89D4-EE27D7386E96}" type="datetimeFigureOut">
              <a:rPr lang="en-US" smtClean="0"/>
              <a:t>5/16/2019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456419-B03D-4B14-BD55-7316F4CA65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7083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56419-B03D-4B14-BD55-7316F4CA651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0920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456419-B03D-4B14-BD55-7316F4CA651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7047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200" y="6017944"/>
            <a:ext cx="1938051" cy="6590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45688" y="6017944"/>
            <a:ext cx="694061" cy="703531"/>
          </a:xfrm>
          <a:prstGeom prst="rect">
            <a:avLst/>
          </a:prstGeom>
        </p:spPr>
        <p:txBody>
          <a:bodyPr/>
          <a:lstStyle/>
          <a:p>
            <a:fld id="{6C48E1EA-DF70-4943-804C-F91326D4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243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05738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353800" y="5929809"/>
            <a:ext cx="694061" cy="703531"/>
          </a:xfrm>
          <a:prstGeom prst="rect">
            <a:avLst/>
          </a:prstGeom>
        </p:spPr>
        <p:txBody>
          <a:bodyPr/>
          <a:lstStyle/>
          <a:p>
            <a:fld id="{6C48E1EA-DF70-4943-804C-F91326D4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47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200" y="6017944"/>
            <a:ext cx="1938051" cy="6590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45688" y="6017944"/>
            <a:ext cx="694061" cy="703531"/>
          </a:xfrm>
          <a:prstGeom prst="rect">
            <a:avLst/>
          </a:prstGeom>
        </p:spPr>
        <p:txBody>
          <a:bodyPr/>
          <a:lstStyle/>
          <a:p>
            <a:fld id="{6C48E1EA-DF70-4943-804C-F91326D4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8541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8200" y="6017944"/>
            <a:ext cx="1938051" cy="6590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45688" y="6017944"/>
            <a:ext cx="694061" cy="703531"/>
          </a:xfrm>
          <a:prstGeom prst="rect">
            <a:avLst/>
          </a:prstGeom>
        </p:spPr>
        <p:txBody>
          <a:bodyPr/>
          <a:lstStyle/>
          <a:p>
            <a:fld id="{6C48E1EA-DF70-4943-804C-F91326D4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077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38200" y="6017944"/>
            <a:ext cx="1938051" cy="6590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245688" y="6017944"/>
            <a:ext cx="694061" cy="703531"/>
          </a:xfrm>
          <a:prstGeom prst="rect">
            <a:avLst/>
          </a:prstGeom>
        </p:spPr>
        <p:txBody>
          <a:bodyPr/>
          <a:lstStyle/>
          <a:p>
            <a:fld id="{6C48E1EA-DF70-4943-804C-F91326D4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322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838200" y="6017944"/>
            <a:ext cx="1938051" cy="6590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0245688" y="6017944"/>
            <a:ext cx="694061" cy="703531"/>
          </a:xfrm>
          <a:prstGeom prst="rect">
            <a:avLst/>
          </a:prstGeom>
        </p:spPr>
        <p:txBody>
          <a:bodyPr/>
          <a:lstStyle/>
          <a:p>
            <a:fld id="{6C48E1EA-DF70-4943-804C-F91326D4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390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38200" y="6017944"/>
            <a:ext cx="1938051" cy="6590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237207" y="5963280"/>
            <a:ext cx="694061" cy="703531"/>
          </a:xfrm>
          <a:prstGeom prst="rect">
            <a:avLst/>
          </a:prstGeom>
        </p:spPr>
        <p:txBody>
          <a:bodyPr/>
          <a:lstStyle/>
          <a:p>
            <a:fld id="{6C48E1EA-DF70-4943-804C-F91326D4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639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8200" y="6017944"/>
            <a:ext cx="1938051" cy="6590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45688" y="6017944"/>
            <a:ext cx="694061" cy="703531"/>
          </a:xfrm>
          <a:prstGeom prst="rect">
            <a:avLst/>
          </a:prstGeom>
        </p:spPr>
        <p:txBody>
          <a:bodyPr/>
          <a:lstStyle/>
          <a:p>
            <a:fld id="{6C48E1EA-DF70-4943-804C-F91326D4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0746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8200" y="6017944"/>
            <a:ext cx="1938051" cy="6590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245688" y="6017944"/>
            <a:ext cx="694061" cy="703531"/>
          </a:xfrm>
          <a:prstGeom prst="rect">
            <a:avLst/>
          </a:prstGeom>
        </p:spPr>
        <p:txBody>
          <a:bodyPr/>
          <a:lstStyle/>
          <a:p>
            <a:fld id="{6C48E1EA-DF70-4943-804C-F91326D4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257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200" y="6017944"/>
            <a:ext cx="1938051" cy="6590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45688" y="6017944"/>
            <a:ext cx="694061" cy="703531"/>
          </a:xfrm>
          <a:prstGeom prst="rect">
            <a:avLst/>
          </a:prstGeom>
        </p:spPr>
        <p:txBody>
          <a:bodyPr/>
          <a:lstStyle/>
          <a:p>
            <a:fld id="{6C48E1EA-DF70-4943-804C-F91326D4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078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200" y="6017944"/>
            <a:ext cx="1938051" cy="65908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45688" y="6017944"/>
            <a:ext cx="694061" cy="703531"/>
          </a:xfrm>
          <a:prstGeom prst="rect">
            <a:avLst/>
          </a:prstGeom>
        </p:spPr>
        <p:txBody>
          <a:bodyPr/>
          <a:lstStyle/>
          <a:p>
            <a:fld id="{6C48E1EA-DF70-4943-804C-F91326D4A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8906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ED889-85AF-412D-BAC4-E084AE663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7878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ED889-85AF-412D-BAC4-E084AE6631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02576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FED889-85AF-412D-BAC4-E084AE6631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353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0573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" r="170"/>
          <a:stretch/>
        </p:blipFill>
        <p:spPr>
          <a:xfrm>
            <a:off x="10192153" y="5923616"/>
            <a:ext cx="862317" cy="854905"/>
          </a:xfrm>
          <a:prstGeom prst="ellipse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118" y="5923616"/>
            <a:ext cx="1989995" cy="892187"/>
          </a:xfrm>
          <a:prstGeom prst="rect">
            <a:avLst/>
          </a:prstGeom>
        </p:spPr>
      </p:pic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9251711" y="636970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ED889-85AF-412D-BAC4-E084AE6631B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108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7" Type="http://schemas.openxmlformats.org/officeDocument/2006/relationships/image" Target="../media/image9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facebase.org/hgai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9164" y="726861"/>
            <a:ext cx="11413672" cy="2387600"/>
          </a:xfrm>
        </p:spPr>
        <p:txBody>
          <a:bodyPr>
            <a:normAutofit/>
          </a:bodyPr>
          <a:lstStyle/>
          <a:p>
            <a:r>
              <a:rPr lang="en-US" dirty="0" smtClean="0"/>
              <a:t>Human Genomics Analysis Interface </a:t>
            </a:r>
            <a:br>
              <a:rPr lang="en-US" dirty="0" smtClean="0"/>
            </a:br>
            <a:r>
              <a:rPr lang="en-US" sz="4400" dirty="0" smtClean="0"/>
              <a:t>(U01-DE024425)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840295"/>
          </a:xfrm>
        </p:spPr>
        <p:txBody>
          <a:bodyPr>
            <a:normAutofit lnSpcReduction="10000"/>
          </a:bodyPr>
          <a:lstStyle/>
          <a:p>
            <a:r>
              <a:rPr lang="en-US" sz="2800" dirty="0" smtClean="0"/>
              <a:t>Mary L. Marazita</a:t>
            </a:r>
          </a:p>
          <a:p>
            <a:r>
              <a:rPr lang="en-US" dirty="0" smtClean="0"/>
              <a:t>Eleanor Feingold, Harry Hochheiser, Elizabeth </a:t>
            </a:r>
            <a:r>
              <a:rPr lang="en-US" dirty="0"/>
              <a:t>J. Leslie, </a:t>
            </a:r>
            <a:endParaRPr lang="en-US" dirty="0" smtClean="0"/>
          </a:p>
          <a:p>
            <a:r>
              <a:rPr lang="en-US" dirty="0" smtClean="0"/>
              <a:t>University of Pittsburgh</a:t>
            </a:r>
          </a:p>
          <a:p>
            <a:r>
              <a:rPr lang="en-US" dirty="0" smtClean="0"/>
              <a:t>Center for Craniofacial and Dental Genetics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6171" y="5929908"/>
            <a:ext cx="2535936" cy="83515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940627" y="5978152"/>
            <a:ext cx="33895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FaceBase Annual </a:t>
            </a:r>
            <a:r>
              <a:rPr lang="en-US" dirty="0" smtClean="0"/>
              <a:t>Meeting/Webinar</a:t>
            </a:r>
            <a:endParaRPr lang="en-US" dirty="0" smtClean="0"/>
          </a:p>
          <a:p>
            <a:r>
              <a:rPr lang="en-US" dirty="0" smtClean="0"/>
              <a:t>May </a:t>
            </a:r>
            <a:r>
              <a:rPr lang="en-US" dirty="0" smtClean="0"/>
              <a:t>20, 2019</a:t>
            </a:r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093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ACKNOWLEDGEMENTS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Funding NIDCR </a:t>
            </a:r>
            <a:endParaRPr lang="en-US" dirty="0"/>
          </a:p>
          <a:p>
            <a:r>
              <a:rPr lang="en-US" dirty="0" smtClean="0"/>
              <a:t>U01-DE024425</a:t>
            </a:r>
          </a:p>
          <a:p>
            <a:endParaRPr lang="en-US" dirty="0" smtClean="0"/>
          </a:p>
          <a:p>
            <a:r>
              <a:rPr lang="en-US" b="1" dirty="0" smtClean="0"/>
              <a:t>Faculty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r>
              <a:rPr lang="en-US" dirty="0" smtClean="0"/>
              <a:t>Mary L. Marazita</a:t>
            </a:r>
          </a:p>
          <a:p>
            <a:pPr marL="0" indent="0">
              <a:buNone/>
            </a:pPr>
            <a:r>
              <a:rPr lang="en-US" dirty="0"/>
              <a:t>Elizabeth Leslie</a:t>
            </a:r>
          </a:p>
          <a:p>
            <a:pPr marL="0" indent="0">
              <a:buNone/>
            </a:pPr>
            <a:r>
              <a:rPr lang="en-US" dirty="0" smtClean="0"/>
              <a:t>Eleanor </a:t>
            </a:r>
            <a:r>
              <a:rPr lang="en-US" dirty="0" smtClean="0"/>
              <a:t>Feingold</a:t>
            </a:r>
          </a:p>
          <a:p>
            <a:pPr marL="0" indent="0">
              <a:buNone/>
            </a:pPr>
            <a:r>
              <a:rPr lang="en-US" dirty="0" smtClean="0"/>
              <a:t>Harry Hochheiser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6019800" y="1451380"/>
            <a:ext cx="5181600" cy="4818406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 smtClean="0"/>
              <a:t>Current Staff </a:t>
            </a:r>
            <a:r>
              <a:rPr lang="en-US" dirty="0" smtClean="0"/>
              <a:t>: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Nandita</a:t>
            </a:r>
            <a:r>
              <a:rPr lang="en-US" dirty="0"/>
              <a:t> </a:t>
            </a:r>
            <a:r>
              <a:rPr lang="en-US" dirty="0" err="1" smtClean="0"/>
              <a:t>Mukhopadhyay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Myoungkeun</a:t>
            </a:r>
            <a:r>
              <a:rPr lang="en-US" dirty="0" smtClean="0"/>
              <a:t> Lee</a:t>
            </a:r>
          </a:p>
          <a:p>
            <a:pPr marL="0" indent="0">
              <a:buNone/>
            </a:pPr>
            <a:r>
              <a:rPr lang="en-US" dirty="0" smtClean="0"/>
              <a:t>Annette Krag-Jensen</a:t>
            </a:r>
          </a:p>
          <a:p>
            <a:pPr marL="0" indent="0">
              <a:buNone/>
            </a:pPr>
            <a:r>
              <a:rPr lang="en-US" dirty="0" smtClean="0"/>
              <a:t>Lance </a:t>
            </a:r>
            <a:r>
              <a:rPr lang="en-US" dirty="0" err="1"/>
              <a:t>Kennelty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Tamra Mitchell</a:t>
            </a:r>
          </a:p>
          <a:p>
            <a:pPr marL="0" indent="0">
              <a:buNone/>
            </a:pPr>
            <a:r>
              <a:rPr lang="en-US" dirty="0" smtClean="0"/>
              <a:t>Jim Gallagher</a:t>
            </a:r>
          </a:p>
          <a:p>
            <a:pPr marL="0" indent="0">
              <a:buNone/>
            </a:pPr>
            <a:endParaRPr lang="en-US" dirty="0"/>
          </a:p>
          <a:p>
            <a:pPr lvl="0"/>
            <a:r>
              <a:rPr lang="en-US" b="1" dirty="0" smtClean="0">
                <a:solidFill>
                  <a:prstClr val="black"/>
                </a:solidFill>
              </a:rPr>
              <a:t>Former Staff/Students </a:t>
            </a:r>
            <a:r>
              <a:rPr lang="en-US" dirty="0" smtClean="0">
                <a:solidFill>
                  <a:prstClr val="black"/>
                </a:solidFill>
              </a:rPr>
              <a:t>:</a:t>
            </a:r>
            <a:endParaRPr lang="en-US" dirty="0">
              <a:solidFill>
                <a:prstClr val="black"/>
              </a:solidFill>
            </a:endParaRPr>
          </a:p>
          <a:p>
            <a:pPr marL="0" indent="0">
              <a:buNone/>
            </a:pPr>
            <a:r>
              <a:rPr lang="en-US" dirty="0" smtClean="0"/>
              <a:t>Tom Maher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Justin </a:t>
            </a:r>
            <a:r>
              <a:rPr lang="en-US" dirty="0" smtClean="0"/>
              <a:t>Stickel</a:t>
            </a:r>
          </a:p>
          <a:p>
            <a:pPr marL="0" indent="0">
              <a:buNone/>
            </a:pPr>
            <a:r>
              <a:rPr lang="en-US" dirty="0" smtClean="0"/>
              <a:t>Jenna </a:t>
            </a:r>
            <a:r>
              <a:rPr lang="en-US" dirty="0"/>
              <a:t>Carlson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48E1EA-DF70-4943-804C-F91326D4AF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960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48E1EA-DF70-4943-804C-F91326D4AF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1026" name="Picture 2" descr="Imag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014" y="139234"/>
            <a:ext cx="6263254" cy="4634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892" y="595047"/>
            <a:ext cx="1676707" cy="22336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65"/>
          <a:stretch/>
        </p:blipFill>
        <p:spPr>
          <a:xfrm>
            <a:off x="473722" y="3137911"/>
            <a:ext cx="1745877" cy="18949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78" r="7882"/>
          <a:stretch/>
        </p:blipFill>
        <p:spPr>
          <a:xfrm>
            <a:off x="2824615" y="3137912"/>
            <a:ext cx="1945976" cy="189491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7" t="13706" r="7495" b="10153"/>
          <a:stretch/>
        </p:blipFill>
        <p:spPr>
          <a:xfrm>
            <a:off x="2720412" y="595047"/>
            <a:ext cx="2154383" cy="212603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87574" y="5291949"/>
            <a:ext cx="3587009" cy="1374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428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5853" y="1317709"/>
            <a:ext cx="10515600" cy="4057382"/>
          </a:xfrm>
        </p:spPr>
        <p:txBody>
          <a:bodyPr/>
          <a:lstStyle/>
          <a:p>
            <a:r>
              <a:rPr lang="en-US" dirty="0" smtClean="0"/>
              <a:t>Develop software interface for Human Genomics Results</a:t>
            </a:r>
          </a:p>
          <a:p>
            <a:pPr lvl="1"/>
            <a:r>
              <a:rPr lang="en-US" dirty="0" smtClean="0"/>
              <a:t>No access to individual level data</a:t>
            </a:r>
          </a:p>
          <a:p>
            <a:pPr lvl="1"/>
            <a:r>
              <a:rPr lang="en-US" dirty="0" smtClean="0"/>
              <a:t>Secure hardware</a:t>
            </a:r>
          </a:p>
          <a:p>
            <a:r>
              <a:rPr lang="en-US" dirty="0" smtClean="0"/>
              <a:t>Identify appropriate craniofacial and oral genomics projects </a:t>
            </a:r>
          </a:p>
          <a:p>
            <a:pPr lvl="1"/>
            <a:r>
              <a:rPr lang="en-US" dirty="0" smtClean="0"/>
              <a:t>From research community, dbGaP, publications</a:t>
            </a:r>
          </a:p>
          <a:p>
            <a:r>
              <a:rPr lang="en-US" dirty="0" smtClean="0"/>
              <a:t>Create and display results from genomics projects</a:t>
            </a:r>
          </a:p>
          <a:p>
            <a:pPr lvl="1"/>
            <a:r>
              <a:rPr lang="en-US" dirty="0" smtClean="0"/>
              <a:t>E.g. Manhattan plots, </a:t>
            </a:r>
            <a:r>
              <a:rPr lang="en-US" dirty="0" smtClean="0"/>
              <a:t>LocusZoom</a:t>
            </a:r>
          </a:p>
          <a:p>
            <a:r>
              <a:rPr lang="en-US" dirty="0" smtClean="0"/>
              <a:t>Move to FaceBase Hub for ongoing management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/>
              <a:t>4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5831" y="5466580"/>
            <a:ext cx="3035643" cy="116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03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UNDERLYING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96774"/>
            <a:ext cx="10515600" cy="4057382"/>
          </a:xfrm>
        </p:spPr>
        <p:txBody>
          <a:bodyPr>
            <a:normAutofit/>
          </a:bodyPr>
          <a:lstStyle/>
          <a:p>
            <a:r>
              <a:rPr lang="en-US" dirty="0" smtClean="0"/>
              <a:t>User friendly, save user time</a:t>
            </a:r>
          </a:p>
          <a:p>
            <a:r>
              <a:rPr lang="en-US" dirty="0" smtClean="0"/>
              <a:t>Pre-calculate results databases (e.g. p-values at SNPs)</a:t>
            </a:r>
          </a:p>
          <a:p>
            <a:pPr lvl="1"/>
            <a:r>
              <a:rPr lang="en-US" dirty="0" smtClean="0"/>
              <a:t>For all relevant subsets:  by ethnicity, by genotyped versus imputed panels, by phenotype, by environmental factors</a:t>
            </a:r>
          </a:p>
          <a:p>
            <a:pPr lvl="1"/>
            <a:r>
              <a:rPr lang="en-US" dirty="0" smtClean="0"/>
              <a:t>Customized:  with input from PIs (e.g. published results)</a:t>
            </a:r>
          </a:p>
          <a:p>
            <a:r>
              <a:rPr lang="en-US" dirty="0" smtClean="0"/>
              <a:t>Manhattan plots</a:t>
            </a:r>
          </a:p>
          <a:p>
            <a:r>
              <a:rPr lang="en-US" dirty="0" smtClean="0"/>
              <a:t>LocusZoom interface for specific SNP/gene/region requests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/>
              <a:t>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4644" y="5255525"/>
            <a:ext cx="3584759" cy="137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97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YEAR 5 UPDATES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1948" y="1377867"/>
            <a:ext cx="10515600" cy="4057382"/>
          </a:xfrm>
        </p:spPr>
        <p:txBody>
          <a:bodyPr>
            <a:normAutofit/>
          </a:bodyPr>
          <a:lstStyle/>
          <a:p>
            <a:r>
              <a:rPr lang="en-US" dirty="0" smtClean="0"/>
              <a:t>Finished creation of projects for display</a:t>
            </a:r>
          </a:p>
          <a:p>
            <a:pPr lvl="1"/>
            <a:r>
              <a:rPr lang="en-US" dirty="0" smtClean="0"/>
              <a:t>9 total projects: </a:t>
            </a:r>
            <a:r>
              <a:rPr lang="en-US" dirty="0" smtClean="0"/>
              <a:t>5 OFC, 1 facial </a:t>
            </a:r>
            <a:r>
              <a:rPr lang="en-US" dirty="0"/>
              <a:t>v</a:t>
            </a:r>
            <a:r>
              <a:rPr lang="en-US" dirty="0" smtClean="0"/>
              <a:t>ariation, 3 dental disorders</a:t>
            </a:r>
          </a:p>
          <a:p>
            <a:pPr lvl="1"/>
            <a:r>
              <a:rPr lang="en-US" dirty="0" smtClean="0"/>
              <a:t>119 total results datasets available for visualization</a:t>
            </a:r>
            <a:endParaRPr lang="en-US" dirty="0"/>
          </a:p>
          <a:p>
            <a:r>
              <a:rPr lang="en-US" dirty="0" smtClean="0"/>
              <a:t>Revamped website for easier transition to Hub</a:t>
            </a:r>
          </a:p>
          <a:p>
            <a:pPr lvl="1"/>
            <a:r>
              <a:rPr lang="en-US" dirty="0" smtClean="0"/>
              <a:t>i.e. </a:t>
            </a:r>
            <a:r>
              <a:rPr lang="en-US" dirty="0" smtClean="0"/>
              <a:t>Static Manhattan plots; interactive LocusZoom plots</a:t>
            </a:r>
          </a:p>
          <a:p>
            <a:r>
              <a:rPr lang="en-US" dirty="0" smtClean="0"/>
              <a:t>Transition to Hub done (still working on search terms </a:t>
            </a:r>
            <a:r>
              <a:rPr lang="en-US" dirty="0" err="1" smtClean="0"/>
              <a:t>etc</a:t>
            </a:r>
            <a:r>
              <a:rPr lang="en-US" dirty="0" smtClean="0"/>
              <a:t>)</a:t>
            </a:r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9315" y="4867121"/>
            <a:ext cx="4596782" cy="1761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355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LINK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6600" dirty="0"/>
          </a:p>
          <a:p>
            <a:pPr marL="0" indent="0">
              <a:buNone/>
            </a:pPr>
            <a:r>
              <a:rPr lang="en-US" sz="6600" dirty="0">
                <a:hlinkClick r:id="rId2"/>
              </a:rPr>
              <a:t>https://www.facebase.org/hgai</a:t>
            </a:r>
            <a:r>
              <a:rPr lang="en-US" sz="6600" dirty="0" smtClean="0">
                <a:hlinkClick r:id="rId2"/>
              </a:rPr>
              <a:t>/</a:t>
            </a:r>
            <a:endParaRPr lang="en-US" sz="6600" dirty="0" smtClean="0"/>
          </a:p>
          <a:p>
            <a:pPr marL="0" indent="0">
              <a:buNone/>
            </a:pPr>
            <a:endParaRPr lang="en-US" sz="5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0633" y="5310564"/>
            <a:ext cx="3454333" cy="1322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383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DEMONSTRATION</a:t>
            </a:r>
            <a:endParaRPr lang="en-US" dirty="0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9303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Remaining Issues with Transfer to Hub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29906"/>
            <a:ext cx="10515600" cy="4057382"/>
          </a:xfrm>
        </p:spPr>
        <p:txBody>
          <a:bodyPr/>
          <a:lstStyle/>
          <a:p>
            <a:r>
              <a:rPr lang="en-US" dirty="0" smtClean="0"/>
              <a:t>Enhance search terms at the Hub to be able to “find” the HGAI project for use cases such as:</a:t>
            </a:r>
          </a:p>
          <a:p>
            <a:pPr lvl="1"/>
            <a:r>
              <a:rPr lang="en-US" dirty="0" smtClean="0"/>
              <a:t>Animal model researchers looking for human results for genes of interest</a:t>
            </a:r>
          </a:p>
          <a:p>
            <a:pPr lvl="1"/>
            <a:r>
              <a:rPr lang="en-US" dirty="0" smtClean="0"/>
              <a:t>Human genetic researchers looking for results for genes of interest, e.g. to compare to their results</a:t>
            </a:r>
          </a:p>
          <a:p>
            <a:pPr lvl="1"/>
            <a:r>
              <a:rPr lang="en-US" dirty="0" smtClean="0"/>
              <a:t>Prepare figures for papers, e.g. LocusZoom, Manhattan, from projects</a:t>
            </a:r>
            <a:r>
              <a:rPr lang="en-US" dirty="0" smtClean="0"/>
              <a:t> </a:t>
            </a:r>
          </a:p>
          <a:p>
            <a:pPr lvl="0"/>
            <a:r>
              <a:rPr lang="en-US" dirty="0">
                <a:solidFill>
                  <a:prstClr val="black"/>
                </a:solidFill>
              </a:rPr>
              <a:t>Documentation on how to add new data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/>
              <a:t>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2316" y="5512914"/>
            <a:ext cx="3225254" cy="1236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443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8E1EA-DF70-4943-804C-F91326D4AFA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273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48E1EA-DF70-4943-804C-F91326D4AF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560" y="283047"/>
            <a:ext cx="6373913" cy="603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869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48E1EA-DF70-4943-804C-F91326D4AF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446" y="150018"/>
            <a:ext cx="5793538" cy="630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177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48E1EA-DF70-4943-804C-F91326D4AF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560" y="283047"/>
            <a:ext cx="6373913" cy="603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994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48E1EA-DF70-4943-804C-F91326D4AF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8963" y="183523"/>
            <a:ext cx="7445707" cy="5649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1645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48E1EA-DF70-4943-804C-F91326D4AF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560" y="283047"/>
            <a:ext cx="6373913" cy="603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055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48E1EA-DF70-4943-804C-F91326D4AF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936" y="242372"/>
            <a:ext cx="6358012" cy="5844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3380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48E1EA-DF70-4943-804C-F91326D4AF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446" y="150018"/>
            <a:ext cx="5793538" cy="630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0107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48E1EA-DF70-4943-804C-F91326D4AF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983" y="279081"/>
            <a:ext cx="4867955" cy="6387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19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48E1EA-DF70-4943-804C-F91326D4AF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9058" y="89667"/>
            <a:ext cx="7217477" cy="58736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800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48E1EA-DF70-4943-804C-F91326D4AF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2435" y="231355"/>
            <a:ext cx="5961055" cy="6175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03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48E1EA-DF70-4943-804C-F91326D4AF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361" y="154236"/>
            <a:ext cx="5728555" cy="6351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250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48E1EA-DF70-4943-804C-F91326D4AF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5820" y="894833"/>
            <a:ext cx="19050" cy="666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3701" y="152332"/>
            <a:ext cx="5050754" cy="651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17808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48E1EA-DF70-4943-804C-F91326D4AF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037" y="376237"/>
            <a:ext cx="5495925" cy="610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8221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48E1EA-DF70-4943-804C-F91326D4AF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361" y="154236"/>
            <a:ext cx="5728555" cy="6351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36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48E1EA-DF70-4943-804C-F91326D4AF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550" y="290188"/>
            <a:ext cx="10058400" cy="543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15611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48E1EA-DF70-4943-804C-F91326D4AF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0387" y="228600"/>
            <a:ext cx="5991225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99893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48E1EA-DF70-4943-804C-F91326D4AF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1" y="1600196"/>
            <a:ext cx="9144018" cy="3657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6343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48E1EA-DF70-4943-804C-F91326D4AF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02" y="363556"/>
            <a:ext cx="6323042" cy="4825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03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48E1EA-DF70-4943-804C-F91326D4AF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802" y="363556"/>
            <a:ext cx="6323042" cy="482538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1835" y="2322435"/>
            <a:ext cx="5181148" cy="1401265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 rot="19978402">
            <a:off x="5348647" y="3684982"/>
            <a:ext cx="201075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9488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48E1EA-DF70-4943-804C-F91326D4AF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03" y="206966"/>
            <a:ext cx="5028153" cy="552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72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48E1EA-DF70-4943-804C-F91326D4AF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11" y="239616"/>
            <a:ext cx="5028153" cy="552495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42480" t="81820" r="10646"/>
          <a:stretch/>
        </p:blipFill>
        <p:spPr>
          <a:xfrm>
            <a:off x="6070294" y="1883884"/>
            <a:ext cx="5250636" cy="2236424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 rot="20125970" flipV="1">
            <a:off x="4387682" y="4199606"/>
            <a:ext cx="2867477" cy="46473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2318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48E1EA-DF70-4943-804C-F91326D4AF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433" y="157435"/>
            <a:ext cx="10058400" cy="5525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635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48E1EA-DF70-4943-804C-F91326D4AF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79" y="484192"/>
            <a:ext cx="4927150" cy="501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431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48E1EA-DF70-4943-804C-F91326D4AF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79" y="484192"/>
            <a:ext cx="4927150" cy="50187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5005" t="65249" b="1"/>
          <a:stretch/>
        </p:blipFill>
        <p:spPr>
          <a:xfrm>
            <a:off x="6323682" y="1068636"/>
            <a:ext cx="5528896" cy="3580482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 rot="20103336">
            <a:off x="4488046" y="3452697"/>
            <a:ext cx="2778406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499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48E1EA-DF70-4943-804C-F91326D4AF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7450" y="102850"/>
            <a:ext cx="10058400" cy="559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2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48E1EA-DF70-4943-804C-F91326D4AF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45" y="561860"/>
            <a:ext cx="3838069" cy="5036314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4131325" y="4616067"/>
            <a:ext cx="4571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3293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48E1EA-DF70-4943-804C-F91326D4AF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45" y="561860"/>
            <a:ext cx="3838069" cy="503631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0937" t="75525" r="11617" b="9129"/>
          <a:stretch/>
        </p:blipFill>
        <p:spPr>
          <a:xfrm>
            <a:off x="4715217" y="2203374"/>
            <a:ext cx="6985192" cy="1817783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4131325" y="4616067"/>
            <a:ext cx="4571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6" name="Right Arrow 5"/>
          <p:cNvSpPr/>
          <p:nvPr/>
        </p:nvSpPr>
        <p:spPr>
          <a:xfrm rot="19726350">
            <a:off x="3946978" y="4026619"/>
            <a:ext cx="1211675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902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48E1EA-DF70-4943-804C-F91326D4AF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13"/>
          <a:stretch/>
        </p:blipFill>
        <p:spPr>
          <a:xfrm>
            <a:off x="413133" y="166527"/>
            <a:ext cx="10994788" cy="6597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508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48E1EA-DF70-4943-804C-F91326D4AF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983" y="279081"/>
            <a:ext cx="4867955" cy="6387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646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48E1EA-DF70-4943-804C-F91326D4AF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1343" y="141311"/>
            <a:ext cx="8620951" cy="5411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94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rosted Glass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CDG generic template" id="{14DAECEA-ECC8-4CCF-9765-C1B8D8AC7C1E}" vid="{E8B7537C-3991-496B-A876-3F1167934DB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444</TotalTime>
  <Words>366</Words>
  <Application>Microsoft Office PowerPoint</Application>
  <PresentationFormat>Widescreen</PresentationFormat>
  <Paragraphs>103</Paragraphs>
  <Slides>40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4" baseType="lpstr">
      <vt:lpstr>Arial</vt:lpstr>
      <vt:lpstr>Calibri</vt:lpstr>
      <vt:lpstr>Gill Sans MT</vt:lpstr>
      <vt:lpstr>Office Theme</vt:lpstr>
      <vt:lpstr>Human Genomics Analysis Interface  (U01-DE024425)</vt:lpstr>
      <vt:lpstr>ACKNOWLEDGEMENTS</vt:lpstr>
      <vt:lpstr>PowerPoint Presentation</vt:lpstr>
      <vt:lpstr>GOALS</vt:lpstr>
      <vt:lpstr>UNDERLYING APPROACH</vt:lpstr>
      <vt:lpstr>YEAR 5 UPDATES</vt:lpstr>
      <vt:lpstr>LINK</vt:lpstr>
      <vt:lpstr>DEMONSTRATION</vt:lpstr>
      <vt:lpstr>Remaining Issues with Transfer to Hub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Marazita, Mary Louise</dc:creator>
  <cp:lastModifiedBy>Marazita, Mary Louise</cp:lastModifiedBy>
  <cp:revision>85</cp:revision>
  <dcterms:created xsi:type="dcterms:W3CDTF">2016-04-30T17:00:33Z</dcterms:created>
  <dcterms:modified xsi:type="dcterms:W3CDTF">2019-05-16T19:35:42Z</dcterms:modified>
</cp:coreProperties>
</file>