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83" r:id="rId4"/>
    <p:sldId id="258" r:id="rId5"/>
    <p:sldId id="275" r:id="rId6"/>
    <p:sldId id="285" r:id="rId7"/>
    <p:sldId id="277" r:id="rId8"/>
    <p:sldId id="261" r:id="rId9"/>
    <p:sldId id="288" r:id="rId10"/>
    <p:sldId id="294" r:id="rId11"/>
    <p:sldId id="295" r:id="rId12"/>
    <p:sldId id="296" r:id="rId13"/>
    <p:sldId id="274" r:id="rId14"/>
    <p:sldId id="273" r:id="rId15"/>
    <p:sldId id="292" r:id="rId16"/>
    <p:sldId id="280" r:id="rId17"/>
    <p:sldId id="262" r:id="rId18"/>
    <p:sldId id="259" r:id="rId19"/>
    <p:sldId id="281" r:id="rId20"/>
    <p:sldId id="276" r:id="rId21"/>
    <p:sldId id="284" r:id="rId22"/>
    <p:sldId id="297" r:id="rId23"/>
    <p:sldId id="298" r:id="rId24"/>
    <p:sldId id="300" r:id="rId25"/>
    <p:sldId id="299" r:id="rId26"/>
    <p:sldId id="293" r:id="rId27"/>
    <p:sldId id="279" r:id="rId28"/>
    <p:sldId id="282" r:id="rId2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151" autoAdjust="0"/>
  </p:normalViewPr>
  <p:slideViewPr>
    <p:cSldViewPr snapToObjects="1">
      <p:cViewPr>
        <p:scale>
          <a:sx n="66" d="100"/>
          <a:sy n="66" d="100"/>
        </p:scale>
        <p:origin x="-127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A89B126A-4C69-465C-BF5D-D00986DF89A2}" type="datetimeFigureOut">
              <a:rPr lang="en-US"/>
              <a:pPr>
                <a:defRPr/>
              </a:pPr>
              <a:t>6/4/2010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81A1204A-A577-4E2C-91BA-3BACF8E97C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Check for official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B154F3-B071-438F-8D68-48D9F0C3CCE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33C8DC-4698-460F-98C4-7B20A8C949E9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2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A1204A-A577-4E2C-91BA-3BACF8E97C2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C5CEEDB-5D1F-49AD-BA18-CFE4E1CFE83A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4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Federated 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A1204A-A577-4E2C-91BA-3BACF8E97C2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A1204A-A577-4E2C-91BA-3BACF8E97C2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D55D9B3-F946-4562-9D80-65C638C70E4B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8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Outreach part – what if no PA award?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A1204A-A577-4E2C-91BA-3BACF8E97C2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A1204A-A577-4E2C-91BA-3BACF8E97C2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A1204A-A577-4E2C-91BA-3BACF8E97C2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•"/>
            </a:pPr>
            <a:endParaRPr 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04C389-A8E8-4E58-85AA-FAAECA8CC775}" type="slidenum">
              <a:rPr lang="en-US" smtClean="0">
                <a:latin typeface="Arial" pitchFamily="34" charset="0"/>
                <a:ea typeface="ＭＳ Ｐゴシック"/>
                <a:cs typeface="ＭＳ Ｐゴシック"/>
              </a:rPr>
              <a:pPr/>
              <a:t>18</a:t>
            </a:fld>
            <a:endParaRPr lang="en-US" smtClean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Ontology development: The representation of knowledge in a standard, formal language.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A1204A-A577-4E2C-91BA-3BACF8E97C2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charset="0"/>
              </a:rPr>
              <a:t>We use a two-stage process: (A) the data integration technology deals with the local structure and mapping of data sources into a well-defined </a:t>
            </a:r>
            <a:r>
              <a:rPr lang="en-US" i="1" dirty="0" smtClean="0">
                <a:latin typeface="Arial" charset="0"/>
              </a:rPr>
              <a:t>domain model </a:t>
            </a:r>
            <a:r>
              <a:rPr lang="en-US" dirty="0" smtClean="0">
                <a:latin typeface="Arial" charset="0"/>
              </a:rPr>
              <a:t> (B) the mapping of that domain model into community-based ontology resources is an important technical challenge that we are addressing in collaboration with members of the OBO Foundry’s Ontology of Biomedical Investigation (OBI).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A1204A-A577-4E2C-91BA-3BACF8E97C26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 eaLnBrk="1" hangingPunct="1"/>
            <a:r>
              <a:rPr lang="en-US" dirty="0" smtClean="0">
                <a:latin typeface="Arial" charset="0"/>
                <a:ea typeface="ＭＳ Ｐゴシック" pitchFamily="-105" charset="-128"/>
              </a:rPr>
              <a:t>Different types of solution: </a:t>
            </a:r>
          </a:p>
          <a:p>
            <a:pPr marL="228600" indent="-228600" eaLnBrk="1" hangingPunct="1">
              <a:buFontTx/>
              <a:buChar char="-"/>
            </a:pPr>
            <a:r>
              <a:rPr lang="en-US" dirty="0" smtClean="0">
                <a:latin typeface="Arial" charset="0"/>
                <a:ea typeface="ＭＳ Ｐゴシック" pitchFamily="-105" charset="-128"/>
              </a:rPr>
              <a:t>Hosted services, no burden on user, BIRN operates – update/debugging, leveraged by multiple communities.</a:t>
            </a:r>
          </a:p>
          <a:p>
            <a:pPr marL="228600" indent="-228600" eaLnBrk="1" hangingPunct="1">
              <a:buFontTx/>
              <a:buChar char="-"/>
            </a:pPr>
            <a:r>
              <a:rPr lang="en-US" dirty="0" smtClean="0">
                <a:latin typeface="Arial" charset="0"/>
                <a:ea typeface="ＭＳ Ｐゴシック" pitchFamily="-105" charset="-128"/>
              </a:rPr>
              <a:t>S/W to download and install, to use common services</a:t>
            </a:r>
          </a:p>
          <a:p>
            <a:pPr marL="228600" indent="-228600" eaLnBrk="1" hangingPunct="1">
              <a:buFontTx/>
              <a:buChar char="-"/>
            </a:pPr>
            <a:r>
              <a:rPr lang="en-US" dirty="0" smtClean="0">
                <a:latin typeface="Arial" charset="0"/>
                <a:ea typeface="ＭＳ Ｐゴシック" pitchFamily="-105" charset="-128"/>
              </a:rPr>
              <a:t>Forum to report and resolve security issues, in secure manner, limiting public exposure to the issue so it is not used</a:t>
            </a:r>
          </a:p>
          <a:p>
            <a:pPr marL="228600" indent="-228600" eaLnBrk="1" hangingPunct="1">
              <a:buFontTx/>
              <a:buChar char="-"/>
            </a:pPr>
            <a:r>
              <a:rPr lang="en-US" dirty="0" smtClean="0">
                <a:latin typeface="Arial" charset="0"/>
                <a:ea typeface="ＭＳ Ｐゴシック" pitchFamily="-105" charset="-128"/>
              </a:rPr>
              <a:t>Application specific integration – consultation services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A1204A-A577-4E2C-91BA-3BACF8E97C2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02025"/>
            <a:ext cx="7772400" cy="147002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029200"/>
            <a:ext cx="6400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2E150-EAA1-49E5-B222-C9F8E8C74CE6}" type="datetime1">
              <a:rPr lang="en-US"/>
              <a:pPr>
                <a:defRPr/>
              </a:pPr>
              <a:t>6/4/2010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AC49C-F8A5-4D82-9DB4-DAC75E5C1D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64594-A917-4C0F-BA5C-328F5DD59D53}" type="datetime1">
              <a:rPr lang="en-US"/>
              <a:pPr>
                <a:defRPr/>
              </a:pPr>
              <a:t>6/4/2010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951FC-04FC-4555-85E3-7818666C83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D7E4B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2E954-6D95-4CED-8969-957AC1E14193}" type="datetime1">
              <a:rPr lang="en-US"/>
              <a:pPr>
                <a:defRPr/>
              </a:pPr>
              <a:t>6/4/2010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72DA7-27EA-4B33-BF00-79E2AAC2C7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9125D-02BD-444B-A658-9EC33335F26B}" type="datetime1">
              <a:rPr lang="en-US"/>
              <a:pPr>
                <a:defRPr/>
              </a:pPr>
              <a:t>6/4/2010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83CF2-CBF3-450D-9FD7-849ADB92A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CD950-05A5-438B-A09B-F31C4E7DF9C8}" type="datetime1">
              <a:rPr lang="en-US"/>
              <a:pPr>
                <a:defRPr/>
              </a:pPr>
              <a:t>6/4/2010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05AD0-C7D2-4A36-84EF-F80310F4BC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AEEB5-BBD7-4F93-836C-FB301750A7F0}" type="datetime1">
              <a:rPr lang="en-US"/>
              <a:pPr>
                <a:defRPr/>
              </a:pPr>
              <a:t>6/4/2010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84EFD-71A7-4102-BB4B-44E8E255C2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F87D9B-D6ED-43FF-964B-A6C1F43AFA4B}" type="datetime1">
              <a:rPr lang="en-US"/>
              <a:pPr>
                <a:defRPr/>
              </a:pPr>
              <a:t>6/4/2010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E3657-7AE6-46B3-99F4-025D1D5AEF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7D68C-F482-490A-A8AA-16D0E5155357}" type="datetime1">
              <a:rPr lang="en-US"/>
              <a:pPr>
                <a:defRPr/>
              </a:pPr>
              <a:t>6/4/2010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EE897-7465-4A62-AEE8-8D9F939A51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A4CA1-BFB6-4316-ADAA-6F0E8AA8008E}" type="datetime1">
              <a:rPr lang="en-US"/>
              <a:pPr>
                <a:defRPr/>
              </a:pPr>
              <a:t>6/4/2010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5B2CE-8D42-47A5-A876-B37E0A00CC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4282C-4412-4FF4-B40F-73DC21CF9D12}" type="datetime1">
              <a:rPr lang="en-US"/>
              <a:pPr>
                <a:defRPr/>
              </a:pPr>
              <a:t>6/4/2010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F73EE-F8E1-406C-9E07-73FBB4A2A4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E352B-3B05-4BD1-AFF4-595907B7785B}" type="datetime1">
              <a:rPr lang="en-US"/>
              <a:pPr>
                <a:defRPr/>
              </a:pPr>
              <a:t>6/4/2010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3CBFB-232C-4194-A2BF-0711B1AFB8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914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Trebuchet MS" pitchFamily="-65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E96B022C-ADCD-4905-A8EE-ABC25C2FC56E}" type="datetime1">
              <a:rPr lang="en-US"/>
              <a:pPr>
                <a:defRPr/>
              </a:pPr>
              <a:t>6/4/2010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Trebuchet MS" pitchFamily="-65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4000" y="6356350"/>
            <a:ext cx="990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Trebuchet MS" pitchFamily="-65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350B4B30-5CB3-4002-A6D6-7975F01B7C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9BBB59"/>
          </a:solidFill>
          <a:latin typeface="Trebuchet MS"/>
          <a:ea typeface="ＭＳ Ｐゴシック" pitchFamily="-65" charset="-128"/>
          <a:cs typeface="ＭＳ Ｐゴシック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9BBB59"/>
          </a:solidFill>
          <a:latin typeface="Trebuchet MS" pitchFamily="-65" charset="0"/>
          <a:ea typeface="ＭＳ Ｐゴシック" pitchFamily="-65" charset="-128"/>
          <a:cs typeface="ＭＳ Ｐゴシック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9BBB59"/>
          </a:solidFill>
          <a:latin typeface="Trebuchet MS" pitchFamily="-65" charset="0"/>
          <a:ea typeface="ＭＳ Ｐゴシック" pitchFamily="-65" charset="-128"/>
          <a:cs typeface="ＭＳ Ｐゴシック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9BBB59"/>
          </a:solidFill>
          <a:latin typeface="Trebuchet MS" pitchFamily="-65" charset="0"/>
          <a:ea typeface="ＭＳ Ｐゴシック" pitchFamily="-65" charset="-128"/>
          <a:cs typeface="ＭＳ Ｐゴシック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9BBB59"/>
          </a:solidFill>
          <a:latin typeface="Trebuchet MS" pitchFamily="-65" charset="0"/>
          <a:ea typeface="ＭＳ Ｐゴシック" pitchFamily="-65" charset="-128"/>
          <a:cs typeface="ＭＳ Ｐゴシック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9BBB59"/>
          </a:solidFill>
          <a:latin typeface="Trebuchet MS" pitchFamily="-65" charset="0"/>
          <a:ea typeface="ＭＳ Ｐゴシック" pitchFamily="-65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9BBB59"/>
          </a:solidFill>
          <a:latin typeface="Trebuchet MS" pitchFamily="-65" charset="0"/>
          <a:ea typeface="ＭＳ Ｐゴシック" pitchFamily="-65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9BBB59"/>
          </a:solidFill>
          <a:latin typeface="Trebuchet MS" pitchFamily="-65" charset="0"/>
          <a:ea typeface="ＭＳ Ｐゴシック" pitchFamily="-65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9BBB59"/>
          </a:solidFill>
          <a:latin typeface="Trebuchet MS" pitchFamily="-65" charset="0"/>
          <a:ea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bg1"/>
          </a:solidFill>
          <a:latin typeface="Trebuchet MS"/>
          <a:ea typeface="ＭＳ Ｐゴシック" pitchFamily="-65" charset="-128"/>
          <a:cs typeface="ＭＳ Ｐゴシック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bg1"/>
          </a:solidFill>
          <a:latin typeface="Trebuchet MS"/>
          <a:ea typeface="ＭＳ Ｐゴシック" pitchFamily="-65" charset="-128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bg1"/>
          </a:solidFill>
          <a:latin typeface="Trebuchet MS"/>
          <a:ea typeface="ＭＳ Ｐゴシック" pitchFamily="-65" charset="-128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bg1"/>
          </a:solidFill>
          <a:latin typeface="Trebuchet MS"/>
          <a:ea typeface="ＭＳ Ｐゴシック" pitchFamily="-65" charset="-128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bg1"/>
          </a:solidFill>
          <a:latin typeface="Trebuchet MS"/>
          <a:ea typeface="ＭＳ Ｐゴシック" pitchFamily="-65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12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FF66"/>
                </a:solidFill>
                <a:latin typeface="Trebuchet MS" pitchFamily="34" charset="0"/>
                <a:ea typeface="ＭＳ Ｐゴシック"/>
              </a:rPr>
              <a:t>Biomedical </a:t>
            </a:r>
            <a:r>
              <a:rPr lang="en-US" dirty="0" smtClean="0">
                <a:solidFill>
                  <a:srgbClr val="FFFF66"/>
                </a:solidFill>
                <a:latin typeface="Trebuchet MS" pitchFamily="34" charset="0"/>
                <a:ea typeface="ＭＳ Ｐゴシック"/>
              </a:rPr>
              <a:t>Informatics Research Network (BIRN</a:t>
            </a:r>
            <a:r>
              <a:rPr lang="en-US" dirty="0" smtClean="0">
                <a:solidFill>
                  <a:srgbClr val="FFFF66"/>
                </a:solidFill>
                <a:latin typeface="Trebuchet MS" pitchFamily="34" charset="0"/>
                <a:ea typeface="ＭＳ Ｐゴシック"/>
              </a:rPr>
              <a:t>): Enabling Collaboration on Someone Else’s Dime (mostly…)</a:t>
            </a:r>
            <a:endParaRPr lang="en-US" dirty="0" smtClean="0">
              <a:solidFill>
                <a:srgbClr val="FFFF66"/>
              </a:solidFill>
              <a:latin typeface="Trebuchet MS" pitchFamily="34" charset="0"/>
              <a:ea typeface="ＭＳ Ｐゴシック"/>
            </a:endParaRPr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685800" y="4267200"/>
            <a:ext cx="8077200" cy="22860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latin typeface="Trebuchet MS" pitchFamily="34" charset="0"/>
                <a:ea typeface="ＭＳ Ｐゴシック"/>
              </a:rPr>
              <a:t>Karl Helmer Ph.D.</a:t>
            </a:r>
            <a:r>
              <a:rPr lang="en-US" dirty="0" smtClean="0">
                <a:latin typeface="Trebuchet MS" pitchFamily="34" charset="0"/>
                <a:ea typeface="ＭＳ Ｐゴシック"/>
              </a:rPr>
              <a:t> </a:t>
            </a:r>
          </a:p>
          <a:p>
            <a:pPr eaLnBrk="1" hangingPunct="1"/>
            <a:r>
              <a:rPr lang="en-US" dirty="0" err="1" smtClean="0">
                <a:latin typeface="Trebuchet MS" pitchFamily="34" charset="0"/>
                <a:ea typeface="ＭＳ Ｐゴシック"/>
              </a:rPr>
              <a:t>Athinoula</a:t>
            </a:r>
            <a:r>
              <a:rPr lang="en-US" dirty="0" smtClean="0">
                <a:latin typeface="Trebuchet MS" pitchFamily="34" charset="0"/>
                <a:ea typeface="ＭＳ Ｐゴシック"/>
              </a:rPr>
              <a:t> A. </a:t>
            </a:r>
            <a:r>
              <a:rPr lang="en-US" dirty="0" err="1" smtClean="0">
                <a:latin typeface="Trebuchet MS" pitchFamily="34" charset="0"/>
                <a:ea typeface="ＭＳ Ｐゴシック"/>
              </a:rPr>
              <a:t>Martinos</a:t>
            </a:r>
            <a:r>
              <a:rPr lang="en-US" dirty="0" smtClean="0">
                <a:latin typeface="Trebuchet MS" pitchFamily="34" charset="0"/>
                <a:ea typeface="ＭＳ Ｐゴシック"/>
              </a:rPr>
              <a:t> Center for Biomedical Imaging, </a:t>
            </a:r>
          </a:p>
          <a:p>
            <a:pPr eaLnBrk="1" hangingPunct="1"/>
            <a:r>
              <a:rPr lang="en-US" dirty="0" smtClean="0">
                <a:latin typeface="Trebuchet MS" pitchFamily="34" charset="0"/>
                <a:ea typeface="ＭＳ Ｐゴシック"/>
              </a:rPr>
              <a:t>Massachusetts General Hospital</a:t>
            </a:r>
          </a:p>
          <a:p>
            <a:pPr eaLnBrk="1" hangingPunct="1"/>
            <a:r>
              <a:rPr lang="en-US" dirty="0" smtClean="0">
                <a:latin typeface="Trebuchet MS" pitchFamily="34" charset="0"/>
                <a:ea typeface="ＭＳ Ｐゴシック"/>
              </a:rPr>
              <a:t>June 4,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FFFF66"/>
                </a:solidFill>
                <a:latin typeface="Trebuchet MS" pitchFamily="34" charset="0"/>
                <a:ea typeface="ＭＳ Ｐゴシック"/>
              </a:rPr>
              <a:t>BIRN Research Networks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257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rebuchet MS" pitchFamily="34" charset="0"/>
                <a:ea typeface="ＭＳ Ｐゴシック"/>
              </a:rPr>
              <a:t>The main goal of the BIRN is to enable collaborative bioscience/biomedicine</a:t>
            </a:r>
          </a:p>
          <a:p>
            <a:pPr eaLnBrk="1" hangingPunct="1">
              <a:buFont typeface="Arial" pitchFamily="34" charset="0"/>
              <a:buNone/>
            </a:pPr>
            <a:endParaRPr lang="en-US" sz="900" dirty="0" smtClean="0">
              <a:latin typeface="Trebuchet MS" pitchFamily="34" charset="0"/>
              <a:ea typeface="ＭＳ Ｐゴシック"/>
            </a:endParaRPr>
          </a:p>
          <a:p>
            <a:pPr eaLnBrk="1" hangingPunct="1"/>
            <a:r>
              <a:rPr lang="en-US" dirty="0" smtClean="0">
                <a:latin typeface="Trebuchet MS" pitchFamily="34" charset="0"/>
                <a:ea typeface="ＭＳ Ｐゴシック"/>
              </a:rPr>
              <a:t>Use Cases:</a:t>
            </a:r>
          </a:p>
          <a:p>
            <a:pPr eaLnBrk="1" hangingPunct="1">
              <a:buFont typeface="Arial" pitchFamily="34" charset="0"/>
              <a:buNone/>
            </a:pPr>
            <a:r>
              <a:rPr lang="en-US" dirty="0" smtClean="0">
                <a:latin typeface="Trebuchet MS" pitchFamily="34" charset="0"/>
                <a:ea typeface="ＭＳ Ｐゴシック"/>
              </a:rPr>
              <a:t>		- share data/tools</a:t>
            </a:r>
          </a:p>
          <a:p>
            <a:pPr eaLnBrk="1" hangingPunct="1">
              <a:buFont typeface="Arial" pitchFamily="34" charset="0"/>
              <a:buNone/>
            </a:pPr>
            <a:r>
              <a:rPr lang="en-US" dirty="0" smtClean="0">
                <a:latin typeface="Trebuchet MS" pitchFamily="34" charset="0"/>
                <a:ea typeface="ＭＳ Ｐゴシック"/>
              </a:rPr>
              <a:t>		- provide security</a:t>
            </a:r>
          </a:p>
          <a:p>
            <a:pPr eaLnBrk="1" hangingPunct="1">
              <a:buFont typeface="Arial" pitchFamily="34" charset="0"/>
              <a:buNone/>
            </a:pPr>
            <a:r>
              <a:rPr lang="en-US" dirty="0" smtClean="0">
                <a:latin typeface="Trebuchet MS" pitchFamily="34" charset="0"/>
                <a:ea typeface="ＭＳ Ｐゴシック"/>
              </a:rPr>
              <a:t>		- develop, add to, merge ontologies</a:t>
            </a:r>
          </a:p>
          <a:p>
            <a:pPr eaLnBrk="1" hangingPunct="1">
              <a:buFont typeface="Arial" pitchFamily="34" charset="0"/>
              <a:buNone/>
            </a:pPr>
            <a:r>
              <a:rPr lang="en-US" dirty="0" smtClean="0">
                <a:latin typeface="Trebuchet MS" pitchFamily="34" charset="0"/>
                <a:ea typeface="ＭＳ Ｐゴシック"/>
              </a:rPr>
              <a:t>		- query across disparate data sources</a:t>
            </a:r>
          </a:p>
          <a:p>
            <a:pPr eaLnBrk="1" hangingPunct="1">
              <a:buFont typeface="Arial" pitchFamily="34" charset="0"/>
              <a:buNone/>
            </a:pPr>
            <a:r>
              <a:rPr lang="en-US" dirty="0" smtClean="0">
                <a:latin typeface="Trebuchet MS" pitchFamily="34" charset="0"/>
                <a:ea typeface="ＭＳ Ｐゴシック"/>
              </a:rPr>
              <a:t>		- search for outside resources</a:t>
            </a:r>
            <a:endParaRPr lang="en-US" sz="2000" dirty="0" smtClean="0">
              <a:latin typeface="Trebuchet MS" pitchFamily="34" charset="0"/>
              <a:ea typeface="ＭＳ Ｐゴシック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66"/>
                </a:solidFill>
              </a:rPr>
              <a:t>BIRN Background</a:t>
            </a:r>
            <a:endParaRPr lang="en-US" dirty="0">
              <a:solidFill>
                <a:srgbClr val="FFFF6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" y="1678662"/>
            <a:ext cx="9150262" cy="44935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>
                <a:solidFill>
                  <a:schemeClr val="bg1"/>
                </a:solidFill>
              </a:rPr>
              <a:t>Funded by National Center for Research Resources in 2001.</a:t>
            </a:r>
          </a:p>
          <a:p>
            <a:endParaRPr lang="en-US" sz="2600" dirty="0" smtClean="0">
              <a:solidFill>
                <a:schemeClr val="bg1"/>
              </a:solidFill>
            </a:endParaRPr>
          </a:p>
          <a:p>
            <a:r>
              <a:rPr lang="en-US" sz="2600" dirty="0" smtClean="0">
                <a:solidFill>
                  <a:schemeClr val="bg1"/>
                </a:solidFill>
              </a:rPr>
              <a:t>Three neuroimaging testbeds initially provided use cases </a:t>
            </a:r>
          </a:p>
          <a:p>
            <a:r>
              <a:rPr lang="en-US" sz="2600" dirty="0" smtClean="0">
                <a:solidFill>
                  <a:schemeClr val="bg1"/>
                </a:solidFill>
              </a:rPr>
              <a:t>for developed technology.</a:t>
            </a:r>
          </a:p>
          <a:p>
            <a:endParaRPr lang="en-US" sz="2600" dirty="0" smtClean="0">
              <a:solidFill>
                <a:schemeClr val="bg1"/>
              </a:solidFill>
            </a:endParaRPr>
          </a:p>
          <a:p>
            <a:r>
              <a:rPr lang="en-US" sz="2600" dirty="0" smtClean="0">
                <a:solidFill>
                  <a:schemeClr val="bg1"/>
                </a:solidFill>
              </a:rPr>
              <a:t>Reorganized in 2008 to provide software-based solutions for</a:t>
            </a:r>
          </a:p>
          <a:p>
            <a:r>
              <a:rPr lang="en-US" sz="2600" dirty="0" smtClean="0">
                <a:solidFill>
                  <a:schemeClr val="bg1"/>
                </a:solidFill>
              </a:rPr>
              <a:t>data sharing in the biosciences.  No longer focused on </a:t>
            </a:r>
          </a:p>
          <a:p>
            <a:r>
              <a:rPr lang="en-US" sz="2600" dirty="0" smtClean="0">
                <a:solidFill>
                  <a:schemeClr val="bg1"/>
                </a:solidFill>
              </a:rPr>
              <a:t>neuroimaging (or even imaging).</a:t>
            </a:r>
          </a:p>
          <a:p>
            <a:endParaRPr lang="en-US" sz="2600" dirty="0" smtClean="0">
              <a:solidFill>
                <a:schemeClr val="bg1"/>
              </a:solidFill>
            </a:endParaRPr>
          </a:p>
          <a:p>
            <a:r>
              <a:rPr lang="en-US" sz="2600" dirty="0" smtClean="0">
                <a:solidFill>
                  <a:schemeClr val="bg1"/>
                </a:solidFill>
              </a:rPr>
              <a:t>One can no longer ‘log into BIRN’.  New model of providing </a:t>
            </a:r>
          </a:p>
          <a:p>
            <a:r>
              <a:rPr lang="en-US" sz="2600" dirty="0" smtClean="0">
                <a:solidFill>
                  <a:schemeClr val="bg1"/>
                </a:solidFill>
              </a:rPr>
              <a:t>modular capabilities that users can fit into existing toolset.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BIRN-map-04-27-20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609600"/>
            <a:ext cx="7696200" cy="59453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66"/>
                </a:solidFill>
                <a:latin typeface="Trebuchet MS" pitchFamily="34" charset="0"/>
                <a:ea typeface="ＭＳ Ｐゴシック"/>
              </a:rPr>
              <a:t>Technical Approach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/>
          <a:lstStyle/>
          <a:p>
            <a:r>
              <a:rPr lang="en-US" dirty="0" smtClean="0">
                <a:latin typeface="Trebuchet MS" pitchFamily="-105" charset="0"/>
                <a:ea typeface="ＭＳ Ｐゴシック" pitchFamily="-105" charset="-128"/>
              </a:rPr>
              <a:t>Bottom up, not top down</a:t>
            </a:r>
          </a:p>
          <a:p>
            <a:r>
              <a:rPr lang="en-US" dirty="0" smtClean="0">
                <a:latin typeface="Trebuchet MS" pitchFamily="-105" charset="0"/>
                <a:ea typeface="ＭＳ Ｐゴシック" pitchFamily="-105" charset="-128"/>
              </a:rPr>
              <a:t>Focus on user requirements - what they want to do</a:t>
            </a:r>
          </a:p>
          <a:p>
            <a:r>
              <a:rPr lang="en-US" dirty="0" smtClean="0">
                <a:latin typeface="Trebuchet MS" pitchFamily="-105" charset="0"/>
                <a:ea typeface="ＭＳ Ｐゴシック" pitchFamily="-105" charset="-128"/>
              </a:rPr>
              <a:t>Create solutions - factor out common requirements</a:t>
            </a:r>
          </a:p>
          <a:p>
            <a:pPr lvl="1"/>
            <a:r>
              <a:rPr lang="en-US" dirty="0" smtClean="0">
                <a:latin typeface="Trebuchet MS" pitchFamily="-105" charset="0"/>
                <a:ea typeface="ＭＳ Ｐゴシック" pitchFamily="-105" charset="-128"/>
              </a:rPr>
              <a:t>Capability model includes software and process</a:t>
            </a:r>
          </a:p>
          <a:p>
            <a:pPr lvl="1"/>
            <a:r>
              <a:rPr lang="en-US" dirty="0" smtClean="0">
                <a:latin typeface="Trebuchet MS" pitchFamily="-105" charset="0"/>
                <a:ea typeface="ＭＳ Ｐゴシック" pitchFamily="-105" charset="-128"/>
              </a:rPr>
              <a:t>Avoid “Big Design up Front” (BDUF)</a:t>
            </a:r>
          </a:p>
          <a:p>
            <a:pPr lvl="1"/>
            <a:endParaRPr lang="en-US" dirty="0" smtClean="0">
              <a:latin typeface="Trebuchet MS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66"/>
                </a:solidFill>
              </a:rPr>
              <a:t>Capability Model</a:t>
            </a:r>
            <a:endParaRPr lang="en-US" dirty="0">
              <a:solidFill>
                <a:srgbClr val="FFFF66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sz="2800" dirty="0" smtClean="0"/>
              <a:t>Software and services are only useful in bioinformatics if they do things that scientists need.</a:t>
            </a:r>
          </a:p>
          <a:p>
            <a:pPr lvl="1"/>
            <a:r>
              <a:rPr lang="en-US" sz="2400" dirty="0" smtClean="0"/>
              <a:t>What is the problem?</a:t>
            </a:r>
          </a:p>
          <a:p>
            <a:pPr lvl="1"/>
            <a:r>
              <a:rPr lang="en-US" sz="2400" dirty="0" smtClean="0"/>
              <a:t>How do the tools address the problem?</a:t>
            </a:r>
          </a:p>
          <a:p>
            <a:r>
              <a:rPr lang="en-US" sz="2800" dirty="0" smtClean="0"/>
              <a:t>BIRN’s capabilities are defined in terms of problems and solutions, not in terms of software and services.</a:t>
            </a:r>
          </a:p>
          <a:p>
            <a:pPr lvl="1"/>
            <a:r>
              <a:rPr lang="en-US" sz="2400" dirty="0" smtClean="0"/>
              <a:t>This is true from beginning (definition and documentation) to end (quality assurance and assessment).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66"/>
                </a:solidFill>
                <a:latin typeface="Trebuchet MS" pitchFamily="34" charset="0"/>
                <a:ea typeface="ＭＳ Ｐゴシック"/>
              </a:rPr>
              <a:t>Dissemination Models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/>
          <a:lstStyle/>
          <a:p>
            <a:r>
              <a:rPr lang="en-US" sz="2800" dirty="0" smtClean="0"/>
              <a:t>Different problems require different kinds of solutions.</a:t>
            </a:r>
          </a:p>
          <a:p>
            <a:pPr lvl="1"/>
            <a:r>
              <a:rPr lang="en-US" sz="2400" dirty="0" smtClean="0"/>
              <a:t>BIRN </a:t>
            </a:r>
            <a:r>
              <a:rPr lang="en-US" sz="2400" i="1" dirty="0" smtClean="0">
                <a:solidFill>
                  <a:srgbClr val="FFC000"/>
                </a:solidFill>
              </a:rPr>
              <a:t>operates services </a:t>
            </a:r>
            <a:r>
              <a:rPr lang="en-US" sz="2400" dirty="0" smtClean="0"/>
              <a:t>for all users; e.g., user registration service</a:t>
            </a:r>
          </a:p>
          <a:p>
            <a:pPr lvl="1"/>
            <a:r>
              <a:rPr lang="en-US" sz="2400" dirty="0" smtClean="0"/>
              <a:t>BIRN </a:t>
            </a:r>
            <a:r>
              <a:rPr lang="en-US" sz="2400" i="1" dirty="0" smtClean="0">
                <a:solidFill>
                  <a:srgbClr val="FFC000"/>
                </a:solidFill>
              </a:rPr>
              <a:t>provides kits </a:t>
            </a:r>
            <a:r>
              <a:rPr lang="en-US" sz="2400" dirty="0" smtClean="0"/>
              <a:t>for project teams to deploy services for their members; e.g., data sharing</a:t>
            </a:r>
          </a:p>
          <a:p>
            <a:pPr lvl="1"/>
            <a:r>
              <a:rPr lang="en-US" sz="2400" dirty="0" smtClean="0"/>
              <a:t>BIRN </a:t>
            </a:r>
            <a:r>
              <a:rPr lang="en-US" sz="2400" i="1" dirty="0" smtClean="0">
                <a:solidFill>
                  <a:srgbClr val="FFC000"/>
                </a:solidFill>
              </a:rPr>
              <a:t>provides downloadable tools </a:t>
            </a:r>
            <a:r>
              <a:rPr lang="en-US" sz="2400" dirty="0" smtClean="0"/>
              <a:t>for individuals to use on their own; e.g., image manipulation tools</a:t>
            </a:r>
          </a:p>
          <a:p>
            <a:r>
              <a:rPr lang="en-US" sz="2800" dirty="0" smtClean="0"/>
              <a:t>Understanding deployment needs is part of defining the problem to be solved.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FFFF66"/>
                </a:solidFill>
                <a:latin typeface="Trebuchet MS" pitchFamily="34" charset="0"/>
                <a:ea typeface="ＭＳ Ｐゴシック"/>
              </a:rPr>
              <a:t>Working With BIRN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458200" cy="5105400"/>
          </a:xfrm>
        </p:spPr>
        <p:txBody>
          <a:bodyPr/>
          <a:lstStyle/>
          <a:p>
            <a:r>
              <a:rPr lang="en-US" dirty="0" smtClean="0"/>
              <a:t>New capabilities are defined, designed, and disseminated by BIRN </a:t>
            </a:r>
            <a:r>
              <a:rPr lang="en-US" i="1" dirty="0" smtClean="0"/>
              <a:t>Working Groups</a:t>
            </a:r>
          </a:p>
          <a:p>
            <a:endParaRPr lang="en-US" sz="1800" i="1" dirty="0" smtClean="0"/>
          </a:p>
          <a:p>
            <a:pPr marL="457200" lvl="1" indent="0" algn="ctr">
              <a:buFont typeface="Arial" charset="0"/>
              <a:buNone/>
            </a:pPr>
            <a:r>
              <a:rPr lang="en-US" sz="3200" dirty="0" smtClean="0">
                <a:solidFill>
                  <a:srgbClr val="FFC000"/>
                </a:solidFill>
              </a:rPr>
              <a:t>Data Management </a:t>
            </a:r>
          </a:p>
          <a:p>
            <a:pPr marL="457200" lvl="1" indent="0" algn="ctr">
              <a:buFont typeface="Arial" charset="0"/>
              <a:buNone/>
            </a:pPr>
            <a:r>
              <a:rPr lang="en-US" sz="3200" dirty="0" smtClean="0">
                <a:solidFill>
                  <a:srgbClr val="FFC000"/>
                </a:solidFill>
              </a:rPr>
              <a:t>Information Integration </a:t>
            </a:r>
          </a:p>
          <a:p>
            <a:pPr marL="457200" lvl="1" indent="0" algn="ctr">
              <a:buFont typeface="Arial" charset="0"/>
              <a:buNone/>
            </a:pPr>
            <a:r>
              <a:rPr lang="en-US" sz="3200" dirty="0" smtClean="0">
                <a:solidFill>
                  <a:srgbClr val="FFC000"/>
                </a:solidFill>
              </a:rPr>
              <a:t>Knowledge Engineering</a:t>
            </a:r>
            <a:endParaRPr lang="en-US" sz="3200" dirty="0" smtClean="0">
              <a:solidFill>
                <a:srgbClr val="FFC000"/>
              </a:solidFill>
              <a:latin typeface="Wingdings" pitchFamily="-65" charset="2"/>
            </a:endParaRPr>
          </a:p>
          <a:p>
            <a:pPr marL="457200" lvl="1" indent="0" algn="ctr">
              <a:buFont typeface="Arial" charset="0"/>
              <a:buNone/>
            </a:pPr>
            <a:r>
              <a:rPr lang="en-US" sz="3200" dirty="0" smtClean="0">
                <a:solidFill>
                  <a:srgbClr val="FFC000"/>
                </a:solidFill>
              </a:rPr>
              <a:t>Workflow Tools </a:t>
            </a:r>
          </a:p>
          <a:p>
            <a:pPr marL="457200" lvl="1" indent="0" algn="ctr">
              <a:buFont typeface="Arial" charset="0"/>
              <a:buNone/>
            </a:pPr>
            <a:r>
              <a:rPr lang="en-US" sz="3200" dirty="0" smtClean="0">
                <a:solidFill>
                  <a:srgbClr val="FFC000"/>
                </a:solidFill>
              </a:rPr>
              <a:t>Security</a:t>
            </a:r>
          </a:p>
          <a:p>
            <a:pPr marL="457200" lvl="1" indent="0" algn="ctr">
              <a:buFont typeface="Arial" charset="0"/>
              <a:buNone/>
            </a:pPr>
            <a:r>
              <a:rPr lang="en-US" sz="3200" dirty="0" smtClean="0">
                <a:solidFill>
                  <a:srgbClr val="FFC000"/>
                </a:solidFill>
              </a:rPr>
              <a:t>Genomics </a:t>
            </a:r>
            <a:endParaRPr lang="en-US" sz="2400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66"/>
                </a:solidFill>
              </a:rPr>
              <a:t>Data Management</a:t>
            </a:r>
            <a:endParaRPr lang="en-US" dirty="0">
              <a:solidFill>
                <a:srgbClr val="FFFF66"/>
              </a:solidFill>
            </a:endParaRPr>
          </a:p>
        </p:txBody>
      </p:sp>
      <p:pic>
        <p:nvPicPr>
          <p:cNvPr id="13" name="Picture 4" descr="604px-3D-SIM-3_Prophase_3_colo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7500" y="3352800"/>
            <a:ext cx="18415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 descr="800px-12leadECG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1828800"/>
            <a:ext cx="2746375" cy="107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 descr="genomic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438400"/>
            <a:ext cx="1524000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7" descr="Time_Series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5162550"/>
            <a:ext cx="1665288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8" descr="FMRIscan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24200" y="4572000"/>
            <a:ext cx="12319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Content Placeholder 9"/>
          <p:cNvSpPr>
            <a:spLocks noGrp="1"/>
          </p:cNvSpPr>
          <p:nvPr>
            <p:ph sz="half" idx="4294967295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r>
              <a:rPr lang="en-US" sz="2800" dirty="0" smtClean="0"/>
              <a:t>BIRN seeks to support data intensive activities including:</a:t>
            </a:r>
          </a:p>
          <a:p>
            <a:pPr lvl="1"/>
            <a:r>
              <a:rPr lang="en-US" sz="2400" dirty="0" smtClean="0"/>
              <a:t>Imaging, Microscopy, Genomics, Time Series, Analytics and more…</a:t>
            </a:r>
          </a:p>
          <a:p>
            <a:r>
              <a:rPr lang="en-US" sz="2800" dirty="0" smtClean="0"/>
              <a:t>BIRN utilities scale:</a:t>
            </a:r>
          </a:p>
          <a:p>
            <a:pPr lvl="1"/>
            <a:r>
              <a:rPr lang="en-US" sz="2400" dirty="0" smtClean="0"/>
              <a:t>TB data sets</a:t>
            </a:r>
          </a:p>
          <a:p>
            <a:pPr lvl="1"/>
            <a:r>
              <a:rPr lang="en-US" sz="2400" dirty="0" smtClean="0"/>
              <a:t>100 MB – 2 GB Files</a:t>
            </a:r>
          </a:p>
          <a:p>
            <a:pPr lvl="1"/>
            <a:r>
              <a:rPr lang="en-US" sz="2400" dirty="0" smtClean="0"/>
              <a:t>Millions of Files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76800"/>
          </a:xfrm>
        </p:spPr>
        <p:txBody>
          <a:bodyPr/>
          <a:lstStyle/>
          <a:p>
            <a:pPr>
              <a:defRPr/>
            </a:pPr>
            <a:r>
              <a:rPr lang="en-US" i="1" dirty="0" smtClean="0"/>
              <a:t>Security</a:t>
            </a:r>
          </a:p>
          <a:p>
            <a:pPr lvl="1">
              <a:defRPr/>
            </a:pPr>
            <a:r>
              <a:rPr lang="en-US" dirty="0" smtClean="0"/>
              <a:t>Protect sensitive data: PHI, Researcher identity, IRB restrictions</a:t>
            </a:r>
          </a:p>
          <a:p>
            <a:pPr lvl="4">
              <a:defRPr/>
            </a:pPr>
            <a:endParaRPr lang="en-US" sz="800" dirty="0" smtClean="0"/>
          </a:p>
          <a:p>
            <a:pPr>
              <a:defRPr/>
            </a:pPr>
            <a:r>
              <a:rPr lang="en-US" i="1" dirty="0" smtClean="0"/>
              <a:t>Scalability</a:t>
            </a:r>
          </a:p>
          <a:p>
            <a:pPr lvl="1">
              <a:defRPr/>
            </a:pPr>
            <a:r>
              <a:rPr lang="en-US" dirty="0" smtClean="0"/>
              <a:t>Support growth in projected data usage: data volumes, file sizes, users, sites, ops/sec</a:t>
            </a:r>
          </a:p>
          <a:p>
            <a:pPr lvl="5">
              <a:defRPr/>
            </a:pPr>
            <a:endParaRPr lang="en-US" sz="800" dirty="0" smtClean="0"/>
          </a:p>
          <a:p>
            <a:pPr>
              <a:defRPr/>
            </a:pPr>
            <a:r>
              <a:rPr lang="en-US" i="1" dirty="0" smtClean="0"/>
              <a:t>Infrastructure</a:t>
            </a:r>
          </a:p>
          <a:p>
            <a:pPr lvl="1">
              <a:defRPr/>
            </a:pPr>
            <a:r>
              <a:rPr lang="en-US" dirty="0" smtClean="0"/>
              <a:t>Work with commodity networking, storage, etc.; and strict firewalls, etc.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66"/>
                </a:solidFill>
              </a:rPr>
              <a:t>Data Management</a:t>
            </a:r>
            <a:endParaRPr lang="en-US" dirty="0">
              <a:solidFill>
                <a:srgbClr val="FFFF66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66"/>
                </a:solidFill>
              </a:rPr>
              <a:t>Data Service Architecture</a:t>
            </a:r>
            <a:endParaRPr lang="en-US" dirty="0">
              <a:solidFill>
                <a:srgbClr val="FFFF66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105400" y="1600200"/>
            <a:ext cx="3352800" cy="4659312"/>
            <a:chOff x="4953000" y="1741488"/>
            <a:chExt cx="3352800" cy="4659312"/>
          </a:xfrm>
        </p:grpSpPr>
        <p:sp>
          <p:nvSpPr>
            <p:cNvPr id="5" name="Process 2"/>
            <p:cNvSpPr>
              <a:spLocks noChangeArrowheads="1"/>
            </p:cNvSpPr>
            <p:nvPr/>
          </p:nvSpPr>
          <p:spPr bwMode="auto">
            <a:xfrm>
              <a:off x="4953000" y="4179888"/>
              <a:ext cx="3352800" cy="2220912"/>
            </a:xfrm>
            <a:prstGeom prst="flowChartProcess">
              <a:avLst/>
            </a:prstGeom>
            <a:gradFill rotWithShape="1">
              <a:gsLst>
                <a:gs pos="0">
                  <a:srgbClr val="E5EEFF"/>
                </a:gs>
                <a:gs pos="64999">
                  <a:srgbClr val="BFD5FF"/>
                </a:gs>
                <a:gs pos="100000">
                  <a:srgbClr val="A3C4FF"/>
                </a:gs>
              </a:gsLst>
              <a:lin ang="5400000" scaled="1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6" name="Can 5"/>
            <p:cNvSpPr>
              <a:spLocks noChangeArrowheads="1"/>
            </p:cNvSpPr>
            <p:nvPr/>
          </p:nvSpPr>
          <p:spPr bwMode="auto">
            <a:xfrm>
              <a:off x="5257800" y="5322888"/>
              <a:ext cx="1219200" cy="914400"/>
            </a:xfrm>
            <a:prstGeom prst="can">
              <a:avLst>
                <a:gd name="adj" fmla="val 25000"/>
              </a:avLst>
            </a:prstGeom>
            <a:gradFill rotWithShape="1">
              <a:gsLst>
                <a:gs pos="0">
                  <a:srgbClr val="EDEDED"/>
                </a:gs>
                <a:gs pos="64999">
                  <a:srgbClr val="D0D0D0"/>
                </a:gs>
                <a:gs pos="100000">
                  <a:srgbClr val="BCBCBC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>
                  <a:latin typeface="Arial" pitchFamily="-112" charset="0"/>
                  <a:ea typeface="+mn-ea"/>
                </a:rPr>
                <a:t>Local File</a:t>
              </a:r>
            </a:p>
            <a:p>
              <a:pPr algn="ctr">
                <a:defRPr/>
              </a:pPr>
              <a:r>
                <a:rPr lang="en-US" dirty="0">
                  <a:latin typeface="Arial" pitchFamily="-112" charset="0"/>
                  <a:ea typeface="+mn-ea"/>
                </a:rPr>
                <a:t>System</a:t>
              </a: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5257800" y="4408488"/>
              <a:ext cx="1219200" cy="6096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/>
                <a:t>GridFTP</a:t>
              </a:r>
            </a:p>
          </p:txBody>
        </p:sp>
        <p:cxnSp>
          <p:nvCxnSpPr>
            <p:cNvPr id="8" name="Straight Arrow Connector 9"/>
            <p:cNvCxnSpPr>
              <a:cxnSpLocks noChangeShapeType="1"/>
              <a:endCxn id="6" idx="1"/>
            </p:cNvCxnSpPr>
            <p:nvPr/>
          </p:nvCxnSpPr>
          <p:spPr bwMode="auto">
            <a:xfrm rot="5400000">
              <a:off x="5715001" y="5170487"/>
              <a:ext cx="304800" cy="31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med" len="med"/>
            </a:ln>
          </p:spPr>
        </p:cxnSp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6858000" y="4408488"/>
              <a:ext cx="1219200" cy="6096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/>
                <a:t>Policy</a:t>
              </a:r>
            </a:p>
            <a:p>
              <a:pPr algn="ctr"/>
              <a:r>
                <a:rPr lang="en-US"/>
                <a:t>Caching</a:t>
              </a:r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6858000" y="5257800"/>
              <a:ext cx="1219200" cy="609600"/>
            </a:xfrm>
            <a:prstGeom prst="rect">
              <a:avLst/>
            </a:prstGeom>
            <a:gradFill rotWithShape="1">
              <a:gsLst>
                <a:gs pos="0">
                  <a:srgbClr val="EDEDED"/>
                </a:gs>
                <a:gs pos="64999">
                  <a:srgbClr val="D0D0D0"/>
                </a:gs>
                <a:gs pos="100000">
                  <a:srgbClr val="BCBCB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rgbClr val="000000"/>
                  </a:solidFill>
                  <a:latin typeface="Trebuchet MS" pitchFamily="-105" charset="0"/>
                </a:rPr>
                <a:t>Policy</a:t>
              </a:r>
            </a:p>
            <a:p>
              <a:pPr algn="ctr"/>
              <a:r>
                <a:rPr lang="en-US" sz="1600">
                  <a:solidFill>
                    <a:srgbClr val="000000"/>
                  </a:solidFill>
                  <a:latin typeface="Trebuchet MS" pitchFamily="-105" charset="0"/>
                </a:rPr>
                <a:t>Enforcement</a:t>
              </a:r>
              <a:endParaRPr lang="en-US">
                <a:solidFill>
                  <a:srgbClr val="000000"/>
                </a:solidFill>
                <a:latin typeface="Trebuchet MS" pitchFamily="-105" charset="0"/>
              </a:endParaRPr>
            </a:p>
          </p:txBody>
        </p:sp>
        <p:sp>
          <p:nvSpPr>
            <p:cNvPr id="11" name="Rectangle 12"/>
            <p:cNvSpPr>
              <a:spLocks noChangeArrowheads="1"/>
            </p:cNvSpPr>
            <p:nvPr/>
          </p:nvSpPr>
          <p:spPr bwMode="auto">
            <a:xfrm>
              <a:off x="5257800" y="3113088"/>
              <a:ext cx="1219200" cy="6096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/>
                <a:t>Location</a:t>
              </a:r>
            </a:p>
            <a:p>
              <a:pPr algn="ctr"/>
              <a:r>
                <a:rPr lang="en-US"/>
                <a:t>Registry</a:t>
              </a: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6858000" y="3113088"/>
              <a:ext cx="1219200" cy="609600"/>
            </a:xfrm>
            <a:prstGeom prst="rect">
              <a:avLst/>
            </a:prstGeom>
            <a:gradFill rotWithShape="1">
              <a:gsLst>
                <a:gs pos="0">
                  <a:srgbClr val="FF9A99"/>
                </a:gs>
                <a:gs pos="100000">
                  <a:srgbClr val="D1403C"/>
                </a:gs>
              </a:gsLst>
              <a:lin ang="5400000"/>
            </a:gradFill>
            <a:ln w="9525">
              <a:solidFill>
                <a:srgbClr val="BE4B48"/>
              </a:solidFill>
              <a:miter lim="800000"/>
              <a:headEnd type="none" w="sm" len="sm"/>
              <a:tailEnd type="none" w="sm" len="sm"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rgbClr val="FFFFFF"/>
                  </a:solidFill>
                  <a:latin typeface="Trebuchet MS" pitchFamily="-105" charset="0"/>
                </a:rPr>
                <a:t>Group</a:t>
              </a:r>
            </a:p>
            <a:p>
              <a:pPr algn="ctr"/>
              <a:r>
                <a:rPr lang="en-US" sz="1600">
                  <a:solidFill>
                    <a:srgbClr val="FFFFFF"/>
                  </a:solidFill>
                  <a:latin typeface="Trebuchet MS" pitchFamily="-105" charset="0"/>
                </a:rPr>
                <a:t>Management</a:t>
              </a:r>
              <a:endParaRPr lang="en-US">
                <a:solidFill>
                  <a:srgbClr val="FFFFFF"/>
                </a:solidFill>
                <a:latin typeface="Trebuchet MS" pitchFamily="-105" charset="0"/>
              </a:endParaRPr>
            </a:p>
          </p:txBody>
        </p:sp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5257800" y="1741488"/>
              <a:ext cx="1219200" cy="60960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r>
                <a:rPr lang="en-US"/>
                <a:t>Client</a:t>
              </a:r>
            </a:p>
            <a:p>
              <a:pPr algn="ctr"/>
              <a:r>
                <a:rPr lang="en-US"/>
                <a:t>Utilities</a:t>
              </a: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6858000" y="1741488"/>
              <a:ext cx="1219200" cy="609600"/>
            </a:xfrm>
            <a:prstGeom prst="rect">
              <a:avLst/>
            </a:prstGeom>
            <a:gradFill rotWithShape="1">
              <a:gsLst>
                <a:gs pos="0">
                  <a:srgbClr val="EDEDED"/>
                </a:gs>
                <a:gs pos="64999">
                  <a:srgbClr val="D0D0D0"/>
                </a:gs>
                <a:gs pos="100000">
                  <a:srgbClr val="BCBCBC"/>
                </a:gs>
              </a:gsLst>
              <a:lin ang="5400000" scaled="1"/>
            </a:gradFill>
            <a:ln w="9525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wrap="none"/>
            <a:lstStyle/>
            <a:p>
              <a:pPr algn="ctr"/>
              <a:r>
                <a:rPr lang="en-US" dirty="0">
                  <a:solidFill>
                    <a:srgbClr val="000000"/>
                  </a:solidFill>
                </a:rPr>
                <a:t>Web</a:t>
              </a:r>
            </a:p>
            <a:p>
              <a:pPr algn="ctr"/>
              <a:r>
                <a:rPr lang="en-US" dirty="0">
                  <a:solidFill>
                    <a:srgbClr val="000000"/>
                  </a:solidFill>
                </a:rPr>
                <a:t>Access</a:t>
              </a:r>
            </a:p>
            <a:p>
              <a:pPr algn="ctr"/>
              <a:endParaRPr lang="en-US" dirty="0"/>
            </a:p>
          </p:txBody>
        </p:sp>
        <p:cxnSp>
          <p:nvCxnSpPr>
            <p:cNvPr id="15" name="Straight Arrow Connector 17"/>
            <p:cNvCxnSpPr>
              <a:cxnSpLocks noChangeShapeType="1"/>
              <a:stCxn id="14" idx="1"/>
              <a:endCxn id="13" idx="3"/>
            </p:cNvCxnSpPr>
            <p:nvPr/>
          </p:nvCxnSpPr>
          <p:spPr bwMode="auto">
            <a:xfrm rot="10800000">
              <a:off x="6477000" y="2046288"/>
              <a:ext cx="381000" cy="158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med" len="med"/>
            </a:ln>
          </p:spPr>
        </p:cxnSp>
        <p:cxnSp>
          <p:nvCxnSpPr>
            <p:cNvPr id="16" name="Straight Arrow Connector 19"/>
            <p:cNvCxnSpPr>
              <a:cxnSpLocks noChangeShapeType="1"/>
              <a:stCxn id="13" idx="2"/>
              <a:endCxn id="11" idx="0"/>
            </p:cNvCxnSpPr>
            <p:nvPr/>
          </p:nvCxnSpPr>
          <p:spPr bwMode="auto">
            <a:xfrm rot="5400000">
              <a:off x="5486401" y="2732087"/>
              <a:ext cx="762000" cy="31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med" len="med"/>
            </a:ln>
          </p:spPr>
        </p:cxnSp>
        <p:cxnSp>
          <p:nvCxnSpPr>
            <p:cNvPr id="17" name="Elbow Connector 21"/>
            <p:cNvCxnSpPr>
              <a:cxnSpLocks noChangeShapeType="1"/>
              <a:stCxn id="13" idx="1"/>
              <a:endCxn id="7" idx="1"/>
            </p:cNvCxnSpPr>
            <p:nvPr/>
          </p:nvCxnSpPr>
          <p:spPr bwMode="auto">
            <a:xfrm rot="10800000" flipV="1">
              <a:off x="5257800" y="2046288"/>
              <a:ext cx="1588" cy="2667000"/>
            </a:xfrm>
            <a:prstGeom prst="bentConnector3">
              <a:avLst>
                <a:gd name="adj1" fmla="val 14395468"/>
              </a:avLst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med" len="med"/>
            </a:ln>
          </p:spPr>
        </p:cxnSp>
        <p:cxnSp>
          <p:nvCxnSpPr>
            <p:cNvPr id="18" name="Straight Arrow Connector 23"/>
            <p:cNvCxnSpPr>
              <a:cxnSpLocks noChangeShapeType="1"/>
              <a:stCxn id="9" idx="0"/>
              <a:endCxn id="12" idx="2"/>
            </p:cNvCxnSpPr>
            <p:nvPr/>
          </p:nvCxnSpPr>
          <p:spPr bwMode="auto">
            <a:xfrm rot="5400000" flipH="1" flipV="1">
              <a:off x="7124701" y="4065587"/>
              <a:ext cx="685800" cy="31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med" len="med"/>
            </a:ln>
          </p:spPr>
        </p:cxnSp>
        <p:cxnSp>
          <p:nvCxnSpPr>
            <p:cNvPr id="19" name="Shape 25"/>
            <p:cNvCxnSpPr>
              <a:cxnSpLocks noChangeShapeType="1"/>
              <a:stCxn id="10" idx="1"/>
              <a:endCxn id="6" idx="4"/>
            </p:cNvCxnSpPr>
            <p:nvPr/>
          </p:nvCxnSpPr>
          <p:spPr bwMode="auto">
            <a:xfrm rot="10800000" flipV="1">
              <a:off x="6477000" y="5562600"/>
              <a:ext cx="381000" cy="217488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arrow" w="med" len="med"/>
            </a:ln>
          </p:spPr>
        </p:cxnSp>
        <p:cxnSp>
          <p:nvCxnSpPr>
            <p:cNvPr id="20" name="Straight Arrow Connector 28"/>
            <p:cNvCxnSpPr>
              <a:cxnSpLocks noChangeShapeType="1"/>
              <a:stCxn id="11" idx="2"/>
              <a:endCxn id="7" idx="0"/>
            </p:cNvCxnSpPr>
            <p:nvPr/>
          </p:nvCxnSpPr>
          <p:spPr bwMode="auto">
            <a:xfrm rot="5400000">
              <a:off x="5524501" y="4065587"/>
              <a:ext cx="685800" cy="31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arrow" w="med" len="med"/>
            </a:ln>
          </p:spPr>
        </p:cxnSp>
        <p:sp>
          <p:nvSpPr>
            <p:cNvPr id="21" name="Rectangle 20"/>
            <p:cNvSpPr/>
            <p:nvPr/>
          </p:nvSpPr>
          <p:spPr bwMode="auto">
            <a:xfrm>
              <a:off x="6477000" y="5791200"/>
              <a:ext cx="1828800" cy="609600"/>
            </a:xfrm>
            <a:prstGeom prst="rect">
              <a:avLst/>
            </a:prstGeom>
            <a:noFill/>
            <a:ln>
              <a:noFill/>
              <a:headEnd type="none" w="sm" len="sm"/>
              <a:tailEnd type="none" w="sm" len="sm"/>
            </a:ln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anchor="b"/>
            <a:lstStyle/>
            <a:p>
              <a:pPr algn="ctr">
                <a:defRPr/>
              </a:pPr>
              <a:r>
                <a:rPr lang="en-US" dirty="0">
                  <a:latin typeface="Arial" pitchFamily="-112" charset="0"/>
                </a:rPr>
                <a:t>Storage Service</a:t>
              </a:r>
            </a:p>
          </p:txBody>
        </p:sp>
      </p:grpSp>
      <p:sp>
        <p:nvSpPr>
          <p:cNvPr id="23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r>
              <a:rPr lang="en-US" sz="2800" dirty="0" smtClean="0"/>
              <a:t>Client Utilities</a:t>
            </a:r>
          </a:p>
          <a:p>
            <a:pPr lvl="1"/>
            <a:r>
              <a:rPr lang="en-US" sz="2400" dirty="0" smtClean="0"/>
              <a:t>UNIX utilities</a:t>
            </a:r>
          </a:p>
          <a:p>
            <a:pPr lvl="1"/>
            <a:r>
              <a:rPr lang="en-US" sz="2400" dirty="0" smtClean="0"/>
              <a:t>Java &amp; C APIs</a:t>
            </a:r>
          </a:p>
          <a:p>
            <a:r>
              <a:rPr lang="en-US" sz="2800" dirty="0" smtClean="0"/>
              <a:t>Shared Services</a:t>
            </a:r>
          </a:p>
          <a:p>
            <a:pPr lvl="1"/>
            <a:r>
              <a:rPr lang="en-US" sz="2400" dirty="0" smtClean="0"/>
              <a:t>Manage File Locations</a:t>
            </a:r>
          </a:p>
          <a:p>
            <a:pPr lvl="1"/>
            <a:r>
              <a:rPr lang="en-US" sz="2400" dirty="0" smtClean="0"/>
              <a:t>Manage User Groups</a:t>
            </a:r>
          </a:p>
          <a:p>
            <a:r>
              <a:rPr lang="en-US" sz="2800" dirty="0" smtClean="0"/>
              <a:t>Local Services</a:t>
            </a:r>
          </a:p>
          <a:p>
            <a:pPr lvl="1"/>
            <a:r>
              <a:rPr lang="en-US" sz="2400" dirty="0" smtClean="0"/>
              <a:t>Integrate with conventional file systems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IRN Data May 21.bmp"/>
          <p:cNvPicPr>
            <a:picLocks noGrp="1" noChangeAspect="1"/>
          </p:cNvPicPr>
          <p:nvPr>
            <p:ph idx="1"/>
          </p:nvPr>
        </p:nvPicPr>
        <p:blipFill>
          <a:blip r:embed="rId2"/>
          <a:srcRect l="-6850" r="-6850"/>
          <a:stretch>
            <a:fillRect/>
          </a:stretch>
        </p:blipFill>
        <p:spPr>
          <a:xfrm>
            <a:off x="533400" y="1676400"/>
            <a:ext cx="8229600" cy="4525963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66"/>
                </a:solidFill>
              </a:rPr>
              <a:t>Data Service Deployment</a:t>
            </a:r>
            <a:endParaRPr lang="en-US" dirty="0">
              <a:solidFill>
                <a:srgbClr val="FFFF66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66"/>
                </a:solidFill>
                <a:latin typeface="Trebuchet MS" pitchFamily="34" charset="0"/>
                <a:ea typeface="ＭＳ Ｐゴシック"/>
              </a:rPr>
              <a:t>Data Management Summary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r>
              <a:rPr lang="en-US" sz="2800" dirty="0" smtClean="0"/>
              <a:t>High Performance Transfer Protocol</a:t>
            </a:r>
          </a:p>
          <a:p>
            <a:pPr lvl="1"/>
            <a:r>
              <a:rPr lang="en-US" sz="2400" dirty="0" smtClean="0"/>
              <a:t>Strong security</a:t>
            </a:r>
          </a:p>
          <a:p>
            <a:pPr lvl="1"/>
            <a:r>
              <a:rPr lang="en-US" sz="2400" dirty="0" smtClean="0"/>
              <a:t>High performance, proven technology</a:t>
            </a:r>
          </a:p>
          <a:p>
            <a:endParaRPr lang="en-US" sz="1600" dirty="0" smtClean="0"/>
          </a:p>
          <a:p>
            <a:r>
              <a:rPr lang="en-US" sz="2800" dirty="0" smtClean="0"/>
              <a:t>Location Registry</a:t>
            </a:r>
          </a:p>
          <a:p>
            <a:pPr lvl="1"/>
            <a:r>
              <a:rPr lang="en-US" sz="2400" dirty="0" smtClean="0"/>
              <a:t>Distributed registry to track file locations</a:t>
            </a:r>
          </a:p>
          <a:p>
            <a:pPr lvl="1"/>
            <a:r>
              <a:rPr lang="en-US" sz="2400" dirty="0" smtClean="0"/>
              <a:t>Low overhead, supports 100s ops/s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Group Management</a:t>
            </a:r>
          </a:p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Centralized user and group management</a:t>
            </a:r>
          </a:p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Caching at local servers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/>
              <a:ea typeface="ＭＳ Ｐゴシック" pitchFamily="-65" charset="-128"/>
              <a:cs typeface="ＭＳ Ｐゴシック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Policy Enforcement</a:t>
            </a:r>
          </a:p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Flexible access control policies</a:t>
            </a:r>
          </a:p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User and group ownership rights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/>
              <a:ea typeface="ＭＳ Ｐゴシック" pitchFamily="-65" charset="-128"/>
              <a:cs typeface="ＭＳ Ｐゴシック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66"/>
                </a:solidFill>
                <a:latin typeface="Trebuchet MS" pitchFamily="34" charset="0"/>
                <a:ea typeface="ＭＳ Ｐゴシック"/>
              </a:rPr>
              <a:t>Information Integration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04800" y="1676400"/>
            <a:ext cx="8702675" cy="489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Mediator: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 uniform structured query access to heterogeneous sources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/>
              <a:ea typeface="ＭＳ Ｐゴシック" pitchFamily="-65" charset="-128"/>
              <a:cs typeface="ＭＳ Ｐゴシック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Challenges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: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Syntactic (Access/Format)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heterogeneity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: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  <a:sym typeface="Wingdings" pitchFamily="-65" charset="2"/>
              </a:rPr>
              <a:t>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  <a:sym typeface="Wingdings" pitchFamily="-65" charset="2"/>
              </a:rPr>
              <a:t> 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Wrappers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ＭＳ Ｐゴシック" pitchFamily="-65" charset="-128"/>
              <a:cs typeface="ＭＳ Ｐゴシック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Structured Sources: DBMS, XML/</a:t>
            </a:r>
            <a:r>
              <a:rPr kumimoji="0" lang="en-GB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XQuery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 DBs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/>
              <a:ea typeface="ＭＳ Ｐゴシック" pitchFamily="-65" charset="-128"/>
              <a:cs typeface="ＭＳ Ｐゴシック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Semi-structured Sources: HTML, text, </a:t>
            </a:r>
            <a:r>
              <a:rPr kumimoji="0" lang="en-GB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pdf</a:t>
            </a:r>
            <a:endParaRPr kumimoji="0" lang="en-US" sz="1800" b="0" i="1" u="none" strike="noStrike" kern="1200" cap="none" spc="0" normalizeH="0" baseline="0" noProof="0" dirty="0" smtClean="0">
              <a:ln>
                <a:noFill/>
              </a:ln>
              <a:solidFill>
                <a:srgbClr val="CC9900"/>
              </a:solidFill>
              <a:effectLst/>
              <a:uLnTx/>
              <a:uFillTx/>
              <a:latin typeface="Trebuchet MS"/>
              <a:ea typeface="ＭＳ Ｐゴシック" pitchFamily="-65" charset="-128"/>
              <a:cs typeface="ＭＳ Ｐゴシック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Web services 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  <a:sym typeface="Wingdings" pitchFamily="-65" charset="2"/>
              </a:rPr>
              <a:t>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 XML, SOAP, WSDL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Semantic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heterogeneity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  <a:sym typeface="Wingdings" pitchFamily="-65" charset="2"/>
              </a:rPr>
              <a:t>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  <a:sym typeface="Wingdings" pitchFamily="-65" charset="2"/>
              </a:rPr>
              <a:t>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  <a:sym typeface="Wingdings" pitchFamily="-65" charset="2"/>
              </a:rPr>
              <a:t>Mediator</a:t>
            </a:r>
            <a:endPara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ＭＳ Ｐゴシック" pitchFamily="-65" charset="-128"/>
              <a:cs typeface="ＭＳ Ｐゴシック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Schema 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  <a:sym typeface="Wingdings" pitchFamily="-65" charset="2"/>
              </a:rPr>
              <a:t> </a:t>
            </a:r>
            <a:r>
              <a:rPr kumimoji="0" lang="en-US" sz="1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  <a:sym typeface="Wingdings" pitchFamily="-65" charset="2"/>
              </a:rPr>
              <a:t>Source modeling</a:t>
            </a:r>
            <a:endParaRPr kumimoji="0" lang="en-GB" sz="1800" b="0" i="1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ＭＳ Ｐゴシック" pitchFamily="-65" charset="-128"/>
              <a:cs typeface="ＭＳ Ｐゴシック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Data       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  <a:sym typeface="Wingdings" pitchFamily="-65" charset="2"/>
              </a:rPr>
              <a:t> </a:t>
            </a:r>
            <a:r>
              <a:rPr kumimoji="0" lang="en-GB" sz="1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  <a:sym typeface="Wingdings" pitchFamily="-65" charset="2"/>
              </a:rPr>
              <a:t>Record Linkage</a:t>
            </a:r>
            <a:endParaRPr kumimoji="0" lang="en-US" sz="1800" b="0" i="1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ＭＳ Ｐゴシック" pitchFamily="-65" charset="-128"/>
              <a:cs typeface="ＭＳ Ｐゴシック"/>
              <a:sym typeface="Wingdings" pitchFamily="-65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Scalability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: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9BBB59"/>
              </a:solidFill>
              <a:effectLst/>
              <a:uLnTx/>
              <a:uFillTx/>
              <a:latin typeface="Trebuchet MS"/>
              <a:ea typeface="ＭＳ Ｐゴシック" pitchFamily="-65" charset="-128"/>
              <a:cs typeface="ＭＳ Ｐゴシック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Mediation</a:t>
            </a:r>
          </a:p>
          <a:p>
            <a:pPr marL="742950" marR="0" lvl="1" indent="-2857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Security</a:t>
            </a:r>
          </a:p>
          <a:p>
            <a:pPr marL="742950" marR="0" lvl="1" indent="-2857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Source Addition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/>
              <a:ea typeface="ＭＳ Ｐゴシック" pitchFamily="-65" charset="-128"/>
              <a:cs typeface="ＭＳ Ｐゴシック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Record Linkage</a:t>
            </a:r>
          </a:p>
          <a:p>
            <a:pPr marL="742950" marR="0" lvl="1" indent="-2857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Efficient Query Execution</a:t>
            </a: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/>
              <a:ea typeface="ＭＳ Ｐゴシック" pitchFamily="-65" charset="-128"/>
              <a:cs typeface="ＭＳ Ｐゴシック"/>
            </a:endParaRPr>
          </a:p>
        </p:txBody>
      </p:sp>
      <p:sp>
        <p:nvSpPr>
          <p:cNvPr id="302" name="Rectangle 301"/>
          <p:cNvSpPr/>
          <p:nvPr/>
        </p:nvSpPr>
        <p:spPr>
          <a:xfrm>
            <a:off x="5241925" y="3150588"/>
            <a:ext cx="3902075" cy="3174012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5241925" y="3200400"/>
            <a:ext cx="3886200" cy="3111500"/>
            <a:chOff x="3549" y="2170"/>
            <a:chExt cx="2211" cy="1860"/>
          </a:xfrm>
        </p:grpSpPr>
        <p:sp>
          <p:nvSpPr>
            <p:cNvPr id="8" name="Line 5"/>
            <p:cNvSpPr>
              <a:spLocks noChangeShapeType="1"/>
            </p:cNvSpPr>
            <p:nvPr/>
          </p:nvSpPr>
          <p:spPr bwMode="auto">
            <a:xfrm flipV="1">
              <a:off x="3885" y="3148"/>
              <a:ext cx="544" cy="40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 flipV="1">
              <a:off x="4433" y="3175"/>
              <a:ext cx="115" cy="2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 flipH="1" flipV="1">
              <a:off x="4383" y="2700"/>
              <a:ext cx="100" cy="1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 flipV="1">
              <a:off x="4695" y="2712"/>
              <a:ext cx="297" cy="1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2" name="Picture 9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05" y="2170"/>
              <a:ext cx="409" cy="3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3847" y="2533"/>
              <a:ext cx="674" cy="27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 anchorCtr="1">
              <a:spAutoFit/>
            </a:bodyPr>
            <a:lstStyle/>
            <a:p>
              <a:pPr eaLnBrk="0" hangingPunct="0"/>
              <a:r>
                <a:rPr lang="en-US" sz="1200" b="1">
                  <a:latin typeface="R Frutiger Roman" charset="0"/>
                  <a:ea typeface="Hei" charset="-122"/>
                </a:rPr>
                <a:t>Decision Support</a:t>
              </a:r>
            </a:p>
          </p:txBody>
        </p:sp>
        <p:grpSp>
          <p:nvGrpSpPr>
            <p:cNvPr id="14" name="Group 11"/>
            <p:cNvGrpSpPr>
              <a:grpSpLocks/>
            </p:cNvGrpSpPr>
            <p:nvPr/>
          </p:nvGrpSpPr>
          <p:grpSpPr bwMode="auto">
            <a:xfrm>
              <a:off x="4966" y="2262"/>
              <a:ext cx="476" cy="268"/>
              <a:chOff x="3253" y="1287"/>
              <a:chExt cx="961" cy="491"/>
            </a:xfrm>
          </p:grpSpPr>
          <p:grpSp>
            <p:nvGrpSpPr>
              <p:cNvPr id="166" name="Group 12"/>
              <p:cNvGrpSpPr>
                <a:grpSpLocks/>
              </p:cNvGrpSpPr>
              <p:nvPr/>
            </p:nvGrpSpPr>
            <p:grpSpPr bwMode="auto">
              <a:xfrm>
                <a:off x="3767" y="1287"/>
                <a:ext cx="155" cy="283"/>
                <a:chOff x="3767" y="1287"/>
                <a:chExt cx="155" cy="283"/>
              </a:xfrm>
            </p:grpSpPr>
            <p:sp>
              <p:nvSpPr>
                <p:cNvPr id="298" name="Freeform 13"/>
                <p:cNvSpPr>
                  <a:spLocks/>
                </p:cNvSpPr>
                <p:nvPr/>
              </p:nvSpPr>
              <p:spPr bwMode="auto">
                <a:xfrm>
                  <a:off x="3846" y="1300"/>
                  <a:ext cx="76" cy="270"/>
                </a:xfrm>
                <a:custGeom>
                  <a:avLst/>
                  <a:gdLst>
                    <a:gd name="T0" fmla="*/ 0 w 76"/>
                    <a:gd name="T1" fmla="*/ 9 h 270"/>
                    <a:gd name="T2" fmla="*/ 0 w 76"/>
                    <a:gd name="T3" fmla="*/ 269 h 270"/>
                    <a:gd name="T4" fmla="*/ 74 w 76"/>
                    <a:gd name="T5" fmla="*/ 260 h 270"/>
                    <a:gd name="T6" fmla="*/ 75 w 76"/>
                    <a:gd name="T7" fmla="*/ 0 h 270"/>
                    <a:gd name="T8" fmla="*/ 0 w 76"/>
                    <a:gd name="T9" fmla="*/ 9 h 2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6"/>
                    <a:gd name="T16" fmla="*/ 0 h 270"/>
                    <a:gd name="T17" fmla="*/ 76 w 76"/>
                    <a:gd name="T18" fmla="*/ 270 h 27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6" h="270">
                      <a:moveTo>
                        <a:pt x="0" y="9"/>
                      </a:moveTo>
                      <a:lnTo>
                        <a:pt x="0" y="269"/>
                      </a:lnTo>
                      <a:lnTo>
                        <a:pt x="74" y="260"/>
                      </a:lnTo>
                      <a:lnTo>
                        <a:pt x="75" y="0"/>
                      </a:lnTo>
                      <a:lnTo>
                        <a:pt x="0" y="9"/>
                      </a:lnTo>
                    </a:path>
                  </a:pathLst>
                </a:custGeom>
                <a:solidFill>
                  <a:srgbClr val="9F9F9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299" name="Freeform 14"/>
                <p:cNvSpPr>
                  <a:spLocks/>
                </p:cNvSpPr>
                <p:nvPr/>
              </p:nvSpPr>
              <p:spPr bwMode="auto">
                <a:xfrm>
                  <a:off x="3774" y="1295"/>
                  <a:ext cx="73" cy="275"/>
                </a:xfrm>
                <a:custGeom>
                  <a:avLst/>
                  <a:gdLst>
                    <a:gd name="T0" fmla="*/ 72 w 73"/>
                    <a:gd name="T1" fmla="*/ 14 h 275"/>
                    <a:gd name="T2" fmla="*/ 72 w 73"/>
                    <a:gd name="T3" fmla="*/ 274 h 275"/>
                    <a:gd name="T4" fmla="*/ 0 w 73"/>
                    <a:gd name="T5" fmla="*/ 245 h 275"/>
                    <a:gd name="T6" fmla="*/ 0 w 73"/>
                    <a:gd name="T7" fmla="*/ 0 h 275"/>
                    <a:gd name="T8" fmla="*/ 72 w 73"/>
                    <a:gd name="T9" fmla="*/ 14 h 2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3"/>
                    <a:gd name="T16" fmla="*/ 0 h 275"/>
                    <a:gd name="T17" fmla="*/ 73 w 73"/>
                    <a:gd name="T18" fmla="*/ 275 h 27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3" h="275">
                      <a:moveTo>
                        <a:pt x="72" y="14"/>
                      </a:moveTo>
                      <a:lnTo>
                        <a:pt x="72" y="274"/>
                      </a:lnTo>
                      <a:lnTo>
                        <a:pt x="0" y="245"/>
                      </a:lnTo>
                      <a:lnTo>
                        <a:pt x="0" y="0"/>
                      </a:lnTo>
                      <a:lnTo>
                        <a:pt x="72" y="14"/>
                      </a:lnTo>
                    </a:path>
                  </a:pathLst>
                </a:custGeom>
                <a:solidFill>
                  <a:srgbClr val="5F5F5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300" name="Freeform 15"/>
                <p:cNvSpPr>
                  <a:spLocks/>
                </p:cNvSpPr>
                <p:nvPr/>
              </p:nvSpPr>
              <p:spPr bwMode="auto">
                <a:xfrm>
                  <a:off x="3767" y="1287"/>
                  <a:ext cx="154" cy="23"/>
                </a:xfrm>
                <a:custGeom>
                  <a:avLst/>
                  <a:gdLst>
                    <a:gd name="T0" fmla="*/ 0 w 154"/>
                    <a:gd name="T1" fmla="*/ 9 h 23"/>
                    <a:gd name="T2" fmla="*/ 79 w 154"/>
                    <a:gd name="T3" fmla="*/ 22 h 23"/>
                    <a:gd name="T4" fmla="*/ 153 w 154"/>
                    <a:gd name="T5" fmla="*/ 13 h 23"/>
                    <a:gd name="T6" fmla="*/ 77 w 154"/>
                    <a:gd name="T7" fmla="*/ 0 h 23"/>
                    <a:gd name="T8" fmla="*/ 0 w 154"/>
                    <a:gd name="T9" fmla="*/ 9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4"/>
                    <a:gd name="T16" fmla="*/ 0 h 23"/>
                    <a:gd name="T17" fmla="*/ 154 w 154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4" h="23">
                      <a:moveTo>
                        <a:pt x="0" y="9"/>
                      </a:moveTo>
                      <a:lnTo>
                        <a:pt x="79" y="22"/>
                      </a:lnTo>
                      <a:lnTo>
                        <a:pt x="153" y="13"/>
                      </a:lnTo>
                      <a:lnTo>
                        <a:pt x="77" y="0"/>
                      </a:lnTo>
                      <a:lnTo>
                        <a:pt x="0" y="9"/>
                      </a:lnTo>
                    </a:path>
                  </a:pathLst>
                </a:custGeom>
                <a:solidFill>
                  <a:srgbClr val="3F3F3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301" name="Freeform 16"/>
                <p:cNvSpPr>
                  <a:spLocks/>
                </p:cNvSpPr>
                <p:nvPr/>
              </p:nvSpPr>
              <p:spPr bwMode="auto">
                <a:xfrm>
                  <a:off x="3855" y="1311"/>
                  <a:ext cx="56" cy="66"/>
                </a:xfrm>
                <a:custGeom>
                  <a:avLst/>
                  <a:gdLst>
                    <a:gd name="T0" fmla="*/ 0 w 56"/>
                    <a:gd name="T1" fmla="*/ 6 h 66"/>
                    <a:gd name="T2" fmla="*/ 0 w 56"/>
                    <a:gd name="T3" fmla="*/ 65 h 66"/>
                    <a:gd name="T4" fmla="*/ 55 w 56"/>
                    <a:gd name="T5" fmla="*/ 58 h 66"/>
                    <a:gd name="T6" fmla="*/ 55 w 56"/>
                    <a:gd name="T7" fmla="*/ 0 h 66"/>
                    <a:gd name="T8" fmla="*/ 0 w 56"/>
                    <a:gd name="T9" fmla="*/ 6 h 6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6"/>
                    <a:gd name="T16" fmla="*/ 0 h 66"/>
                    <a:gd name="T17" fmla="*/ 56 w 56"/>
                    <a:gd name="T18" fmla="*/ 66 h 6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6" h="66">
                      <a:moveTo>
                        <a:pt x="0" y="6"/>
                      </a:moveTo>
                      <a:lnTo>
                        <a:pt x="0" y="65"/>
                      </a:lnTo>
                      <a:lnTo>
                        <a:pt x="55" y="58"/>
                      </a:lnTo>
                      <a:lnTo>
                        <a:pt x="55" y="0"/>
                      </a:lnTo>
                      <a:lnTo>
                        <a:pt x="0" y="6"/>
                      </a:lnTo>
                    </a:path>
                  </a:pathLst>
                </a:custGeom>
                <a:solidFill>
                  <a:srgbClr val="3F3F3F"/>
                </a:solidFill>
                <a:ln w="12700" cap="rnd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</p:grpSp>
          <p:grpSp>
            <p:nvGrpSpPr>
              <p:cNvPr id="167" name="Group 17"/>
              <p:cNvGrpSpPr>
                <a:grpSpLocks/>
              </p:cNvGrpSpPr>
              <p:nvPr/>
            </p:nvGrpSpPr>
            <p:grpSpPr bwMode="auto">
              <a:xfrm>
                <a:off x="3676" y="1294"/>
                <a:ext cx="162" cy="284"/>
                <a:chOff x="3676" y="1294"/>
                <a:chExt cx="162" cy="284"/>
              </a:xfrm>
            </p:grpSpPr>
            <p:grpSp>
              <p:nvGrpSpPr>
                <p:cNvPr id="276" name="Group 18"/>
                <p:cNvGrpSpPr>
                  <a:grpSpLocks/>
                </p:cNvGrpSpPr>
                <p:nvPr/>
              </p:nvGrpSpPr>
              <p:grpSpPr bwMode="auto">
                <a:xfrm>
                  <a:off x="3676" y="1294"/>
                  <a:ext cx="162" cy="284"/>
                  <a:chOff x="3676" y="1294"/>
                  <a:chExt cx="162" cy="284"/>
                </a:xfrm>
              </p:grpSpPr>
              <p:sp>
                <p:nvSpPr>
                  <p:cNvPr id="293" name="Freeform 19"/>
                  <p:cNvSpPr>
                    <a:spLocks/>
                  </p:cNvSpPr>
                  <p:nvPr/>
                </p:nvSpPr>
                <p:spPr bwMode="auto">
                  <a:xfrm>
                    <a:off x="3763" y="1308"/>
                    <a:ext cx="73" cy="270"/>
                  </a:xfrm>
                  <a:custGeom>
                    <a:avLst/>
                    <a:gdLst>
                      <a:gd name="T0" fmla="*/ 0 w 73"/>
                      <a:gd name="T1" fmla="*/ 9 h 270"/>
                      <a:gd name="T2" fmla="*/ 0 w 73"/>
                      <a:gd name="T3" fmla="*/ 269 h 270"/>
                      <a:gd name="T4" fmla="*/ 72 w 73"/>
                      <a:gd name="T5" fmla="*/ 255 h 270"/>
                      <a:gd name="T6" fmla="*/ 72 w 73"/>
                      <a:gd name="T7" fmla="*/ 0 h 270"/>
                      <a:gd name="T8" fmla="*/ 0 w 73"/>
                      <a:gd name="T9" fmla="*/ 9 h 2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3"/>
                      <a:gd name="T16" fmla="*/ 0 h 270"/>
                      <a:gd name="T17" fmla="*/ 73 w 73"/>
                      <a:gd name="T18" fmla="*/ 270 h 2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3" h="270">
                        <a:moveTo>
                          <a:pt x="0" y="9"/>
                        </a:moveTo>
                        <a:lnTo>
                          <a:pt x="0" y="269"/>
                        </a:lnTo>
                        <a:lnTo>
                          <a:pt x="72" y="255"/>
                        </a:lnTo>
                        <a:lnTo>
                          <a:pt x="72" y="0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9F9F9F"/>
                  </a:solidFill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94" name="Freeform 20"/>
                  <p:cNvSpPr>
                    <a:spLocks/>
                  </p:cNvSpPr>
                  <p:nvPr/>
                </p:nvSpPr>
                <p:spPr bwMode="auto">
                  <a:xfrm>
                    <a:off x="3691" y="1309"/>
                    <a:ext cx="73" cy="269"/>
                  </a:xfrm>
                  <a:custGeom>
                    <a:avLst/>
                    <a:gdLst>
                      <a:gd name="T0" fmla="*/ 72 w 73"/>
                      <a:gd name="T1" fmla="*/ 8 h 269"/>
                      <a:gd name="T2" fmla="*/ 72 w 73"/>
                      <a:gd name="T3" fmla="*/ 268 h 269"/>
                      <a:gd name="T4" fmla="*/ 0 w 73"/>
                      <a:gd name="T5" fmla="*/ 239 h 269"/>
                      <a:gd name="T6" fmla="*/ 0 w 73"/>
                      <a:gd name="T7" fmla="*/ 0 h 269"/>
                      <a:gd name="T8" fmla="*/ 72 w 73"/>
                      <a:gd name="T9" fmla="*/ 8 h 26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3"/>
                      <a:gd name="T16" fmla="*/ 0 h 269"/>
                      <a:gd name="T17" fmla="*/ 73 w 73"/>
                      <a:gd name="T18" fmla="*/ 269 h 26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3" h="269">
                        <a:moveTo>
                          <a:pt x="72" y="8"/>
                        </a:moveTo>
                        <a:lnTo>
                          <a:pt x="72" y="268"/>
                        </a:lnTo>
                        <a:lnTo>
                          <a:pt x="0" y="239"/>
                        </a:lnTo>
                        <a:lnTo>
                          <a:pt x="0" y="0"/>
                        </a:lnTo>
                        <a:lnTo>
                          <a:pt x="72" y="8"/>
                        </a:lnTo>
                      </a:path>
                    </a:pathLst>
                  </a:custGeom>
                  <a:solidFill>
                    <a:srgbClr val="5F5F5F"/>
                  </a:solidFill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95" name="Freeform 21"/>
                  <p:cNvSpPr>
                    <a:spLocks/>
                  </p:cNvSpPr>
                  <p:nvPr/>
                </p:nvSpPr>
                <p:spPr bwMode="auto">
                  <a:xfrm>
                    <a:off x="3676" y="1294"/>
                    <a:ext cx="162" cy="24"/>
                  </a:xfrm>
                  <a:custGeom>
                    <a:avLst/>
                    <a:gdLst>
                      <a:gd name="T0" fmla="*/ 0 w 162"/>
                      <a:gd name="T1" fmla="*/ 9 h 24"/>
                      <a:gd name="T2" fmla="*/ 87 w 162"/>
                      <a:gd name="T3" fmla="*/ 23 h 24"/>
                      <a:gd name="T4" fmla="*/ 161 w 162"/>
                      <a:gd name="T5" fmla="*/ 14 h 24"/>
                      <a:gd name="T6" fmla="*/ 80 w 162"/>
                      <a:gd name="T7" fmla="*/ 0 h 24"/>
                      <a:gd name="T8" fmla="*/ 0 w 162"/>
                      <a:gd name="T9" fmla="*/ 9 h 2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2"/>
                      <a:gd name="T16" fmla="*/ 0 h 24"/>
                      <a:gd name="T17" fmla="*/ 162 w 162"/>
                      <a:gd name="T18" fmla="*/ 24 h 2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2" h="24">
                        <a:moveTo>
                          <a:pt x="0" y="9"/>
                        </a:moveTo>
                        <a:lnTo>
                          <a:pt x="87" y="23"/>
                        </a:lnTo>
                        <a:lnTo>
                          <a:pt x="161" y="14"/>
                        </a:lnTo>
                        <a:lnTo>
                          <a:pt x="80" y="0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3F3F3F"/>
                  </a:solidFill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96" name="Freeform 22"/>
                  <p:cNvSpPr>
                    <a:spLocks/>
                  </p:cNvSpPr>
                  <p:nvPr/>
                </p:nvSpPr>
                <p:spPr bwMode="auto">
                  <a:xfrm>
                    <a:off x="3676" y="1302"/>
                    <a:ext cx="88" cy="95"/>
                  </a:xfrm>
                  <a:custGeom>
                    <a:avLst/>
                    <a:gdLst>
                      <a:gd name="T0" fmla="*/ 87 w 88"/>
                      <a:gd name="T1" fmla="*/ 15 h 95"/>
                      <a:gd name="T2" fmla="*/ 0 w 88"/>
                      <a:gd name="T3" fmla="*/ 0 h 95"/>
                      <a:gd name="T4" fmla="*/ 0 w 88"/>
                      <a:gd name="T5" fmla="*/ 73 h 95"/>
                      <a:gd name="T6" fmla="*/ 87 w 88"/>
                      <a:gd name="T7" fmla="*/ 94 h 95"/>
                      <a:gd name="T8" fmla="*/ 87 w 88"/>
                      <a:gd name="T9" fmla="*/ 15 h 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8"/>
                      <a:gd name="T16" fmla="*/ 0 h 95"/>
                      <a:gd name="T17" fmla="*/ 88 w 88"/>
                      <a:gd name="T18" fmla="*/ 95 h 9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8" h="95">
                        <a:moveTo>
                          <a:pt x="87" y="15"/>
                        </a:moveTo>
                        <a:lnTo>
                          <a:pt x="0" y="0"/>
                        </a:lnTo>
                        <a:lnTo>
                          <a:pt x="0" y="73"/>
                        </a:lnTo>
                        <a:lnTo>
                          <a:pt x="87" y="94"/>
                        </a:lnTo>
                        <a:lnTo>
                          <a:pt x="87" y="15"/>
                        </a:lnTo>
                      </a:path>
                    </a:pathLst>
                  </a:custGeom>
                  <a:solidFill>
                    <a:srgbClr val="5F5F5F"/>
                  </a:solidFill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97" name="Freeform 23"/>
                  <p:cNvSpPr>
                    <a:spLocks/>
                  </p:cNvSpPr>
                  <p:nvPr/>
                </p:nvSpPr>
                <p:spPr bwMode="auto">
                  <a:xfrm>
                    <a:off x="3763" y="1308"/>
                    <a:ext cx="75" cy="89"/>
                  </a:xfrm>
                  <a:custGeom>
                    <a:avLst/>
                    <a:gdLst>
                      <a:gd name="T0" fmla="*/ 0 w 75"/>
                      <a:gd name="T1" fmla="*/ 9 h 89"/>
                      <a:gd name="T2" fmla="*/ 74 w 75"/>
                      <a:gd name="T3" fmla="*/ 0 h 89"/>
                      <a:gd name="T4" fmla="*/ 74 w 75"/>
                      <a:gd name="T5" fmla="*/ 70 h 89"/>
                      <a:gd name="T6" fmla="*/ 0 w 75"/>
                      <a:gd name="T7" fmla="*/ 88 h 89"/>
                      <a:gd name="T8" fmla="*/ 0 w 75"/>
                      <a:gd name="T9" fmla="*/ 9 h 8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5"/>
                      <a:gd name="T16" fmla="*/ 0 h 89"/>
                      <a:gd name="T17" fmla="*/ 75 w 75"/>
                      <a:gd name="T18" fmla="*/ 89 h 8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5" h="89">
                        <a:moveTo>
                          <a:pt x="0" y="9"/>
                        </a:moveTo>
                        <a:lnTo>
                          <a:pt x="74" y="0"/>
                        </a:lnTo>
                        <a:lnTo>
                          <a:pt x="74" y="70"/>
                        </a:lnTo>
                        <a:lnTo>
                          <a:pt x="0" y="88"/>
                        </a:lnTo>
                        <a:lnTo>
                          <a:pt x="0" y="9"/>
                        </a:lnTo>
                      </a:path>
                    </a:pathLst>
                  </a:custGeom>
                  <a:solidFill>
                    <a:srgbClr val="9F9F9F"/>
                  </a:solidFill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</p:grpSp>
            <p:grpSp>
              <p:nvGrpSpPr>
                <p:cNvPr id="277" name="Group 24"/>
                <p:cNvGrpSpPr>
                  <a:grpSpLocks/>
                </p:cNvGrpSpPr>
                <p:nvPr/>
              </p:nvGrpSpPr>
              <p:grpSpPr bwMode="auto">
                <a:xfrm>
                  <a:off x="3767" y="1320"/>
                  <a:ext cx="61" cy="91"/>
                  <a:chOff x="3767" y="1320"/>
                  <a:chExt cx="61" cy="91"/>
                </a:xfrm>
              </p:grpSpPr>
              <p:grpSp>
                <p:nvGrpSpPr>
                  <p:cNvPr id="278" name="Group 25"/>
                  <p:cNvGrpSpPr>
                    <a:grpSpLocks/>
                  </p:cNvGrpSpPr>
                  <p:nvPr/>
                </p:nvGrpSpPr>
                <p:grpSpPr bwMode="auto">
                  <a:xfrm>
                    <a:off x="3767" y="1320"/>
                    <a:ext cx="60" cy="42"/>
                    <a:chOff x="3767" y="1320"/>
                    <a:chExt cx="60" cy="42"/>
                  </a:xfrm>
                </p:grpSpPr>
                <p:grpSp>
                  <p:nvGrpSpPr>
                    <p:cNvPr id="281" name="Group 2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801" y="1320"/>
                      <a:ext cx="26" cy="34"/>
                      <a:chOff x="3801" y="1320"/>
                      <a:chExt cx="26" cy="34"/>
                    </a:xfrm>
                  </p:grpSpPr>
                  <p:sp>
                    <p:nvSpPr>
                      <p:cNvPr id="288" name="Oval 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01" y="1320"/>
                        <a:ext cx="22" cy="33"/>
                      </a:xfrm>
                      <a:prstGeom prst="ellipse">
                        <a:avLst/>
                      </a:prstGeom>
                      <a:solidFill>
                        <a:srgbClr val="7F7F9F"/>
                      </a:solidFill>
                      <a:ln w="12700">
                        <a:noFill/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289" name="Oval 2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04" y="1320"/>
                        <a:ext cx="23" cy="34"/>
                      </a:xfrm>
                      <a:prstGeom prst="ellipse">
                        <a:avLst/>
                      </a:prstGeom>
                      <a:solidFill>
                        <a:srgbClr val="DFDFFF"/>
                      </a:solidFill>
                      <a:ln w="12700">
                        <a:noFill/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290" name="Oval 2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809" y="1327"/>
                        <a:ext cx="12" cy="21"/>
                      </a:xfrm>
                      <a:prstGeom prst="ellipse">
                        <a:avLst/>
                      </a:prstGeom>
                      <a:solidFill>
                        <a:srgbClr val="BFBFDF"/>
                      </a:solidFill>
                      <a:ln w="12700">
                        <a:noFill/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291" name="Arc 3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09" y="1327"/>
                        <a:ext cx="7" cy="13"/>
                      </a:xfrm>
                      <a:custGeom>
                        <a:avLst/>
                        <a:gdLst>
                          <a:gd name="T0" fmla="*/ 0 w 21600"/>
                          <a:gd name="T1" fmla="*/ 0 h 27145"/>
                          <a:gd name="T2" fmla="*/ 0 w 21600"/>
                          <a:gd name="T3" fmla="*/ 0 h 27145"/>
                          <a:gd name="T4" fmla="*/ 0 w 21600"/>
                          <a:gd name="T5" fmla="*/ 0 h 27145"/>
                          <a:gd name="T6" fmla="*/ 0 60000 65536"/>
                          <a:gd name="T7" fmla="*/ 0 60000 65536"/>
                          <a:gd name="T8" fmla="*/ 0 60000 65536"/>
                          <a:gd name="T9" fmla="*/ 0 w 21600"/>
                          <a:gd name="T10" fmla="*/ 0 h 27145"/>
                          <a:gd name="T11" fmla="*/ 21600 w 21600"/>
                          <a:gd name="T12" fmla="*/ 27145 h 27145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T9" t="T10" r="T11" b="T12"/>
                        <a:pathLst>
                          <a:path w="21600" h="27145" fill="none" extrusionOk="0">
                            <a:moveTo>
                              <a:pt x="792" y="27144"/>
                            </a:moveTo>
                            <a:cubicBezTo>
                              <a:pt x="266" y="25257"/>
                              <a:pt x="0" y="23307"/>
                              <a:pt x="0" y="21349"/>
                            </a:cubicBezTo>
                            <a:cubicBezTo>
                              <a:pt x="0" y="10687"/>
                              <a:pt x="7778" y="1621"/>
                              <a:pt x="18316" y="0"/>
                            </a:cubicBezTo>
                          </a:path>
                          <a:path w="21600" h="27145" stroke="0" extrusionOk="0">
                            <a:moveTo>
                              <a:pt x="792" y="27144"/>
                            </a:moveTo>
                            <a:cubicBezTo>
                              <a:pt x="266" y="25257"/>
                              <a:pt x="0" y="23307"/>
                              <a:pt x="0" y="21349"/>
                            </a:cubicBezTo>
                            <a:cubicBezTo>
                              <a:pt x="0" y="10687"/>
                              <a:pt x="7778" y="1621"/>
                              <a:pt x="18316" y="0"/>
                            </a:cubicBezTo>
                            <a:lnTo>
                              <a:pt x="21600" y="21349"/>
                            </a:lnTo>
                            <a:close/>
                          </a:path>
                        </a:pathLst>
                      </a:custGeom>
                      <a:solidFill>
                        <a:srgbClr val="5F5F7F"/>
                      </a:solidFill>
                      <a:ln w="127000" cap="rnd">
                        <a:noFill/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292" name="Arc 3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15" y="1334"/>
                        <a:ext cx="7" cy="14"/>
                      </a:xfrm>
                      <a:custGeom>
                        <a:avLst/>
                        <a:gdLst>
                          <a:gd name="T0" fmla="*/ 0 w 21600"/>
                          <a:gd name="T1" fmla="*/ 0 h 30734"/>
                          <a:gd name="T2" fmla="*/ 0 w 21600"/>
                          <a:gd name="T3" fmla="*/ 0 h 30734"/>
                          <a:gd name="T4" fmla="*/ 0 w 21600"/>
                          <a:gd name="T5" fmla="*/ 0 h 30734"/>
                          <a:gd name="T6" fmla="*/ 0 60000 65536"/>
                          <a:gd name="T7" fmla="*/ 0 60000 65536"/>
                          <a:gd name="T8" fmla="*/ 0 60000 65536"/>
                          <a:gd name="T9" fmla="*/ 0 w 21600"/>
                          <a:gd name="T10" fmla="*/ 0 h 30734"/>
                          <a:gd name="T11" fmla="*/ 21600 w 21600"/>
                          <a:gd name="T12" fmla="*/ 30734 h 30734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T9" t="T10" r="T11" b="T12"/>
                        <a:pathLst>
                          <a:path w="21600" h="30734" fill="none" extrusionOk="0">
                            <a:moveTo>
                              <a:pt x="19573" y="0"/>
                            </a:moveTo>
                            <a:cubicBezTo>
                              <a:pt x="20908" y="2860"/>
                              <a:pt x="21600" y="5977"/>
                              <a:pt x="21600" y="9134"/>
                            </a:cubicBezTo>
                            <a:cubicBezTo>
                              <a:pt x="21600" y="21063"/>
                              <a:pt x="11929" y="30734"/>
                              <a:pt x="-1" y="30734"/>
                            </a:cubicBezTo>
                          </a:path>
                          <a:path w="21600" h="30734" stroke="0" extrusionOk="0">
                            <a:moveTo>
                              <a:pt x="19573" y="0"/>
                            </a:moveTo>
                            <a:cubicBezTo>
                              <a:pt x="20908" y="2860"/>
                              <a:pt x="21600" y="5977"/>
                              <a:pt x="21600" y="9134"/>
                            </a:cubicBezTo>
                            <a:cubicBezTo>
                              <a:pt x="21600" y="21063"/>
                              <a:pt x="11929" y="30734"/>
                              <a:pt x="-1" y="30734"/>
                            </a:cubicBezTo>
                            <a:lnTo>
                              <a:pt x="0" y="9134"/>
                            </a:lnTo>
                            <a:close/>
                          </a:path>
                        </a:pathLst>
                      </a:custGeom>
                      <a:solidFill>
                        <a:srgbClr val="7F7F9F"/>
                      </a:solidFill>
                      <a:ln w="127000" cap="rnd">
                        <a:noFill/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</p:grpSp>
                <p:grpSp>
                  <p:nvGrpSpPr>
                    <p:cNvPr id="282" name="Group 3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767" y="1327"/>
                      <a:ext cx="25" cy="35"/>
                      <a:chOff x="3767" y="1327"/>
                      <a:chExt cx="25" cy="35"/>
                    </a:xfrm>
                  </p:grpSpPr>
                  <p:sp>
                    <p:nvSpPr>
                      <p:cNvPr id="283" name="Oval 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67" y="1327"/>
                        <a:ext cx="22" cy="34"/>
                      </a:xfrm>
                      <a:prstGeom prst="ellipse">
                        <a:avLst/>
                      </a:prstGeom>
                      <a:solidFill>
                        <a:srgbClr val="7F7F9F"/>
                      </a:solidFill>
                      <a:ln w="12700">
                        <a:noFill/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284" name="Oval 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69" y="1328"/>
                        <a:ext cx="23" cy="34"/>
                      </a:xfrm>
                      <a:prstGeom prst="ellipse">
                        <a:avLst/>
                      </a:prstGeom>
                      <a:solidFill>
                        <a:srgbClr val="DFDFFF"/>
                      </a:solidFill>
                      <a:ln w="12700">
                        <a:noFill/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285" name="Oval 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774" y="1334"/>
                        <a:ext cx="13" cy="21"/>
                      </a:xfrm>
                      <a:prstGeom prst="ellipse">
                        <a:avLst/>
                      </a:prstGeom>
                      <a:solidFill>
                        <a:srgbClr val="BFBFDF"/>
                      </a:solidFill>
                      <a:ln w="12700">
                        <a:noFill/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286" name="Arc 3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775" y="1336"/>
                        <a:ext cx="6" cy="11"/>
                      </a:xfrm>
                      <a:custGeom>
                        <a:avLst/>
                        <a:gdLst>
                          <a:gd name="T0" fmla="*/ 0 w 21600"/>
                          <a:gd name="T1" fmla="*/ 0 h 25784"/>
                          <a:gd name="T2" fmla="*/ 0 w 21600"/>
                          <a:gd name="T3" fmla="*/ 0 h 25784"/>
                          <a:gd name="T4" fmla="*/ 0 w 21600"/>
                          <a:gd name="T5" fmla="*/ 0 h 25784"/>
                          <a:gd name="T6" fmla="*/ 0 60000 65536"/>
                          <a:gd name="T7" fmla="*/ 0 60000 65536"/>
                          <a:gd name="T8" fmla="*/ 0 60000 65536"/>
                          <a:gd name="T9" fmla="*/ 0 w 21600"/>
                          <a:gd name="T10" fmla="*/ 0 h 25784"/>
                          <a:gd name="T11" fmla="*/ 21600 w 21600"/>
                          <a:gd name="T12" fmla="*/ 25784 h 25784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T9" t="T10" r="T11" b="T12"/>
                        <a:pathLst>
                          <a:path w="21600" h="25784" fill="none" extrusionOk="0">
                            <a:moveTo>
                              <a:pt x="463" y="25783"/>
                            </a:moveTo>
                            <a:cubicBezTo>
                              <a:pt x="155" y="24320"/>
                              <a:pt x="0" y="22829"/>
                              <a:pt x="0" y="21334"/>
                            </a:cubicBezTo>
                            <a:cubicBezTo>
                              <a:pt x="0" y="10708"/>
                              <a:pt x="7727" y="1661"/>
                              <a:pt x="18221" y="-1"/>
                            </a:cubicBezTo>
                          </a:path>
                          <a:path w="21600" h="25784" stroke="0" extrusionOk="0">
                            <a:moveTo>
                              <a:pt x="463" y="25783"/>
                            </a:moveTo>
                            <a:cubicBezTo>
                              <a:pt x="155" y="24320"/>
                              <a:pt x="0" y="22829"/>
                              <a:pt x="0" y="21334"/>
                            </a:cubicBezTo>
                            <a:cubicBezTo>
                              <a:pt x="0" y="10708"/>
                              <a:pt x="7727" y="1661"/>
                              <a:pt x="18221" y="-1"/>
                            </a:cubicBezTo>
                            <a:lnTo>
                              <a:pt x="21600" y="21334"/>
                            </a:lnTo>
                            <a:close/>
                          </a:path>
                        </a:pathLst>
                      </a:custGeom>
                      <a:solidFill>
                        <a:srgbClr val="5F5F7F"/>
                      </a:solidFill>
                      <a:ln w="127000" cap="rnd">
                        <a:noFill/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287" name="Arc 3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781" y="1341"/>
                        <a:ext cx="7" cy="15"/>
                      </a:xfrm>
                      <a:custGeom>
                        <a:avLst/>
                        <a:gdLst>
                          <a:gd name="T0" fmla="*/ 0 w 24884"/>
                          <a:gd name="T1" fmla="*/ 0 h 31565"/>
                          <a:gd name="T2" fmla="*/ 0 w 24884"/>
                          <a:gd name="T3" fmla="*/ 0 h 31565"/>
                          <a:gd name="T4" fmla="*/ 0 w 24884"/>
                          <a:gd name="T5" fmla="*/ 0 h 31565"/>
                          <a:gd name="T6" fmla="*/ 0 60000 65536"/>
                          <a:gd name="T7" fmla="*/ 0 60000 65536"/>
                          <a:gd name="T8" fmla="*/ 0 60000 65536"/>
                          <a:gd name="T9" fmla="*/ 0 w 24884"/>
                          <a:gd name="T10" fmla="*/ 0 h 31565"/>
                          <a:gd name="T11" fmla="*/ 24884 w 24884"/>
                          <a:gd name="T12" fmla="*/ 31565 h 31565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T9" t="T10" r="T11" b="T12"/>
                        <a:pathLst>
                          <a:path w="24884" h="31565" fill="none" extrusionOk="0">
                            <a:moveTo>
                              <a:pt x="22447" y="0"/>
                            </a:moveTo>
                            <a:cubicBezTo>
                              <a:pt x="24048" y="3077"/>
                              <a:pt x="24884" y="6495"/>
                              <a:pt x="24884" y="9965"/>
                            </a:cubicBezTo>
                            <a:cubicBezTo>
                              <a:pt x="24884" y="21894"/>
                              <a:pt x="15213" y="31565"/>
                              <a:pt x="3284" y="31565"/>
                            </a:cubicBezTo>
                            <a:cubicBezTo>
                              <a:pt x="2184" y="31564"/>
                              <a:pt x="1086" y="31481"/>
                              <a:pt x="0" y="31313"/>
                            </a:cubicBezTo>
                          </a:path>
                          <a:path w="24884" h="31565" stroke="0" extrusionOk="0">
                            <a:moveTo>
                              <a:pt x="22447" y="0"/>
                            </a:moveTo>
                            <a:cubicBezTo>
                              <a:pt x="24048" y="3077"/>
                              <a:pt x="24884" y="6495"/>
                              <a:pt x="24884" y="9965"/>
                            </a:cubicBezTo>
                            <a:cubicBezTo>
                              <a:pt x="24884" y="21894"/>
                              <a:pt x="15213" y="31565"/>
                              <a:pt x="3284" y="31565"/>
                            </a:cubicBezTo>
                            <a:cubicBezTo>
                              <a:pt x="2184" y="31564"/>
                              <a:pt x="1086" y="31481"/>
                              <a:pt x="0" y="31313"/>
                            </a:cubicBezTo>
                            <a:lnTo>
                              <a:pt x="3284" y="9965"/>
                            </a:lnTo>
                            <a:close/>
                          </a:path>
                        </a:pathLst>
                      </a:custGeom>
                      <a:solidFill>
                        <a:srgbClr val="7F7F9F"/>
                      </a:solidFill>
                      <a:ln w="127000" cap="rnd">
                        <a:noFill/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</p:grpSp>
              </p:grpSp>
              <p:sp>
                <p:nvSpPr>
                  <p:cNvPr id="279" name="Freeform 38"/>
                  <p:cNvSpPr>
                    <a:spLocks/>
                  </p:cNvSpPr>
                  <p:nvPr/>
                </p:nvSpPr>
                <p:spPr bwMode="auto">
                  <a:xfrm>
                    <a:off x="3771" y="1381"/>
                    <a:ext cx="57" cy="30"/>
                  </a:xfrm>
                  <a:custGeom>
                    <a:avLst/>
                    <a:gdLst>
                      <a:gd name="T0" fmla="*/ 0 w 57"/>
                      <a:gd name="T1" fmla="*/ 13 h 30"/>
                      <a:gd name="T2" fmla="*/ 56 w 57"/>
                      <a:gd name="T3" fmla="*/ 0 h 30"/>
                      <a:gd name="T4" fmla="*/ 56 w 57"/>
                      <a:gd name="T5" fmla="*/ 16 h 30"/>
                      <a:gd name="T6" fmla="*/ 0 w 57"/>
                      <a:gd name="T7" fmla="*/ 29 h 30"/>
                      <a:gd name="T8" fmla="*/ 0 w 57"/>
                      <a:gd name="T9" fmla="*/ 13 h 3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7"/>
                      <a:gd name="T16" fmla="*/ 0 h 30"/>
                      <a:gd name="T17" fmla="*/ 57 w 57"/>
                      <a:gd name="T18" fmla="*/ 30 h 3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7" h="30">
                        <a:moveTo>
                          <a:pt x="0" y="13"/>
                        </a:moveTo>
                        <a:lnTo>
                          <a:pt x="56" y="0"/>
                        </a:lnTo>
                        <a:lnTo>
                          <a:pt x="56" y="16"/>
                        </a:lnTo>
                        <a:lnTo>
                          <a:pt x="0" y="29"/>
                        </a:lnTo>
                        <a:lnTo>
                          <a:pt x="0" y="13"/>
                        </a:lnTo>
                      </a:path>
                    </a:pathLst>
                  </a:custGeom>
                  <a:solidFill>
                    <a:srgbClr val="3F3F3F"/>
                  </a:solidFill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80" name="Freeform 39"/>
                  <p:cNvSpPr>
                    <a:spLocks/>
                  </p:cNvSpPr>
                  <p:nvPr/>
                </p:nvSpPr>
                <p:spPr bwMode="auto">
                  <a:xfrm>
                    <a:off x="3775" y="1385"/>
                    <a:ext cx="43" cy="10"/>
                  </a:xfrm>
                  <a:custGeom>
                    <a:avLst/>
                    <a:gdLst>
                      <a:gd name="T0" fmla="*/ 0 w 43"/>
                      <a:gd name="T1" fmla="*/ 6 h 10"/>
                      <a:gd name="T2" fmla="*/ 0 w 43"/>
                      <a:gd name="T3" fmla="*/ 9 h 10"/>
                      <a:gd name="T4" fmla="*/ 42 w 43"/>
                      <a:gd name="T5" fmla="*/ 3 h 10"/>
                      <a:gd name="T6" fmla="*/ 42 w 43"/>
                      <a:gd name="T7" fmla="*/ 0 h 10"/>
                      <a:gd name="T8" fmla="*/ 0 w 43"/>
                      <a:gd name="T9" fmla="*/ 6 h 1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3"/>
                      <a:gd name="T16" fmla="*/ 0 h 10"/>
                      <a:gd name="T17" fmla="*/ 43 w 43"/>
                      <a:gd name="T18" fmla="*/ 10 h 1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3" h="10">
                        <a:moveTo>
                          <a:pt x="0" y="6"/>
                        </a:moveTo>
                        <a:lnTo>
                          <a:pt x="0" y="9"/>
                        </a:lnTo>
                        <a:lnTo>
                          <a:pt x="42" y="3"/>
                        </a:lnTo>
                        <a:lnTo>
                          <a:pt x="42" y="0"/>
                        </a:lnTo>
                        <a:lnTo>
                          <a:pt x="0" y="6"/>
                        </a:lnTo>
                      </a:path>
                    </a:pathLst>
                  </a:custGeom>
                  <a:solidFill>
                    <a:srgbClr val="FF0000"/>
                  </a:solidFill>
                  <a:ln w="12700" cap="rnd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</p:grpSp>
          </p:grpSp>
          <p:grpSp>
            <p:nvGrpSpPr>
              <p:cNvPr id="168" name="Group 40"/>
              <p:cNvGrpSpPr>
                <a:grpSpLocks/>
              </p:cNvGrpSpPr>
              <p:nvPr/>
            </p:nvGrpSpPr>
            <p:grpSpPr bwMode="auto">
              <a:xfrm>
                <a:off x="3476" y="1361"/>
                <a:ext cx="372" cy="287"/>
                <a:chOff x="3476" y="1361"/>
                <a:chExt cx="372" cy="287"/>
              </a:xfrm>
            </p:grpSpPr>
            <p:sp>
              <p:nvSpPr>
                <p:cNvPr id="262" name="Freeform 41"/>
                <p:cNvSpPr>
                  <a:spLocks/>
                </p:cNvSpPr>
                <p:nvPr/>
              </p:nvSpPr>
              <p:spPr bwMode="auto">
                <a:xfrm>
                  <a:off x="3476" y="1385"/>
                  <a:ext cx="264" cy="249"/>
                </a:xfrm>
                <a:custGeom>
                  <a:avLst/>
                  <a:gdLst>
                    <a:gd name="T0" fmla="*/ 0 w 264"/>
                    <a:gd name="T1" fmla="*/ 0 h 249"/>
                    <a:gd name="T2" fmla="*/ 263 w 264"/>
                    <a:gd name="T3" fmla="*/ 49 h 249"/>
                    <a:gd name="T4" fmla="*/ 238 w 264"/>
                    <a:gd name="T5" fmla="*/ 89 h 249"/>
                    <a:gd name="T6" fmla="*/ 223 w 264"/>
                    <a:gd name="T7" fmla="*/ 140 h 249"/>
                    <a:gd name="T8" fmla="*/ 222 w 264"/>
                    <a:gd name="T9" fmla="*/ 248 h 249"/>
                    <a:gd name="T10" fmla="*/ 0 w 264"/>
                    <a:gd name="T11" fmla="*/ 136 h 249"/>
                    <a:gd name="T12" fmla="*/ 0 w 264"/>
                    <a:gd name="T13" fmla="*/ 0 h 24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4"/>
                    <a:gd name="T22" fmla="*/ 0 h 249"/>
                    <a:gd name="T23" fmla="*/ 264 w 264"/>
                    <a:gd name="T24" fmla="*/ 249 h 24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4" h="249">
                      <a:moveTo>
                        <a:pt x="0" y="0"/>
                      </a:moveTo>
                      <a:lnTo>
                        <a:pt x="263" y="49"/>
                      </a:lnTo>
                      <a:lnTo>
                        <a:pt x="238" y="89"/>
                      </a:lnTo>
                      <a:lnTo>
                        <a:pt x="223" y="140"/>
                      </a:lnTo>
                      <a:lnTo>
                        <a:pt x="222" y="248"/>
                      </a:lnTo>
                      <a:lnTo>
                        <a:pt x="0" y="13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5F5F5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263" name="Freeform 42"/>
                <p:cNvSpPr>
                  <a:spLocks/>
                </p:cNvSpPr>
                <p:nvPr/>
              </p:nvSpPr>
              <p:spPr bwMode="auto">
                <a:xfrm>
                  <a:off x="3699" y="1449"/>
                  <a:ext cx="149" cy="77"/>
                </a:xfrm>
                <a:custGeom>
                  <a:avLst/>
                  <a:gdLst>
                    <a:gd name="T0" fmla="*/ 15 w 149"/>
                    <a:gd name="T1" fmla="*/ 25 h 77"/>
                    <a:gd name="T2" fmla="*/ 148 w 149"/>
                    <a:gd name="T3" fmla="*/ 0 h 77"/>
                    <a:gd name="T4" fmla="*/ 131 w 149"/>
                    <a:gd name="T5" fmla="*/ 51 h 77"/>
                    <a:gd name="T6" fmla="*/ 0 w 149"/>
                    <a:gd name="T7" fmla="*/ 76 h 77"/>
                    <a:gd name="T8" fmla="*/ 15 w 149"/>
                    <a:gd name="T9" fmla="*/ 25 h 7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9"/>
                    <a:gd name="T16" fmla="*/ 0 h 77"/>
                    <a:gd name="T17" fmla="*/ 149 w 149"/>
                    <a:gd name="T18" fmla="*/ 77 h 7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9" h="77">
                      <a:moveTo>
                        <a:pt x="15" y="25"/>
                      </a:moveTo>
                      <a:lnTo>
                        <a:pt x="148" y="0"/>
                      </a:lnTo>
                      <a:lnTo>
                        <a:pt x="131" y="51"/>
                      </a:lnTo>
                      <a:lnTo>
                        <a:pt x="0" y="76"/>
                      </a:lnTo>
                      <a:lnTo>
                        <a:pt x="15" y="25"/>
                      </a:lnTo>
                    </a:path>
                  </a:pathLst>
                </a:custGeom>
                <a:solidFill>
                  <a:srgbClr val="80808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264" name="Freeform 43"/>
                <p:cNvSpPr>
                  <a:spLocks/>
                </p:cNvSpPr>
                <p:nvPr/>
              </p:nvSpPr>
              <p:spPr bwMode="auto">
                <a:xfrm>
                  <a:off x="3699" y="1606"/>
                  <a:ext cx="127" cy="42"/>
                </a:xfrm>
                <a:custGeom>
                  <a:avLst/>
                  <a:gdLst>
                    <a:gd name="T0" fmla="*/ 0 w 127"/>
                    <a:gd name="T1" fmla="*/ 24 h 42"/>
                    <a:gd name="T2" fmla="*/ 126 w 127"/>
                    <a:gd name="T3" fmla="*/ 0 h 42"/>
                    <a:gd name="T4" fmla="*/ 126 w 127"/>
                    <a:gd name="T5" fmla="*/ 17 h 42"/>
                    <a:gd name="T6" fmla="*/ 0 w 127"/>
                    <a:gd name="T7" fmla="*/ 41 h 42"/>
                    <a:gd name="T8" fmla="*/ 0 w 127"/>
                    <a:gd name="T9" fmla="*/ 24 h 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7"/>
                    <a:gd name="T16" fmla="*/ 0 h 42"/>
                    <a:gd name="T17" fmla="*/ 127 w 127"/>
                    <a:gd name="T18" fmla="*/ 42 h 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7" h="42">
                      <a:moveTo>
                        <a:pt x="0" y="24"/>
                      </a:moveTo>
                      <a:lnTo>
                        <a:pt x="126" y="0"/>
                      </a:lnTo>
                      <a:lnTo>
                        <a:pt x="126" y="17"/>
                      </a:lnTo>
                      <a:lnTo>
                        <a:pt x="0" y="41"/>
                      </a:lnTo>
                      <a:lnTo>
                        <a:pt x="0" y="24"/>
                      </a:lnTo>
                    </a:path>
                  </a:pathLst>
                </a:custGeom>
                <a:solidFill>
                  <a:srgbClr val="5F5F5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265" name="Freeform 44"/>
                <p:cNvSpPr>
                  <a:spLocks/>
                </p:cNvSpPr>
                <p:nvPr/>
              </p:nvSpPr>
              <p:spPr bwMode="auto">
                <a:xfrm>
                  <a:off x="3698" y="1500"/>
                  <a:ext cx="133" cy="134"/>
                </a:xfrm>
                <a:custGeom>
                  <a:avLst/>
                  <a:gdLst>
                    <a:gd name="T0" fmla="*/ 0 w 133"/>
                    <a:gd name="T1" fmla="*/ 25 h 134"/>
                    <a:gd name="T2" fmla="*/ 132 w 133"/>
                    <a:gd name="T3" fmla="*/ 0 h 134"/>
                    <a:gd name="T4" fmla="*/ 132 w 133"/>
                    <a:gd name="T5" fmla="*/ 110 h 134"/>
                    <a:gd name="T6" fmla="*/ 0 w 133"/>
                    <a:gd name="T7" fmla="*/ 133 h 134"/>
                    <a:gd name="T8" fmla="*/ 0 w 133"/>
                    <a:gd name="T9" fmla="*/ 25 h 1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3"/>
                    <a:gd name="T16" fmla="*/ 0 h 134"/>
                    <a:gd name="T17" fmla="*/ 133 w 133"/>
                    <a:gd name="T18" fmla="*/ 134 h 13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3" h="134">
                      <a:moveTo>
                        <a:pt x="0" y="25"/>
                      </a:moveTo>
                      <a:lnTo>
                        <a:pt x="132" y="0"/>
                      </a:lnTo>
                      <a:lnTo>
                        <a:pt x="132" y="110"/>
                      </a:lnTo>
                      <a:lnTo>
                        <a:pt x="0" y="133"/>
                      </a:lnTo>
                      <a:lnTo>
                        <a:pt x="0" y="25"/>
                      </a:lnTo>
                    </a:path>
                  </a:pathLst>
                </a:custGeom>
                <a:solidFill>
                  <a:srgbClr val="9F9F9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266" name="Freeform 45"/>
                <p:cNvSpPr>
                  <a:spLocks/>
                </p:cNvSpPr>
                <p:nvPr/>
              </p:nvSpPr>
              <p:spPr bwMode="auto">
                <a:xfrm>
                  <a:off x="3484" y="1520"/>
                  <a:ext cx="216" cy="128"/>
                </a:xfrm>
                <a:custGeom>
                  <a:avLst/>
                  <a:gdLst>
                    <a:gd name="T0" fmla="*/ 215 w 216"/>
                    <a:gd name="T1" fmla="*/ 114 h 128"/>
                    <a:gd name="T2" fmla="*/ 215 w 216"/>
                    <a:gd name="T3" fmla="*/ 127 h 128"/>
                    <a:gd name="T4" fmla="*/ 0 w 216"/>
                    <a:gd name="T5" fmla="*/ 16 h 128"/>
                    <a:gd name="T6" fmla="*/ 0 w 216"/>
                    <a:gd name="T7" fmla="*/ 0 h 128"/>
                    <a:gd name="T8" fmla="*/ 215 w 216"/>
                    <a:gd name="T9" fmla="*/ 114 h 1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6"/>
                    <a:gd name="T16" fmla="*/ 0 h 128"/>
                    <a:gd name="T17" fmla="*/ 216 w 216"/>
                    <a:gd name="T18" fmla="*/ 128 h 1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6" h="128">
                      <a:moveTo>
                        <a:pt x="215" y="114"/>
                      </a:moveTo>
                      <a:lnTo>
                        <a:pt x="215" y="127"/>
                      </a:lnTo>
                      <a:lnTo>
                        <a:pt x="0" y="16"/>
                      </a:lnTo>
                      <a:lnTo>
                        <a:pt x="0" y="0"/>
                      </a:lnTo>
                      <a:lnTo>
                        <a:pt x="215" y="114"/>
                      </a:lnTo>
                    </a:path>
                  </a:pathLst>
                </a:custGeom>
                <a:solidFill>
                  <a:srgbClr val="3F3F3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267" name="Freeform 46"/>
                <p:cNvSpPr>
                  <a:spLocks/>
                </p:cNvSpPr>
                <p:nvPr/>
              </p:nvSpPr>
              <p:spPr bwMode="auto">
                <a:xfrm>
                  <a:off x="3477" y="1361"/>
                  <a:ext cx="370" cy="114"/>
                </a:xfrm>
                <a:custGeom>
                  <a:avLst/>
                  <a:gdLst>
                    <a:gd name="T0" fmla="*/ 0 w 370"/>
                    <a:gd name="T1" fmla="*/ 24 h 114"/>
                    <a:gd name="T2" fmla="*/ 126 w 370"/>
                    <a:gd name="T3" fmla="*/ 0 h 114"/>
                    <a:gd name="T4" fmla="*/ 363 w 370"/>
                    <a:gd name="T5" fmla="*/ 60 h 114"/>
                    <a:gd name="T6" fmla="*/ 369 w 370"/>
                    <a:gd name="T7" fmla="*/ 89 h 114"/>
                    <a:gd name="T8" fmla="*/ 237 w 370"/>
                    <a:gd name="T9" fmla="*/ 113 h 114"/>
                    <a:gd name="T10" fmla="*/ 232 w 370"/>
                    <a:gd name="T11" fmla="*/ 83 h 114"/>
                    <a:gd name="T12" fmla="*/ 0 w 370"/>
                    <a:gd name="T13" fmla="*/ 24 h 11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70"/>
                    <a:gd name="T22" fmla="*/ 0 h 114"/>
                    <a:gd name="T23" fmla="*/ 370 w 370"/>
                    <a:gd name="T24" fmla="*/ 114 h 11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70" h="114">
                      <a:moveTo>
                        <a:pt x="0" y="24"/>
                      </a:moveTo>
                      <a:lnTo>
                        <a:pt x="126" y="0"/>
                      </a:lnTo>
                      <a:lnTo>
                        <a:pt x="363" y="60"/>
                      </a:lnTo>
                      <a:lnTo>
                        <a:pt x="369" y="89"/>
                      </a:lnTo>
                      <a:lnTo>
                        <a:pt x="237" y="113"/>
                      </a:lnTo>
                      <a:lnTo>
                        <a:pt x="232" y="83"/>
                      </a:lnTo>
                      <a:lnTo>
                        <a:pt x="0" y="24"/>
                      </a:lnTo>
                    </a:path>
                  </a:pathLst>
                </a:custGeom>
                <a:solidFill>
                  <a:srgbClr val="3F3F3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268" name="Freeform 47"/>
                <p:cNvSpPr>
                  <a:spLocks/>
                </p:cNvSpPr>
                <p:nvPr/>
              </p:nvSpPr>
              <p:spPr bwMode="auto">
                <a:xfrm>
                  <a:off x="3711" y="1421"/>
                  <a:ext cx="130" cy="24"/>
                </a:xfrm>
                <a:custGeom>
                  <a:avLst/>
                  <a:gdLst>
                    <a:gd name="T0" fmla="*/ 0 w 130"/>
                    <a:gd name="T1" fmla="*/ 23 h 24"/>
                    <a:gd name="T2" fmla="*/ 129 w 130"/>
                    <a:gd name="T3" fmla="*/ 0 h 24"/>
                    <a:gd name="T4" fmla="*/ 0 60000 65536"/>
                    <a:gd name="T5" fmla="*/ 0 60000 65536"/>
                    <a:gd name="T6" fmla="*/ 0 w 130"/>
                    <a:gd name="T7" fmla="*/ 0 h 24"/>
                    <a:gd name="T8" fmla="*/ 130 w 130"/>
                    <a:gd name="T9" fmla="*/ 24 h 24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30" h="24">
                      <a:moveTo>
                        <a:pt x="0" y="23"/>
                      </a:moveTo>
                      <a:lnTo>
                        <a:pt x="129" y="0"/>
                      </a:lnTo>
                    </a:path>
                  </a:pathLst>
                </a:custGeom>
                <a:no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grpSp>
              <p:nvGrpSpPr>
                <p:cNvPr id="269" name="Group 48"/>
                <p:cNvGrpSpPr>
                  <a:grpSpLocks/>
                </p:cNvGrpSpPr>
                <p:nvPr/>
              </p:nvGrpSpPr>
              <p:grpSpPr bwMode="auto">
                <a:xfrm>
                  <a:off x="3737" y="1468"/>
                  <a:ext cx="77" cy="31"/>
                  <a:chOff x="3737" y="1468"/>
                  <a:chExt cx="77" cy="31"/>
                </a:xfrm>
              </p:grpSpPr>
              <p:sp>
                <p:nvSpPr>
                  <p:cNvPr id="270" name="Oval 49"/>
                  <p:cNvSpPr>
                    <a:spLocks noChangeArrowheads="1"/>
                  </p:cNvSpPr>
                  <p:nvPr/>
                </p:nvSpPr>
                <p:spPr bwMode="auto">
                  <a:xfrm>
                    <a:off x="3807" y="1468"/>
                    <a:ext cx="7" cy="1"/>
                  </a:xfrm>
                  <a:prstGeom prst="ellipse">
                    <a:avLst/>
                  </a:prstGeom>
                  <a:solidFill>
                    <a:srgbClr val="0000FF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71" name="Oval 50"/>
                  <p:cNvSpPr>
                    <a:spLocks noChangeArrowheads="1"/>
                  </p:cNvSpPr>
                  <p:nvPr/>
                </p:nvSpPr>
                <p:spPr bwMode="auto">
                  <a:xfrm>
                    <a:off x="3795" y="1487"/>
                    <a:ext cx="7" cy="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72" name="Oval 51"/>
                  <p:cNvSpPr>
                    <a:spLocks noChangeArrowheads="1"/>
                  </p:cNvSpPr>
                  <p:nvPr/>
                </p:nvSpPr>
                <p:spPr bwMode="auto">
                  <a:xfrm>
                    <a:off x="3777" y="1474"/>
                    <a:ext cx="8" cy="1"/>
                  </a:xfrm>
                  <a:prstGeom prst="ellipse">
                    <a:avLst/>
                  </a:prstGeom>
                  <a:solidFill>
                    <a:srgbClr val="FFFF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73" name="Oval 52"/>
                  <p:cNvSpPr>
                    <a:spLocks noChangeArrowheads="1"/>
                  </p:cNvSpPr>
                  <p:nvPr/>
                </p:nvSpPr>
                <p:spPr bwMode="auto">
                  <a:xfrm>
                    <a:off x="3766" y="1493"/>
                    <a:ext cx="8" cy="1"/>
                  </a:xfrm>
                  <a:prstGeom prst="ellipse">
                    <a:avLst/>
                  </a:prstGeom>
                  <a:solidFill>
                    <a:srgbClr val="0000FF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74" name="Oval 53"/>
                  <p:cNvSpPr>
                    <a:spLocks noChangeArrowheads="1"/>
                  </p:cNvSpPr>
                  <p:nvPr/>
                </p:nvSpPr>
                <p:spPr bwMode="auto">
                  <a:xfrm>
                    <a:off x="3747" y="1479"/>
                    <a:ext cx="8" cy="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75" name="Oval 54"/>
                  <p:cNvSpPr>
                    <a:spLocks noChangeArrowheads="1"/>
                  </p:cNvSpPr>
                  <p:nvPr/>
                </p:nvSpPr>
                <p:spPr bwMode="auto">
                  <a:xfrm>
                    <a:off x="3737" y="1498"/>
                    <a:ext cx="8" cy="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</p:grpSp>
          </p:grpSp>
          <p:grpSp>
            <p:nvGrpSpPr>
              <p:cNvPr id="169" name="Group 55"/>
              <p:cNvGrpSpPr>
                <a:grpSpLocks/>
              </p:cNvGrpSpPr>
              <p:nvPr/>
            </p:nvGrpSpPr>
            <p:grpSpPr bwMode="auto">
              <a:xfrm>
                <a:off x="3901" y="1347"/>
                <a:ext cx="188" cy="391"/>
                <a:chOff x="3901" y="1347"/>
                <a:chExt cx="188" cy="391"/>
              </a:xfrm>
            </p:grpSpPr>
            <p:grpSp>
              <p:nvGrpSpPr>
                <p:cNvPr id="257" name="Group 56"/>
                <p:cNvGrpSpPr>
                  <a:grpSpLocks/>
                </p:cNvGrpSpPr>
                <p:nvPr/>
              </p:nvGrpSpPr>
              <p:grpSpPr bwMode="auto">
                <a:xfrm>
                  <a:off x="3901" y="1347"/>
                  <a:ext cx="188" cy="391"/>
                  <a:chOff x="3901" y="1347"/>
                  <a:chExt cx="188" cy="391"/>
                </a:xfrm>
              </p:grpSpPr>
              <p:sp>
                <p:nvSpPr>
                  <p:cNvPr id="259" name="Freeform 57"/>
                  <p:cNvSpPr>
                    <a:spLocks/>
                  </p:cNvSpPr>
                  <p:nvPr/>
                </p:nvSpPr>
                <p:spPr bwMode="auto">
                  <a:xfrm>
                    <a:off x="3901" y="1362"/>
                    <a:ext cx="116" cy="376"/>
                  </a:xfrm>
                  <a:custGeom>
                    <a:avLst/>
                    <a:gdLst>
                      <a:gd name="T0" fmla="*/ 0 w 116"/>
                      <a:gd name="T1" fmla="*/ 0 h 376"/>
                      <a:gd name="T2" fmla="*/ 0 w 116"/>
                      <a:gd name="T3" fmla="*/ 346 h 376"/>
                      <a:gd name="T4" fmla="*/ 115 w 116"/>
                      <a:gd name="T5" fmla="*/ 375 h 376"/>
                      <a:gd name="T6" fmla="*/ 115 w 116"/>
                      <a:gd name="T7" fmla="*/ 14 h 376"/>
                      <a:gd name="T8" fmla="*/ 0 w 116"/>
                      <a:gd name="T9" fmla="*/ 0 h 37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6"/>
                      <a:gd name="T16" fmla="*/ 0 h 376"/>
                      <a:gd name="T17" fmla="*/ 116 w 116"/>
                      <a:gd name="T18" fmla="*/ 376 h 37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6" h="376">
                        <a:moveTo>
                          <a:pt x="0" y="0"/>
                        </a:moveTo>
                        <a:lnTo>
                          <a:pt x="0" y="346"/>
                        </a:lnTo>
                        <a:lnTo>
                          <a:pt x="115" y="375"/>
                        </a:lnTo>
                        <a:lnTo>
                          <a:pt x="115" y="1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9F9F9F"/>
                  </a:solidFill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60" name="Freeform 58"/>
                  <p:cNvSpPr>
                    <a:spLocks/>
                  </p:cNvSpPr>
                  <p:nvPr/>
                </p:nvSpPr>
                <p:spPr bwMode="auto">
                  <a:xfrm>
                    <a:off x="4016" y="1362"/>
                    <a:ext cx="73" cy="376"/>
                  </a:xfrm>
                  <a:custGeom>
                    <a:avLst/>
                    <a:gdLst>
                      <a:gd name="T0" fmla="*/ 0 w 73"/>
                      <a:gd name="T1" fmla="*/ 14 h 376"/>
                      <a:gd name="T2" fmla="*/ 0 w 73"/>
                      <a:gd name="T3" fmla="*/ 375 h 376"/>
                      <a:gd name="T4" fmla="*/ 72 w 73"/>
                      <a:gd name="T5" fmla="*/ 317 h 376"/>
                      <a:gd name="T6" fmla="*/ 72 w 73"/>
                      <a:gd name="T7" fmla="*/ 0 h 376"/>
                      <a:gd name="T8" fmla="*/ 0 w 73"/>
                      <a:gd name="T9" fmla="*/ 14 h 37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3"/>
                      <a:gd name="T16" fmla="*/ 0 h 376"/>
                      <a:gd name="T17" fmla="*/ 73 w 73"/>
                      <a:gd name="T18" fmla="*/ 376 h 37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3" h="376">
                        <a:moveTo>
                          <a:pt x="0" y="14"/>
                        </a:moveTo>
                        <a:lnTo>
                          <a:pt x="0" y="375"/>
                        </a:lnTo>
                        <a:lnTo>
                          <a:pt x="72" y="317"/>
                        </a:lnTo>
                        <a:lnTo>
                          <a:pt x="72" y="0"/>
                        </a:lnTo>
                        <a:lnTo>
                          <a:pt x="0" y="14"/>
                        </a:lnTo>
                      </a:path>
                    </a:pathLst>
                  </a:custGeom>
                  <a:solidFill>
                    <a:srgbClr val="808080"/>
                  </a:solidFill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61" name="Freeform 59"/>
                  <p:cNvSpPr>
                    <a:spLocks/>
                  </p:cNvSpPr>
                  <p:nvPr/>
                </p:nvSpPr>
                <p:spPr bwMode="auto">
                  <a:xfrm>
                    <a:off x="3901" y="1347"/>
                    <a:ext cx="188" cy="30"/>
                  </a:xfrm>
                  <a:custGeom>
                    <a:avLst/>
                    <a:gdLst>
                      <a:gd name="T0" fmla="*/ 0 w 188"/>
                      <a:gd name="T1" fmla="*/ 15 h 30"/>
                      <a:gd name="T2" fmla="*/ 115 w 188"/>
                      <a:gd name="T3" fmla="*/ 29 h 30"/>
                      <a:gd name="T4" fmla="*/ 187 w 188"/>
                      <a:gd name="T5" fmla="*/ 15 h 30"/>
                      <a:gd name="T6" fmla="*/ 101 w 188"/>
                      <a:gd name="T7" fmla="*/ 0 h 30"/>
                      <a:gd name="T8" fmla="*/ 0 w 188"/>
                      <a:gd name="T9" fmla="*/ 15 h 3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88"/>
                      <a:gd name="T16" fmla="*/ 0 h 30"/>
                      <a:gd name="T17" fmla="*/ 188 w 188"/>
                      <a:gd name="T18" fmla="*/ 30 h 3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88" h="30">
                        <a:moveTo>
                          <a:pt x="0" y="15"/>
                        </a:moveTo>
                        <a:lnTo>
                          <a:pt x="115" y="29"/>
                        </a:lnTo>
                        <a:lnTo>
                          <a:pt x="187" y="15"/>
                        </a:lnTo>
                        <a:lnTo>
                          <a:pt x="101" y="0"/>
                        </a:lnTo>
                        <a:lnTo>
                          <a:pt x="0" y="15"/>
                        </a:lnTo>
                      </a:path>
                    </a:pathLst>
                  </a:custGeom>
                  <a:solidFill>
                    <a:srgbClr val="5F5F5F"/>
                  </a:solidFill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</p:grpSp>
            <p:sp>
              <p:nvSpPr>
                <p:cNvPr id="258" name="Freeform 60"/>
                <p:cNvSpPr>
                  <a:spLocks/>
                </p:cNvSpPr>
                <p:nvPr/>
              </p:nvSpPr>
              <p:spPr bwMode="auto">
                <a:xfrm>
                  <a:off x="3911" y="1376"/>
                  <a:ext cx="94" cy="94"/>
                </a:xfrm>
                <a:custGeom>
                  <a:avLst/>
                  <a:gdLst>
                    <a:gd name="T0" fmla="*/ 0 w 94"/>
                    <a:gd name="T1" fmla="*/ 0 h 94"/>
                    <a:gd name="T2" fmla="*/ 93 w 94"/>
                    <a:gd name="T3" fmla="*/ 14 h 94"/>
                    <a:gd name="T4" fmla="*/ 93 w 94"/>
                    <a:gd name="T5" fmla="*/ 93 h 94"/>
                    <a:gd name="T6" fmla="*/ 0 w 94"/>
                    <a:gd name="T7" fmla="*/ 75 h 94"/>
                    <a:gd name="T8" fmla="*/ 0 w 94"/>
                    <a:gd name="T9" fmla="*/ 0 h 9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4"/>
                    <a:gd name="T16" fmla="*/ 0 h 94"/>
                    <a:gd name="T17" fmla="*/ 94 w 94"/>
                    <a:gd name="T18" fmla="*/ 94 h 9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4" h="94">
                      <a:moveTo>
                        <a:pt x="0" y="0"/>
                      </a:moveTo>
                      <a:lnTo>
                        <a:pt x="93" y="14"/>
                      </a:lnTo>
                      <a:lnTo>
                        <a:pt x="93" y="93"/>
                      </a:lnTo>
                      <a:lnTo>
                        <a:pt x="0" y="75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3F3F3F"/>
                </a:solidFill>
                <a:ln w="12700" cap="rnd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</p:grpSp>
          <p:grpSp>
            <p:nvGrpSpPr>
              <p:cNvPr id="170" name="Group 61"/>
              <p:cNvGrpSpPr>
                <a:grpSpLocks/>
              </p:cNvGrpSpPr>
              <p:nvPr/>
            </p:nvGrpSpPr>
            <p:grpSpPr bwMode="auto">
              <a:xfrm>
                <a:off x="3997" y="1362"/>
                <a:ext cx="217" cy="416"/>
                <a:chOff x="3997" y="1362"/>
                <a:chExt cx="217" cy="416"/>
              </a:xfrm>
            </p:grpSpPr>
            <p:sp>
              <p:nvSpPr>
                <p:cNvPr id="215" name="Freeform 62"/>
                <p:cNvSpPr>
                  <a:spLocks/>
                </p:cNvSpPr>
                <p:nvPr/>
              </p:nvSpPr>
              <p:spPr bwMode="auto">
                <a:xfrm>
                  <a:off x="4011" y="1473"/>
                  <a:ext cx="116" cy="305"/>
                </a:xfrm>
                <a:custGeom>
                  <a:avLst/>
                  <a:gdLst>
                    <a:gd name="T0" fmla="*/ 0 w 116"/>
                    <a:gd name="T1" fmla="*/ 0 h 305"/>
                    <a:gd name="T2" fmla="*/ 0 w 116"/>
                    <a:gd name="T3" fmla="*/ 275 h 305"/>
                    <a:gd name="T4" fmla="*/ 115 w 116"/>
                    <a:gd name="T5" fmla="*/ 304 h 305"/>
                    <a:gd name="T6" fmla="*/ 115 w 116"/>
                    <a:gd name="T7" fmla="*/ 29 h 305"/>
                    <a:gd name="T8" fmla="*/ 0 w 116"/>
                    <a:gd name="T9" fmla="*/ 0 h 30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6"/>
                    <a:gd name="T16" fmla="*/ 0 h 305"/>
                    <a:gd name="T17" fmla="*/ 116 w 116"/>
                    <a:gd name="T18" fmla="*/ 305 h 30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6" h="305">
                      <a:moveTo>
                        <a:pt x="0" y="0"/>
                      </a:moveTo>
                      <a:lnTo>
                        <a:pt x="0" y="275"/>
                      </a:lnTo>
                      <a:lnTo>
                        <a:pt x="115" y="304"/>
                      </a:lnTo>
                      <a:lnTo>
                        <a:pt x="115" y="29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9F9F9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216" name="Freeform 63"/>
                <p:cNvSpPr>
                  <a:spLocks/>
                </p:cNvSpPr>
                <p:nvPr/>
              </p:nvSpPr>
              <p:spPr bwMode="auto">
                <a:xfrm>
                  <a:off x="4126" y="1459"/>
                  <a:ext cx="73" cy="319"/>
                </a:xfrm>
                <a:custGeom>
                  <a:avLst/>
                  <a:gdLst>
                    <a:gd name="T0" fmla="*/ 0 w 73"/>
                    <a:gd name="T1" fmla="*/ 43 h 319"/>
                    <a:gd name="T2" fmla="*/ 0 w 73"/>
                    <a:gd name="T3" fmla="*/ 318 h 319"/>
                    <a:gd name="T4" fmla="*/ 72 w 73"/>
                    <a:gd name="T5" fmla="*/ 260 h 319"/>
                    <a:gd name="T6" fmla="*/ 72 w 73"/>
                    <a:gd name="T7" fmla="*/ 0 h 319"/>
                    <a:gd name="T8" fmla="*/ 0 w 73"/>
                    <a:gd name="T9" fmla="*/ 43 h 3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3"/>
                    <a:gd name="T16" fmla="*/ 0 h 319"/>
                    <a:gd name="T17" fmla="*/ 73 w 73"/>
                    <a:gd name="T18" fmla="*/ 319 h 3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3" h="319">
                      <a:moveTo>
                        <a:pt x="0" y="43"/>
                      </a:moveTo>
                      <a:lnTo>
                        <a:pt x="0" y="318"/>
                      </a:lnTo>
                      <a:lnTo>
                        <a:pt x="72" y="260"/>
                      </a:lnTo>
                      <a:lnTo>
                        <a:pt x="72" y="0"/>
                      </a:lnTo>
                      <a:lnTo>
                        <a:pt x="0" y="43"/>
                      </a:lnTo>
                    </a:path>
                  </a:pathLst>
                </a:custGeom>
                <a:solidFill>
                  <a:srgbClr val="80808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217" name="Freeform 64"/>
                <p:cNvSpPr>
                  <a:spLocks/>
                </p:cNvSpPr>
                <p:nvPr/>
              </p:nvSpPr>
              <p:spPr bwMode="auto">
                <a:xfrm>
                  <a:off x="4126" y="1372"/>
                  <a:ext cx="88" cy="146"/>
                </a:xfrm>
                <a:custGeom>
                  <a:avLst/>
                  <a:gdLst>
                    <a:gd name="T0" fmla="*/ 0 w 88"/>
                    <a:gd name="T1" fmla="*/ 29 h 146"/>
                    <a:gd name="T2" fmla="*/ 0 w 88"/>
                    <a:gd name="T3" fmla="*/ 145 h 146"/>
                    <a:gd name="T4" fmla="*/ 87 w 88"/>
                    <a:gd name="T5" fmla="*/ 101 h 146"/>
                    <a:gd name="T6" fmla="*/ 87 w 88"/>
                    <a:gd name="T7" fmla="*/ 0 h 146"/>
                    <a:gd name="T8" fmla="*/ 0 w 88"/>
                    <a:gd name="T9" fmla="*/ 29 h 1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8"/>
                    <a:gd name="T16" fmla="*/ 0 h 146"/>
                    <a:gd name="T17" fmla="*/ 88 w 88"/>
                    <a:gd name="T18" fmla="*/ 146 h 1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8" h="146">
                      <a:moveTo>
                        <a:pt x="0" y="29"/>
                      </a:moveTo>
                      <a:lnTo>
                        <a:pt x="0" y="145"/>
                      </a:lnTo>
                      <a:lnTo>
                        <a:pt x="87" y="101"/>
                      </a:lnTo>
                      <a:lnTo>
                        <a:pt x="87" y="0"/>
                      </a:lnTo>
                      <a:lnTo>
                        <a:pt x="0" y="29"/>
                      </a:lnTo>
                    </a:path>
                  </a:pathLst>
                </a:custGeom>
                <a:solidFill>
                  <a:srgbClr val="80808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218" name="Freeform 65"/>
                <p:cNvSpPr>
                  <a:spLocks/>
                </p:cNvSpPr>
                <p:nvPr/>
              </p:nvSpPr>
              <p:spPr bwMode="auto">
                <a:xfrm>
                  <a:off x="3997" y="1362"/>
                  <a:ext cx="217" cy="40"/>
                </a:xfrm>
                <a:custGeom>
                  <a:avLst/>
                  <a:gdLst>
                    <a:gd name="T0" fmla="*/ 0 w 217"/>
                    <a:gd name="T1" fmla="*/ 25 h 40"/>
                    <a:gd name="T2" fmla="*/ 129 w 217"/>
                    <a:gd name="T3" fmla="*/ 39 h 40"/>
                    <a:gd name="T4" fmla="*/ 216 w 217"/>
                    <a:gd name="T5" fmla="*/ 10 h 40"/>
                    <a:gd name="T6" fmla="*/ 104 w 217"/>
                    <a:gd name="T7" fmla="*/ 0 h 40"/>
                    <a:gd name="T8" fmla="*/ 0 w 217"/>
                    <a:gd name="T9" fmla="*/ 25 h 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7"/>
                    <a:gd name="T16" fmla="*/ 0 h 40"/>
                    <a:gd name="T17" fmla="*/ 217 w 217"/>
                    <a:gd name="T18" fmla="*/ 40 h 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7" h="40">
                      <a:moveTo>
                        <a:pt x="0" y="25"/>
                      </a:moveTo>
                      <a:lnTo>
                        <a:pt x="129" y="39"/>
                      </a:lnTo>
                      <a:lnTo>
                        <a:pt x="216" y="10"/>
                      </a:lnTo>
                      <a:lnTo>
                        <a:pt x="104" y="0"/>
                      </a:lnTo>
                      <a:lnTo>
                        <a:pt x="0" y="25"/>
                      </a:lnTo>
                    </a:path>
                  </a:pathLst>
                </a:custGeom>
                <a:solidFill>
                  <a:srgbClr val="5F5F5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219" name="Freeform 66"/>
                <p:cNvSpPr>
                  <a:spLocks/>
                </p:cNvSpPr>
                <p:nvPr/>
              </p:nvSpPr>
              <p:spPr bwMode="auto">
                <a:xfrm>
                  <a:off x="4020" y="1484"/>
                  <a:ext cx="91" cy="58"/>
                </a:xfrm>
                <a:custGeom>
                  <a:avLst/>
                  <a:gdLst>
                    <a:gd name="T0" fmla="*/ 0 w 91"/>
                    <a:gd name="T1" fmla="*/ 0 h 58"/>
                    <a:gd name="T2" fmla="*/ 0 w 91"/>
                    <a:gd name="T3" fmla="*/ 35 h 58"/>
                    <a:gd name="T4" fmla="*/ 90 w 91"/>
                    <a:gd name="T5" fmla="*/ 57 h 58"/>
                    <a:gd name="T6" fmla="*/ 90 w 91"/>
                    <a:gd name="T7" fmla="*/ 20 h 58"/>
                    <a:gd name="T8" fmla="*/ 0 w 91"/>
                    <a:gd name="T9" fmla="*/ 0 h 5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1"/>
                    <a:gd name="T16" fmla="*/ 0 h 58"/>
                    <a:gd name="T17" fmla="*/ 91 w 91"/>
                    <a:gd name="T18" fmla="*/ 58 h 5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1" h="58">
                      <a:moveTo>
                        <a:pt x="0" y="0"/>
                      </a:moveTo>
                      <a:lnTo>
                        <a:pt x="0" y="35"/>
                      </a:lnTo>
                      <a:lnTo>
                        <a:pt x="90" y="57"/>
                      </a:lnTo>
                      <a:lnTo>
                        <a:pt x="90" y="2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3F3F3F"/>
                </a:solidFill>
                <a:ln w="12700" cap="rnd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220" name="Freeform 67"/>
                <p:cNvSpPr>
                  <a:spLocks/>
                </p:cNvSpPr>
                <p:nvPr/>
              </p:nvSpPr>
              <p:spPr bwMode="auto">
                <a:xfrm>
                  <a:off x="3997" y="1387"/>
                  <a:ext cx="130" cy="131"/>
                </a:xfrm>
                <a:custGeom>
                  <a:avLst/>
                  <a:gdLst>
                    <a:gd name="T0" fmla="*/ 129 w 130"/>
                    <a:gd name="T1" fmla="*/ 14 h 131"/>
                    <a:gd name="T2" fmla="*/ 129 w 130"/>
                    <a:gd name="T3" fmla="*/ 130 h 131"/>
                    <a:gd name="T4" fmla="*/ 0 w 130"/>
                    <a:gd name="T5" fmla="*/ 101 h 131"/>
                    <a:gd name="T6" fmla="*/ 0 w 130"/>
                    <a:gd name="T7" fmla="*/ 0 h 131"/>
                    <a:gd name="T8" fmla="*/ 129 w 130"/>
                    <a:gd name="T9" fmla="*/ 14 h 1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0"/>
                    <a:gd name="T16" fmla="*/ 0 h 131"/>
                    <a:gd name="T17" fmla="*/ 130 w 130"/>
                    <a:gd name="T18" fmla="*/ 131 h 1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0" h="131">
                      <a:moveTo>
                        <a:pt x="129" y="14"/>
                      </a:moveTo>
                      <a:lnTo>
                        <a:pt x="129" y="130"/>
                      </a:lnTo>
                      <a:lnTo>
                        <a:pt x="0" y="101"/>
                      </a:lnTo>
                      <a:lnTo>
                        <a:pt x="0" y="0"/>
                      </a:lnTo>
                      <a:lnTo>
                        <a:pt x="129" y="14"/>
                      </a:lnTo>
                    </a:path>
                  </a:pathLst>
                </a:custGeom>
                <a:solidFill>
                  <a:srgbClr val="9F9F9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grpSp>
              <p:nvGrpSpPr>
                <p:cNvPr id="221" name="Group 68"/>
                <p:cNvGrpSpPr>
                  <a:grpSpLocks/>
                </p:cNvGrpSpPr>
                <p:nvPr/>
              </p:nvGrpSpPr>
              <p:grpSpPr bwMode="auto">
                <a:xfrm>
                  <a:off x="4067" y="1415"/>
                  <a:ext cx="49" cy="62"/>
                  <a:chOff x="4067" y="1415"/>
                  <a:chExt cx="49" cy="62"/>
                </a:xfrm>
              </p:grpSpPr>
              <p:sp>
                <p:nvSpPr>
                  <p:cNvPr id="249" name="Oval 69"/>
                  <p:cNvSpPr>
                    <a:spLocks noChangeArrowheads="1"/>
                  </p:cNvSpPr>
                  <p:nvPr/>
                </p:nvSpPr>
                <p:spPr bwMode="auto">
                  <a:xfrm>
                    <a:off x="4072" y="1415"/>
                    <a:ext cx="44" cy="61"/>
                  </a:xfrm>
                  <a:prstGeom prst="ellipse">
                    <a:avLst/>
                  </a:prstGeom>
                  <a:solidFill>
                    <a:srgbClr val="5F5F7F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50" name="Oval 70"/>
                  <p:cNvSpPr>
                    <a:spLocks noChangeArrowheads="1"/>
                  </p:cNvSpPr>
                  <p:nvPr/>
                </p:nvSpPr>
                <p:spPr bwMode="auto">
                  <a:xfrm>
                    <a:off x="4067" y="1417"/>
                    <a:ext cx="44" cy="60"/>
                  </a:xfrm>
                  <a:prstGeom prst="ellipse">
                    <a:avLst/>
                  </a:prstGeom>
                  <a:solidFill>
                    <a:srgbClr val="BFBFDF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51" name="Oval 71"/>
                  <p:cNvSpPr>
                    <a:spLocks noChangeArrowheads="1"/>
                  </p:cNvSpPr>
                  <p:nvPr/>
                </p:nvSpPr>
                <p:spPr bwMode="auto">
                  <a:xfrm>
                    <a:off x="4075" y="1428"/>
                    <a:ext cx="27" cy="38"/>
                  </a:xfrm>
                  <a:prstGeom prst="ellipse">
                    <a:avLst/>
                  </a:prstGeom>
                  <a:solidFill>
                    <a:srgbClr val="7F7F9F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grpSp>
                <p:nvGrpSpPr>
                  <p:cNvPr id="252" name="Group 72"/>
                  <p:cNvGrpSpPr>
                    <a:grpSpLocks/>
                  </p:cNvGrpSpPr>
                  <p:nvPr/>
                </p:nvGrpSpPr>
                <p:grpSpPr bwMode="auto">
                  <a:xfrm>
                    <a:off x="4084" y="1429"/>
                    <a:ext cx="11" cy="38"/>
                    <a:chOff x="4084" y="1429"/>
                    <a:chExt cx="11" cy="38"/>
                  </a:xfrm>
                </p:grpSpPr>
                <p:sp>
                  <p:nvSpPr>
                    <p:cNvPr id="253" name="Arc 73"/>
                    <p:cNvSpPr>
                      <a:spLocks/>
                    </p:cNvSpPr>
                    <p:nvPr/>
                  </p:nvSpPr>
                  <p:spPr bwMode="auto">
                    <a:xfrm>
                      <a:off x="4085" y="1429"/>
                      <a:ext cx="10" cy="4"/>
                    </a:xfrm>
                    <a:custGeom>
                      <a:avLst/>
                      <a:gdLst>
                        <a:gd name="T0" fmla="*/ 0 w 43200"/>
                        <a:gd name="T1" fmla="*/ 0 h 21600"/>
                        <a:gd name="T2" fmla="*/ 0 w 43200"/>
                        <a:gd name="T3" fmla="*/ 0 h 21600"/>
                        <a:gd name="T4" fmla="*/ 0 w 43200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43200"/>
                        <a:gd name="T10" fmla="*/ 0 h 21600"/>
                        <a:gd name="T11" fmla="*/ 43200 w 43200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43200" h="21600" fill="none" extrusionOk="0">
                          <a:moveTo>
                            <a:pt x="-1" y="21599"/>
                          </a:moveTo>
                          <a:cubicBezTo>
                            <a:pt x="0" y="9670"/>
                            <a:pt x="9670" y="0"/>
                            <a:pt x="21600" y="0"/>
                          </a:cubicBezTo>
                          <a:cubicBezTo>
                            <a:pt x="33529" y="-1"/>
                            <a:pt x="43200" y="9670"/>
                            <a:pt x="43200" y="21600"/>
                          </a:cubicBezTo>
                        </a:path>
                        <a:path w="43200" h="21600" stroke="0" extrusionOk="0">
                          <a:moveTo>
                            <a:pt x="-1" y="21599"/>
                          </a:moveTo>
                          <a:cubicBezTo>
                            <a:pt x="0" y="9670"/>
                            <a:pt x="9670" y="0"/>
                            <a:pt x="21600" y="0"/>
                          </a:cubicBezTo>
                          <a:cubicBezTo>
                            <a:pt x="33529" y="-1"/>
                            <a:pt x="43200" y="9670"/>
                            <a:pt x="43200" y="21600"/>
                          </a:cubicBezTo>
                          <a:lnTo>
                            <a:pt x="21600" y="2160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0" cap="rnd">
                      <a:noFill/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254" name="Arc 74"/>
                    <p:cNvSpPr>
                      <a:spLocks/>
                    </p:cNvSpPr>
                    <p:nvPr/>
                  </p:nvSpPr>
                  <p:spPr bwMode="auto">
                    <a:xfrm>
                      <a:off x="4085" y="1462"/>
                      <a:ext cx="10" cy="5"/>
                    </a:xfrm>
                    <a:custGeom>
                      <a:avLst/>
                      <a:gdLst>
                        <a:gd name="T0" fmla="*/ 0 w 43200"/>
                        <a:gd name="T1" fmla="*/ 0 h 28865"/>
                        <a:gd name="T2" fmla="*/ 0 w 43200"/>
                        <a:gd name="T3" fmla="*/ 0 h 28865"/>
                        <a:gd name="T4" fmla="*/ 0 w 43200"/>
                        <a:gd name="T5" fmla="*/ 0 h 28865"/>
                        <a:gd name="T6" fmla="*/ 0 60000 65536"/>
                        <a:gd name="T7" fmla="*/ 0 60000 65536"/>
                        <a:gd name="T8" fmla="*/ 0 60000 65536"/>
                        <a:gd name="T9" fmla="*/ 0 w 43200"/>
                        <a:gd name="T10" fmla="*/ 0 h 28865"/>
                        <a:gd name="T11" fmla="*/ 43200 w 43200"/>
                        <a:gd name="T12" fmla="*/ 28865 h 28865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43200" h="28865" fill="none" extrusionOk="0">
                          <a:moveTo>
                            <a:pt x="41941" y="0"/>
                          </a:moveTo>
                          <a:cubicBezTo>
                            <a:pt x="42774" y="2331"/>
                            <a:pt x="43200" y="4789"/>
                            <a:pt x="43200" y="7265"/>
                          </a:cubicBezTo>
                          <a:cubicBezTo>
                            <a:pt x="43200" y="19194"/>
                            <a:pt x="33529" y="28865"/>
                            <a:pt x="21600" y="28865"/>
                          </a:cubicBezTo>
                          <a:cubicBezTo>
                            <a:pt x="9670" y="28865"/>
                            <a:pt x="0" y="19194"/>
                            <a:pt x="0" y="7265"/>
                          </a:cubicBezTo>
                          <a:cubicBezTo>
                            <a:pt x="0" y="5258"/>
                            <a:pt x="279" y="3260"/>
                            <a:pt x="831" y="1331"/>
                          </a:cubicBezTo>
                        </a:path>
                        <a:path w="43200" h="28865" stroke="0" extrusionOk="0">
                          <a:moveTo>
                            <a:pt x="41941" y="0"/>
                          </a:moveTo>
                          <a:cubicBezTo>
                            <a:pt x="42774" y="2331"/>
                            <a:pt x="43200" y="4789"/>
                            <a:pt x="43200" y="7265"/>
                          </a:cubicBezTo>
                          <a:cubicBezTo>
                            <a:pt x="43200" y="19194"/>
                            <a:pt x="33529" y="28865"/>
                            <a:pt x="21600" y="28865"/>
                          </a:cubicBezTo>
                          <a:cubicBezTo>
                            <a:pt x="9670" y="28865"/>
                            <a:pt x="0" y="19194"/>
                            <a:pt x="0" y="7265"/>
                          </a:cubicBezTo>
                          <a:cubicBezTo>
                            <a:pt x="0" y="5258"/>
                            <a:pt x="279" y="3260"/>
                            <a:pt x="831" y="1331"/>
                          </a:cubicBezTo>
                          <a:lnTo>
                            <a:pt x="21600" y="7265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0" cap="rnd">
                      <a:noFill/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255" name="Freeform 75"/>
                    <p:cNvSpPr>
                      <a:spLocks/>
                    </p:cNvSpPr>
                    <p:nvPr/>
                  </p:nvSpPr>
                  <p:spPr bwMode="auto">
                    <a:xfrm>
                      <a:off x="4084" y="1436"/>
                      <a:ext cx="11" cy="24"/>
                    </a:xfrm>
                    <a:custGeom>
                      <a:avLst/>
                      <a:gdLst>
                        <a:gd name="T0" fmla="*/ 0 w 11"/>
                        <a:gd name="T1" fmla="*/ 0 h 24"/>
                        <a:gd name="T2" fmla="*/ 10 w 11"/>
                        <a:gd name="T3" fmla="*/ 0 h 24"/>
                        <a:gd name="T4" fmla="*/ 6 w 11"/>
                        <a:gd name="T5" fmla="*/ 11 h 24"/>
                        <a:gd name="T6" fmla="*/ 10 w 11"/>
                        <a:gd name="T7" fmla="*/ 23 h 24"/>
                        <a:gd name="T8" fmla="*/ 0 w 11"/>
                        <a:gd name="T9" fmla="*/ 23 h 24"/>
                        <a:gd name="T10" fmla="*/ 4 w 11"/>
                        <a:gd name="T11" fmla="*/ 11 h 24"/>
                        <a:gd name="T12" fmla="*/ 0 w 11"/>
                        <a:gd name="T13" fmla="*/ 0 h 24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1"/>
                        <a:gd name="T22" fmla="*/ 0 h 24"/>
                        <a:gd name="T23" fmla="*/ 11 w 11"/>
                        <a:gd name="T24" fmla="*/ 24 h 24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1" h="24">
                          <a:moveTo>
                            <a:pt x="0" y="0"/>
                          </a:moveTo>
                          <a:lnTo>
                            <a:pt x="10" y="0"/>
                          </a:lnTo>
                          <a:lnTo>
                            <a:pt x="6" y="11"/>
                          </a:lnTo>
                          <a:lnTo>
                            <a:pt x="10" y="23"/>
                          </a:lnTo>
                          <a:lnTo>
                            <a:pt x="0" y="23"/>
                          </a:lnTo>
                          <a:lnTo>
                            <a:pt x="4" y="1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256" name="Oval 7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87" y="1445"/>
                      <a:ext cx="3" cy="2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>
                      <a:noFill/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</p:grpSp>
            </p:grpSp>
            <p:grpSp>
              <p:nvGrpSpPr>
                <p:cNvPr id="222" name="Group 77"/>
                <p:cNvGrpSpPr>
                  <a:grpSpLocks/>
                </p:cNvGrpSpPr>
                <p:nvPr/>
              </p:nvGrpSpPr>
              <p:grpSpPr bwMode="auto">
                <a:xfrm>
                  <a:off x="4005" y="1405"/>
                  <a:ext cx="49" cy="61"/>
                  <a:chOff x="4005" y="1405"/>
                  <a:chExt cx="49" cy="61"/>
                </a:xfrm>
              </p:grpSpPr>
              <p:sp>
                <p:nvSpPr>
                  <p:cNvPr id="241" name="Oval 78"/>
                  <p:cNvSpPr>
                    <a:spLocks noChangeArrowheads="1"/>
                  </p:cNvSpPr>
                  <p:nvPr/>
                </p:nvSpPr>
                <p:spPr bwMode="auto">
                  <a:xfrm>
                    <a:off x="4011" y="1405"/>
                    <a:ext cx="43" cy="60"/>
                  </a:xfrm>
                  <a:prstGeom prst="ellipse">
                    <a:avLst/>
                  </a:prstGeom>
                  <a:solidFill>
                    <a:srgbClr val="5F5F7F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42" name="Oval 79"/>
                  <p:cNvSpPr>
                    <a:spLocks noChangeArrowheads="1"/>
                  </p:cNvSpPr>
                  <p:nvPr/>
                </p:nvSpPr>
                <p:spPr bwMode="auto">
                  <a:xfrm>
                    <a:off x="4005" y="1406"/>
                    <a:ext cx="44" cy="60"/>
                  </a:xfrm>
                  <a:prstGeom prst="ellipse">
                    <a:avLst/>
                  </a:prstGeom>
                  <a:solidFill>
                    <a:srgbClr val="BFBFDF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43" name="Oval 80"/>
                  <p:cNvSpPr>
                    <a:spLocks noChangeArrowheads="1"/>
                  </p:cNvSpPr>
                  <p:nvPr/>
                </p:nvSpPr>
                <p:spPr bwMode="auto">
                  <a:xfrm>
                    <a:off x="4014" y="1418"/>
                    <a:ext cx="26" cy="38"/>
                  </a:xfrm>
                  <a:prstGeom prst="ellipse">
                    <a:avLst/>
                  </a:prstGeom>
                  <a:solidFill>
                    <a:srgbClr val="7F7F9F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grpSp>
                <p:nvGrpSpPr>
                  <p:cNvPr id="244" name="Group 81"/>
                  <p:cNvGrpSpPr>
                    <a:grpSpLocks/>
                  </p:cNvGrpSpPr>
                  <p:nvPr/>
                </p:nvGrpSpPr>
                <p:grpSpPr bwMode="auto">
                  <a:xfrm>
                    <a:off x="4022" y="1419"/>
                    <a:ext cx="11" cy="37"/>
                    <a:chOff x="4022" y="1419"/>
                    <a:chExt cx="11" cy="37"/>
                  </a:xfrm>
                </p:grpSpPr>
                <p:sp>
                  <p:nvSpPr>
                    <p:cNvPr id="245" name="Arc 82"/>
                    <p:cNvSpPr>
                      <a:spLocks/>
                    </p:cNvSpPr>
                    <p:nvPr/>
                  </p:nvSpPr>
                  <p:spPr bwMode="auto">
                    <a:xfrm>
                      <a:off x="4022" y="1419"/>
                      <a:ext cx="10" cy="4"/>
                    </a:xfrm>
                    <a:custGeom>
                      <a:avLst/>
                      <a:gdLst>
                        <a:gd name="T0" fmla="*/ 0 w 41111"/>
                        <a:gd name="T1" fmla="*/ 0 h 21600"/>
                        <a:gd name="T2" fmla="*/ 0 w 41111"/>
                        <a:gd name="T3" fmla="*/ 0 h 21600"/>
                        <a:gd name="T4" fmla="*/ 0 w 41111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41111"/>
                        <a:gd name="T10" fmla="*/ 0 h 21600"/>
                        <a:gd name="T11" fmla="*/ 41111 w 41111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41111" h="21600" fill="none" extrusionOk="0">
                          <a:moveTo>
                            <a:pt x="0" y="15666"/>
                          </a:moveTo>
                          <a:cubicBezTo>
                            <a:pt x="2649" y="6393"/>
                            <a:pt x="11125" y="-1"/>
                            <a:pt x="20769" y="-1"/>
                          </a:cubicBezTo>
                          <a:cubicBezTo>
                            <a:pt x="29897" y="-1"/>
                            <a:pt x="38040" y="5738"/>
                            <a:pt x="41110" y="14335"/>
                          </a:cubicBezTo>
                        </a:path>
                        <a:path w="41111" h="21600" stroke="0" extrusionOk="0">
                          <a:moveTo>
                            <a:pt x="0" y="15666"/>
                          </a:moveTo>
                          <a:cubicBezTo>
                            <a:pt x="2649" y="6393"/>
                            <a:pt x="11125" y="-1"/>
                            <a:pt x="20769" y="-1"/>
                          </a:cubicBezTo>
                          <a:cubicBezTo>
                            <a:pt x="29897" y="-1"/>
                            <a:pt x="38040" y="5738"/>
                            <a:pt x="41110" y="14335"/>
                          </a:cubicBezTo>
                          <a:lnTo>
                            <a:pt x="20769" y="2160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0" cap="rnd">
                      <a:noFill/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246" name="Arc 83"/>
                    <p:cNvSpPr>
                      <a:spLocks/>
                    </p:cNvSpPr>
                    <p:nvPr/>
                  </p:nvSpPr>
                  <p:spPr bwMode="auto">
                    <a:xfrm>
                      <a:off x="4023" y="1452"/>
                      <a:ext cx="10" cy="4"/>
                    </a:xfrm>
                    <a:custGeom>
                      <a:avLst/>
                      <a:gdLst>
                        <a:gd name="T0" fmla="*/ 0 w 43200"/>
                        <a:gd name="T1" fmla="*/ 0 h 21600"/>
                        <a:gd name="T2" fmla="*/ 0 w 43200"/>
                        <a:gd name="T3" fmla="*/ 0 h 21600"/>
                        <a:gd name="T4" fmla="*/ 0 w 43200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43200"/>
                        <a:gd name="T10" fmla="*/ 0 h 21600"/>
                        <a:gd name="T11" fmla="*/ 43200 w 43200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43200" h="21600" fill="none" extrusionOk="0">
                          <a:moveTo>
                            <a:pt x="43200" y="0"/>
                          </a:moveTo>
                          <a:cubicBezTo>
                            <a:pt x="43200" y="11929"/>
                            <a:pt x="33529" y="21600"/>
                            <a:pt x="21600" y="21600"/>
                          </a:cubicBezTo>
                          <a:cubicBezTo>
                            <a:pt x="9670" y="21599"/>
                            <a:pt x="-1" y="11929"/>
                            <a:pt x="-1" y="-1"/>
                          </a:cubicBezTo>
                        </a:path>
                        <a:path w="43200" h="21600" stroke="0" extrusionOk="0">
                          <a:moveTo>
                            <a:pt x="43200" y="0"/>
                          </a:moveTo>
                          <a:cubicBezTo>
                            <a:pt x="43200" y="11929"/>
                            <a:pt x="33529" y="21600"/>
                            <a:pt x="21600" y="21600"/>
                          </a:cubicBezTo>
                          <a:cubicBezTo>
                            <a:pt x="9670" y="21599"/>
                            <a:pt x="-1" y="11929"/>
                            <a:pt x="-1" y="-1"/>
                          </a:cubicBez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0" cap="rnd">
                      <a:noFill/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247" name="Freeform 84"/>
                    <p:cNvSpPr>
                      <a:spLocks/>
                    </p:cNvSpPr>
                    <p:nvPr/>
                  </p:nvSpPr>
                  <p:spPr bwMode="auto">
                    <a:xfrm>
                      <a:off x="4022" y="1425"/>
                      <a:ext cx="11" cy="24"/>
                    </a:xfrm>
                    <a:custGeom>
                      <a:avLst/>
                      <a:gdLst>
                        <a:gd name="T0" fmla="*/ 0 w 11"/>
                        <a:gd name="T1" fmla="*/ 0 h 24"/>
                        <a:gd name="T2" fmla="*/ 10 w 11"/>
                        <a:gd name="T3" fmla="*/ 0 h 24"/>
                        <a:gd name="T4" fmla="*/ 6 w 11"/>
                        <a:gd name="T5" fmla="*/ 11 h 24"/>
                        <a:gd name="T6" fmla="*/ 10 w 11"/>
                        <a:gd name="T7" fmla="*/ 23 h 24"/>
                        <a:gd name="T8" fmla="*/ 0 w 11"/>
                        <a:gd name="T9" fmla="*/ 23 h 24"/>
                        <a:gd name="T10" fmla="*/ 4 w 11"/>
                        <a:gd name="T11" fmla="*/ 11 h 24"/>
                        <a:gd name="T12" fmla="*/ 0 w 11"/>
                        <a:gd name="T13" fmla="*/ 0 h 24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1"/>
                        <a:gd name="T22" fmla="*/ 0 h 24"/>
                        <a:gd name="T23" fmla="*/ 11 w 11"/>
                        <a:gd name="T24" fmla="*/ 24 h 24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1" h="24">
                          <a:moveTo>
                            <a:pt x="0" y="0"/>
                          </a:moveTo>
                          <a:lnTo>
                            <a:pt x="10" y="0"/>
                          </a:lnTo>
                          <a:lnTo>
                            <a:pt x="6" y="11"/>
                          </a:lnTo>
                          <a:lnTo>
                            <a:pt x="10" y="23"/>
                          </a:lnTo>
                          <a:lnTo>
                            <a:pt x="0" y="23"/>
                          </a:lnTo>
                          <a:lnTo>
                            <a:pt x="4" y="1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FFFFF"/>
                    </a:solidFill>
                    <a:ln w="12700" cap="rnd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248" name="Oval 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025" y="1434"/>
                      <a:ext cx="3" cy="3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>
                      <a:noFill/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</p:grpSp>
            </p:grpSp>
            <p:grpSp>
              <p:nvGrpSpPr>
                <p:cNvPr id="223" name="Group 86"/>
                <p:cNvGrpSpPr>
                  <a:grpSpLocks/>
                </p:cNvGrpSpPr>
                <p:nvPr/>
              </p:nvGrpSpPr>
              <p:grpSpPr bwMode="auto">
                <a:xfrm>
                  <a:off x="4030" y="1503"/>
                  <a:ext cx="70" cy="17"/>
                  <a:chOff x="4030" y="1503"/>
                  <a:chExt cx="70" cy="17"/>
                </a:xfrm>
              </p:grpSpPr>
              <p:sp>
                <p:nvSpPr>
                  <p:cNvPr id="233" name="Oval 87"/>
                  <p:cNvSpPr>
                    <a:spLocks noChangeArrowheads="1"/>
                  </p:cNvSpPr>
                  <p:nvPr/>
                </p:nvSpPr>
                <p:spPr bwMode="auto">
                  <a:xfrm flipH="1" flipV="1">
                    <a:off x="4030" y="1503"/>
                    <a:ext cx="2" cy="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34" name="Oval 88"/>
                  <p:cNvSpPr>
                    <a:spLocks noChangeArrowheads="1"/>
                  </p:cNvSpPr>
                  <p:nvPr/>
                </p:nvSpPr>
                <p:spPr bwMode="auto">
                  <a:xfrm flipH="1" flipV="1">
                    <a:off x="4040" y="1505"/>
                    <a:ext cx="2" cy="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35" name="Oval 89"/>
                  <p:cNvSpPr>
                    <a:spLocks noChangeArrowheads="1"/>
                  </p:cNvSpPr>
                  <p:nvPr/>
                </p:nvSpPr>
                <p:spPr bwMode="auto">
                  <a:xfrm flipH="1" flipV="1">
                    <a:off x="4049" y="1507"/>
                    <a:ext cx="2" cy="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36" name="Oval 90"/>
                  <p:cNvSpPr>
                    <a:spLocks noChangeArrowheads="1"/>
                  </p:cNvSpPr>
                  <p:nvPr/>
                </p:nvSpPr>
                <p:spPr bwMode="auto">
                  <a:xfrm flipH="1" flipV="1">
                    <a:off x="4059" y="1510"/>
                    <a:ext cx="2" cy="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37" name="Oval 91"/>
                  <p:cNvSpPr>
                    <a:spLocks noChangeArrowheads="1"/>
                  </p:cNvSpPr>
                  <p:nvPr/>
                </p:nvSpPr>
                <p:spPr bwMode="auto">
                  <a:xfrm flipH="1" flipV="1">
                    <a:off x="4068" y="1512"/>
                    <a:ext cx="3" cy="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38" name="Oval 92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078" y="1515"/>
                    <a:ext cx="3" cy="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39" name="Oval 93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088" y="1517"/>
                    <a:ext cx="2" cy="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40" name="Oval 94"/>
                  <p:cNvSpPr>
                    <a:spLocks noChangeArrowheads="1"/>
                  </p:cNvSpPr>
                  <p:nvPr/>
                </p:nvSpPr>
                <p:spPr bwMode="auto">
                  <a:xfrm flipH="1" flipV="1">
                    <a:off x="4097" y="1519"/>
                    <a:ext cx="3" cy="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</p:grpSp>
            <p:grpSp>
              <p:nvGrpSpPr>
                <p:cNvPr id="224" name="Group 95"/>
                <p:cNvGrpSpPr>
                  <a:grpSpLocks/>
                </p:cNvGrpSpPr>
                <p:nvPr/>
              </p:nvGrpSpPr>
              <p:grpSpPr bwMode="auto">
                <a:xfrm>
                  <a:off x="4025" y="1514"/>
                  <a:ext cx="81" cy="20"/>
                  <a:chOff x="4025" y="1514"/>
                  <a:chExt cx="81" cy="20"/>
                </a:xfrm>
              </p:grpSpPr>
              <p:sp>
                <p:nvSpPr>
                  <p:cNvPr id="225" name="Oval 96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025" y="1514"/>
                    <a:ext cx="1" cy="1"/>
                  </a:xfrm>
                  <a:prstGeom prst="ellipse">
                    <a:avLst/>
                  </a:prstGeom>
                  <a:solidFill>
                    <a:srgbClr val="FFFF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26" name="Oval 97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037" y="1517"/>
                    <a:ext cx="1" cy="1"/>
                  </a:xfrm>
                  <a:prstGeom prst="ellipse">
                    <a:avLst/>
                  </a:prstGeom>
                  <a:solidFill>
                    <a:srgbClr val="FFFF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27" name="Oval 98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047" y="1519"/>
                    <a:ext cx="2" cy="1"/>
                  </a:xfrm>
                  <a:prstGeom prst="ellipse">
                    <a:avLst/>
                  </a:prstGeom>
                  <a:solidFill>
                    <a:srgbClr val="FFFF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28" name="Oval 9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059" y="1522"/>
                    <a:ext cx="1" cy="1"/>
                  </a:xfrm>
                  <a:prstGeom prst="ellipse">
                    <a:avLst/>
                  </a:prstGeom>
                  <a:solidFill>
                    <a:srgbClr val="FFFF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29" name="Oval 100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070" y="1525"/>
                    <a:ext cx="2" cy="1"/>
                  </a:xfrm>
                  <a:prstGeom prst="ellipse">
                    <a:avLst/>
                  </a:prstGeom>
                  <a:solidFill>
                    <a:srgbClr val="FFFF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30" name="Oval 101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082" y="1527"/>
                    <a:ext cx="1" cy="1"/>
                  </a:xfrm>
                  <a:prstGeom prst="ellipse">
                    <a:avLst/>
                  </a:prstGeom>
                  <a:solidFill>
                    <a:srgbClr val="FFFF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31" name="Oval 102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093" y="1530"/>
                    <a:ext cx="1" cy="1"/>
                  </a:xfrm>
                  <a:prstGeom prst="ellipse">
                    <a:avLst/>
                  </a:prstGeom>
                  <a:solidFill>
                    <a:srgbClr val="FFFF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232" name="Oval 103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105" y="1533"/>
                    <a:ext cx="1" cy="1"/>
                  </a:xfrm>
                  <a:prstGeom prst="ellipse">
                    <a:avLst/>
                  </a:prstGeom>
                  <a:solidFill>
                    <a:srgbClr val="FFFF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</p:grpSp>
          </p:grpSp>
          <p:grpSp>
            <p:nvGrpSpPr>
              <p:cNvPr id="171" name="Group 104"/>
              <p:cNvGrpSpPr>
                <a:grpSpLocks/>
              </p:cNvGrpSpPr>
              <p:nvPr/>
            </p:nvGrpSpPr>
            <p:grpSpPr bwMode="auto">
              <a:xfrm>
                <a:off x="3431" y="1490"/>
                <a:ext cx="255" cy="200"/>
                <a:chOff x="3431" y="1490"/>
                <a:chExt cx="255" cy="200"/>
              </a:xfrm>
            </p:grpSpPr>
            <p:grpSp>
              <p:nvGrpSpPr>
                <p:cNvPr id="194" name="Group 105"/>
                <p:cNvGrpSpPr>
                  <a:grpSpLocks/>
                </p:cNvGrpSpPr>
                <p:nvPr/>
              </p:nvGrpSpPr>
              <p:grpSpPr bwMode="auto">
                <a:xfrm>
                  <a:off x="3431" y="1490"/>
                  <a:ext cx="255" cy="200"/>
                  <a:chOff x="3431" y="1490"/>
                  <a:chExt cx="255" cy="200"/>
                </a:xfrm>
              </p:grpSpPr>
              <p:grpSp>
                <p:nvGrpSpPr>
                  <p:cNvPr id="207" name="Group 106"/>
                  <p:cNvGrpSpPr>
                    <a:grpSpLocks/>
                  </p:cNvGrpSpPr>
                  <p:nvPr/>
                </p:nvGrpSpPr>
                <p:grpSpPr bwMode="auto">
                  <a:xfrm>
                    <a:off x="3436" y="1635"/>
                    <a:ext cx="235" cy="55"/>
                    <a:chOff x="3436" y="1635"/>
                    <a:chExt cx="235" cy="55"/>
                  </a:xfrm>
                </p:grpSpPr>
                <p:sp>
                  <p:nvSpPr>
                    <p:cNvPr id="213" name="Freeform 107"/>
                    <p:cNvSpPr>
                      <a:spLocks/>
                    </p:cNvSpPr>
                    <p:nvPr/>
                  </p:nvSpPr>
                  <p:spPr bwMode="auto">
                    <a:xfrm>
                      <a:off x="3530" y="1635"/>
                      <a:ext cx="141" cy="55"/>
                    </a:xfrm>
                    <a:custGeom>
                      <a:avLst/>
                      <a:gdLst>
                        <a:gd name="T0" fmla="*/ 0 w 141"/>
                        <a:gd name="T1" fmla="*/ 26 h 55"/>
                        <a:gd name="T2" fmla="*/ 0 w 141"/>
                        <a:gd name="T3" fmla="*/ 54 h 55"/>
                        <a:gd name="T4" fmla="*/ 140 w 141"/>
                        <a:gd name="T5" fmla="*/ 28 h 55"/>
                        <a:gd name="T6" fmla="*/ 140 w 141"/>
                        <a:gd name="T7" fmla="*/ 0 h 55"/>
                        <a:gd name="T8" fmla="*/ 0 w 141"/>
                        <a:gd name="T9" fmla="*/ 26 h 5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41"/>
                        <a:gd name="T16" fmla="*/ 0 h 55"/>
                        <a:gd name="T17" fmla="*/ 141 w 141"/>
                        <a:gd name="T18" fmla="*/ 55 h 5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41" h="55">
                          <a:moveTo>
                            <a:pt x="0" y="26"/>
                          </a:moveTo>
                          <a:lnTo>
                            <a:pt x="0" y="54"/>
                          </a:lnTo>
                          <a:lnTo>
                            <a:pt x="140" y="28"/>
                          </a:lnTo>
                          <a:lnTo>
                            <a:pt x="140" y="0"/>
                          </a:lnTo>
                          <a:lnTo>
                            <a:pt x="0" y="26"/>
                          </a:lnTo>
                        </a:path>
                      </a:pathLst>
                    </a:custGeom>
                    <a:solidFill>
                      <a:srgbClr val="5F5F5F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214" name="Freeform 108"/>
                    <p:cNvSpPr>
                      <a:spLocks/>
                    </p:cNvSpPr>
                    <p:nvPr/>
                  </p:nvSpPr>
                  <p:spPr bwMode="auto">
                    <a:xfrm>
                      <a:off x="3436" y="1646"/>
                      <a:ext cx="95" cy="44"/>
                    </a:xfrm>
                    <a:custGeom>
                      <a:avLst/>
                      <a:gdLst>
                        <a:gd name="T0" fmla="*/ 94 w 95"/>
                        <a:gd name="T1" fmla="*/ 23 h 44"/>
                        <a:gd name="T2" fmla="*/ 94 w 95"/>
                        <a:gd name="T3" fmla="*/ 43 h 44"/>
                        <a:gd name="T4" fmla="*/ 0 w 95"/>
                        <a:gd name="T5" fmla="*/ 18 h 44"/>
                        <a:gd name="T6" fmla="*/ 0 w 95"/>
                        <a:gd name="T7" fmla="*/ 0 h 44"/>
                        <a:gd name="T8" fmla="*/ 94 w 95"/>
                        <a:gd name="T9" fmla="*/ 23 h 4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5"/>
                        <a:gd name="T16" fmla="*/ 0 h 44"/>
                        <a:gd name="T17" fmla="*/ 95 w 95"/>
                        <a:gd name="T18" fmla="*/ 44 h 4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5" h="44">
                          <a:moveTo>
                            <a:pt x="94" y="23"/>
                          </a:moveTo>
                          <a:lnTo>
                            <a:pt x="94" y="43"/>
                          </a:lnTo>
                          <a:lnTo>
                            <a:pt x="0" y="18"/>
                          </a:lnTo>
                          <a:lnTo>
                            <a:pt x="0" y="0"/>
                          </a:lnTo>
                          <a:lnTo>
                            <a:pt x="94" y="23"/>
                          </a:lnTo>
                        </a:path>
                      </a:pathLst>
                    </a:custGeom>
                    <a:solidFill>
                      <a:srgbClr val="3F3F3F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</p:grpSp>
              <p:grpSp>
                <p:nvGrpSpPr>
                  <p:cNvPr id="208" name="Group 109"/>
                  <p:cNvGrpSpPr>
                    <a:grpSpLocks/>
                  </p:cNvGrpSpPr>
                  <p:nvPr/>
                </p:nvGrpSpPr>
                <p:grpSpPr bwMode="auto">
                  <a:xfrm>
                    <a:off x="3431" y="1490"/>
                    <a:ext cx="255" cy="181"/>
                    <a:chOff x="3431" y="1490"/>
                    <a:chExt cx="255" cy="181"/>
                  </a:xfrm>
                </p:grpSpPr>
                <p:sp>
                  <p:nvSpPr>
                    <p:cNvPr id="209" name="Freeform 110"/>
                    <p:cNvSpPr>
                      <a:spLocks/>
                    </p:cNvSpPr>
                    <p:nvPr/>
                  </p:nvSpPr>
                  <p:spPr bwMode="auto">
                    <a:xfrm>
                      <a:off x="3510" y="1509"/>
                      <a:ext cx="176" cy="162"/>
                    </a:xfrm>
                    <a:custGeom>
                      <a:avLst/>
                      <a:gdLst>
                        <a:gd name="T0" fmla="*/ 0 w 176"/>
                        <a:gd name="T1" fmla="*/ 30 h 162"/>
                        <a:gd name="T2" fmla="*/ 160 w 176"/>
                        <a:gd name="T3" fmla="*/ 0 h 162"/>
                        <a:gd name="T4" fmla="*/ 175 w 176"/>
                        <a:gd name="T5" fmla="*/ 12 h 162"/>
                        <a:gd name="T6" fmla="*/ 175 w 176"/>
                        <a:gd name="T7" fmla="*/ 131 h 162"/>
                        <a:gd name="T8" fmla="*/ 15 w 176"/>
                        <a:gd name="T9" fmla="*/ 161 h 162"/>
                        <a:gd name="T10" fmla="*/ 14 w 176"/>
                        <a:gd name="T11" fmla="*/ 43 h 162"/>
                        <a:gd name="T12" fmla="*/ 0 w 176"/>
                        <a:gd name="T13" fmla="*/ 30 h 162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76"/>
                        <a:gd name="T22" fmla="*/ 0 h 162"/>
                        <a:gd name="T23" fmla="*/ 176 w 176"/>
                        <a:gd name="T24" fmla="*/ 162 h 162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76" h="162">
                          <a:moveTo>
                            <a:pt x="0" y="30"/>
                          </a:moveTo>
                          <a:lnTo>
                            <a:pt x="160" y="0"/>
                          </a:lnTo>
                          <a:lnTo>
                            <a:pt x="175" y="12"/>
                          </a:lnTo>
                          <a:lnTo>
                            <a:pt x="175" y="131"/>
                          </a:lnTo>
                          <a:lnTo>
                            <a:pt x="15" y="161"/>
                          </a:lnTo>
                          <a:lnTo>
                            <a:pt x="14" y="43"/>
                          </a:lnTo>
                          <a:lnTo>
                            <a:pt x="0" y="30"/>
                          </a:lnTo>
                        </a:path>
                      </a:pathLst>
                    </a:custGeom>
                    <a:solidFill>
                      <a:srgbClr val="808080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210" name="Freeform 111"/>
                    <p:cNvSpPr>
                      <a:spLocks/>
                    </p:cNvSpPr>
                    <p:nvPr/>
                  </p:nvSpPr>
                  <p:spPr bwMode="auto">
                    <a:xfrm>
                      <a:off x="3432" y="1490"/>
                      <a:ext cx="239" cy="50"/>
                    </a:xfrm>
                    <a:custGeom>
                      <a:avLst/>
                      <a:gdLst>
                        <a:gd name="T0" fmla="*/ 0 w 239"/>
                        <a:gd name="T1" fmla="*/ 30 h 50"/>
                        <a:gd name="T2" fmla="*/ 159 w 239"/>
                        <a:gd name="T3" fmla="*/ 0 h 50"/>
                        <a:gd name="T4" fmla="*/ 238 w 239"/>
                        <a:gd name="T5" fmla="*/ 19 h 50"/>
                        <a:gd name="T6" fmla="*/ 77 w 239"/>
                        <a:gd name="T7" fmla="*/ 49 h 50"/>
                        <a:gd name="T8" fmla="*/ 0 w 239"/>
                        <a:gd name="T9" fmla="*/ 30 h 5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39"/>
                        <a:gd name="T16" fmla="*/ 0 h 50"/>
                        <a:gd name="T17" fmla="*/ 239 w 239"/>
                        <a:gd name="T18" fmla="*/ 50 h 5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39" h="50">
                          <a:moveTo>
                            <a:pt x="0" y="30"/>
                          </a:moveTo>
                          <a:lnTo>
                            <a:pt x="159" y="0"/>
                          </a:lnTo>
                          <a:lnTo>
                            <a:pt x="238" y="19"/>
                          </a:lnTo>
                          <a:lnTo>
                            <a:pt x="77" y="49"/>
                          </a:lnTo>
                          <a:lnTo>
                            <a:pt x="0" y="30"/>
                          </a:lnTo>
                        </a:path>
                      </a:pathLst>
                    </a:custGeom>
                    <a:solidFill>
                      <a:srgbClr val="9F9F9F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211" name="Freeform 112"/>
                    <p:cNvSpPr>
                      <a:spLocks/>
                    </p:cNvSpPr>
                    <p:nvPr/>
                  </p:nvSpPr>
                  <p:spPr bwMode="auto">
                    <a:xfrm>
                      <a:off x="3431" y="1520"/>
                      <a:ext cx="95" cy="150"/>
                    </a:xfrm>
                    <a:custGeom>
                      <a:avLst/>
                      <a:gdLst>
                        <a:gd name="T0" fmla="*/ 0 w 95"/>
                        <a:gd name="T1" fmla="*/ 0 h 150"/>
                        <a:gd name="T2" fmla="*/ 79 w 95"/>
                        <a:gd name="T3" fmla="*/ 19 h 150"/>
                        <a:gd name="T4" fmla="*/ 94 w 95"/>
                        <a:gd name="T5" fmla="*/ 31 h 150"/>
                        <a:gd name="T6" fmla="*/ 94 w 95"/>
                        <a:gd name="T7" fmla="*/ 149 h 150"/>
                        <a:gd name="T8" fmla="*/ 0 w 95"/>
                        <a:gd name="T9" fmla="*/ 123 h 150"/>
                        <a:gd name="T10" fmla="*/ 0 w 95"/>
                        <a:gd name="T11" fmla="*/ 0 h 150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95"/>
                        <a:gd name="T19" fmla="*/ 0 h 150"/>
                        <a:gd name="T20" fmla="*/ 95 w 95"/>
                        <a:gd name="T21" fmla="*/ 150 h 150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95" h="150">
                          <a:moveTo>
                            <a:pt x="0" y="0"/>
                          </a:moveTo>
                          <a:lnTo>
                            <a:pt x="79" y="19"/>
                          </a:lnTo>
                          <a:lnTo>
                            <a:pt x="94" y="31"/>
                          </a:lnTo>
                          <a:lnTo>
                            <a:pt x="94" y="149"/>
                          </a:lnTo>
                          <a:lnTo>
                            <a:pt x="0" y="12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5F5F5F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212" name="Freeform 113"/>
                    <p:cNvSpPr>
                      <a:spLocks/>
                    </p:cNvSpPr>
                    <p:nvPr/>
                  </p:nvSpPr>
                  <p:spPr bwMode="auto">
                    <a:xfrm>
                      <a:off x="3525" y="1521"/>
                      <a:ext cx="161" cy="31"/>
                    </a:xfrm>
                    <a:custGeom>
                      <a:avLst/>
                      <a:gdLst>
                        <a:gd name="T0" fmla="*/ 0 w 161"/>
                        <a:gd name="T1" fmla="*/ 30 h 31"/>
                        <a:gd name="T2" fmla="*/ 160 w 161"/>
                        <a:gd name="T3" fmla="*/ 0 h 31"/>
                        <a:gd name="T4" fmla="*/ 0 60000 65536"/>
                        <a:gd name="T5" fmla="*/ 0 60000 65536"/>
                        <a:gd name="T6" fmla="*/ 0 w 161"/>
                        <a:gd name="T7" fmla="*/ 0 h 31"/>
                        <a:gd name="T8" fmla="*/ 161 w 161"/>
                        <a:gd name="T9" fmla="*/ 31 h 3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161" h="31">
                          <a:moveTo>
                            <a:pt x="0" y="30"/>
                          </a:moveTo>
                          <a:lnTo>
                            <a:pt x="160" y="0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</p:grpSp>
            </p:grpSp>
            <p:grpSp>
              <p:nvGrpSpPr>
                <p:cNvPr id="195" name="Group 114"/>
                <p:cNvGrpSpPr>
                  <a:grpSpLocks/>
                </p:cNvGrpSpPr>
                <p:nvPr/>
              </p:nvGrpSpPr>
              <p:grpSpPr bwMode="auto">
                <a:xfrm>
                  <a:off x="3547" y="1545"/>
                  <a:ext cx="120" cy="99"/>
                  <a:chOff x="3547" y="1545"/>
                  <a:chExt cx="120" cy="99"/>
                </a:xfrm>
              </p:grpSpPr>
              <p:sp>
                <p:nvSpPr>
                  <p:cNvPr id="196" name="Freeform 115"/>
                  <p:cNvSpPr>
                    <a:spLocks/>
                  </p:cNvSpPr>
                  <p:nvPr/>
                </p:nvSpPr>
                <p:spPr bwMode="auto">
                  <a:xfrm>
                    <a:off x="3548" y="1545"/>
                    <a:ext cx="112" cy="93"/>
                  </a:xfrm>
                  <a:custGeom>
                    <a:avLst/>
                    <a:gdLst>
                      <a:gd name="T0" fmla="*/ 0 w 112"/>
                      <a:gd name="T1" fmla="*/ 21 h 93"/>
                      <a:gd name="T2" fmla="*/ 111 w 112"/>
                      <a:gd name="T3" fmla="*/ 0 h 93"/>
                      <a:gd name="T4" fmla="*/ 111 w 112"/>
                      <a:gd name="T5" fmla="*/ 72 h 93"/>
                      <a:gd name="T6" fmla="*/ 0 w 112"/>
                      <a:gd name="T7" fmla="*/ 92 h 93"/>
                      <a:gd name="T8" fmla="*/ 0 w 112"/>
                      <a:gd name="T9" fmla="*/ 21 h 9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2"/>
                      <a:gd name="T16" fmla="*/ 0 h 93"/>
                      <a:gd name="T17" fmla="*/ 112 w 112"/>
                      <a:gd name="T18" fmla="*/ 93 h 9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2" h="93">
                        <a:moveTo>
                          <a:pt x="0" y="21"/>
                        </a:moveTo>
                        <a:lnTo>
                          <a:pt x="111" y="0"/>
                        </a:lnTo>
                        <a:lnTo>
                          <a:pt x="111" y="72"/>
                        </a:lnTo>
                        <a:lnTo>
                          <a:pt x="0" y="92"/>
                        </a:lnTo>
                        <a:lnTo>
                          <a:pt x="0" y="21"/>
                        </a:lnTo>
                      </a:path>
                    </a:pathLst>
                  </a:custGeom>
                  <a:solidFill>
                    <a:srgbClr val="5F7FFF"/>
                  </a:solidFill>
                  <a:ln w="12700" cap="rnd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grpSp>
                <p:nvGrpSpPr>
                  <p:cNvPr id="197" name="Group 116"/>
                  <p:cNvGrpSpPr>
                    <a:grpSpLocks/>
                  </p:cNvGrpSpPr>
                  <p:nvPr/>
                </p:nvGrpSpPr>
                <p:grpSpPr bwMode="auto">
                  <a:xfrm>
                    <a:off x="3548" y="1548"/>
                    <a:ext cx="102" cy="72"/>
                    <a:chOff x="3548" y="1548"/>
                    <a:chExt cx="102" cy="72"/>
                  </a:xfrm>
                </p:grpSpPr>
                <p:grpSp>
                  <p:nvGrpSpPr>
                    <p:cNvPr id="199" name="Group 11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48" y="1548"/>
                      <a:ext cx="97" cy="72"/>
                      <a:chOff x="3548" y="1548"/>
                      <a:chExt cx="97" cy="72"/>
                    </a:xfrm>
                  </p:grpSpPr>
                  <p:sp>
                    <p:nvSpPr>
                      <p:cNvPr id="204" name="Freeform 11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48" y="1591"/>
                        <a:ext cx="97" cy="29"/>
                      </a:xfrm>
                      <a:custGeom>
                        <a:avLst/>
                        <a:gdLst>
                          <a:gd name="T0" fmla="*/ 0 w 97"/>
                          <a:gd name="T1" fmla="*/ 26 h 29"/>
                          <a:gd name="T2" fmla="*/ 6 w 97"/>
                          <a:gd name="T3" fmla="*/ 27 h 29"/>
                          <a:gd name="T4" fmla="*/ 11 w 97"/>
                          <a:gd name="T5" fmla="*/ 27 h 29"/>
                          <a:gd name="T6" fmla="*/ 18 w 97"/>
                          <a:gd name="T7" fmla="*/ 28 h 29"/>
                          <a:gd name="T8" fmla="*/ 26 w 97"/>
                          <a:gd name="T9" fmla="*/ 27 h 29"/>
                          <a:gd name="T10" fmla="*/ 33 w 97"/>
                          <a:gd name="T11" fmla="*/ 27 h 29"/>
                          <a:gd name="T12" fmla="*/ 42 w 97"/>
                          <a:gd name="T13" fmla="*/ 26 h 29"/>
                          <a:gd name="T14" fmla="*/ 50 w 97"/>
                          <a:gd name="T15" fmla="*/ 24 h 29"/>
                          <a:gd name="T16" fmla="*/ 59 w 97"/>
                          <a:gd name="T17" fmla="*/ 22 h 29"/>
                          <a:gd name="T18" fmla="*/ 68 w 97"/>
                          <a:gd name="T19" fmla="*/ 20 h 29"/>
                          <a:gd name="T20" fmla="*/ 75 w 97"/>
                          <a:gd name="T21" fmla="*/ 18 h 29"/>
                          <a:gd name="T22" fmla="*/ 83 w 97"/>
                          <a:gd name="T23" fmla="*/ 16 h 29"/>
                          <a:gd name="T24" fmla="*/ 90 w 97"/>
                          <a:gd name="T25" fmla="*/ 12 h 29"/>
                          <a:gd name="T26" fmla="*/ 95 w 97"/>
                          <a:gd name="T27" fmla="*/ 9 h 29"/>
                          <a:gd name="T28" fmla="*/ 96 w 97"/>
                          <a:gd name="T29" fmla="*/ 6 h 29"/>
                          <a:gd name="T30" fmla="*/ 96 w 97"/>
                          <a:gd name="T31" fmla="*/ 4 h 29"/>
                          <a:gd name="T32" fmla="*/ 94 w 97"/>
                          <a:gd name="T33" fmla="*/ 2 h 29"/>
                          <a:gd name="T34" fmla="*/ 91 w 97"/>
                          <a:gd name="T35" fmla="*/ 1 h 29"/>
                          <a:gd name="T36" fmla="*/ 87 w 97"/>
                          <a:gd name="T37" fmla="*/ 0 h 29"/>
                          <a:gd name="T38" fmla="*/ 0 w 97"/>
                          <a:gd name="T39" fmla="*/ 15 h 29"/>
                          <a:gd name="T40" fmla="*/ 0 w 97"/>
                          <a:gd name="T41" fmla="*/ 26 h 29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w 97"/>
                          <a:gd name="T64" fmla="*/ 0 h 29"/>
                          <a:gd name="T65" fmla="*/ 97 w 97"/>
                          <a:gd name="T66" fmla="*/ 29 h 29"/>
                        </a:gdLst>
                        <a:ahLst/>
                        <a:cxnLst>
                          <a:cxn ang="T42">
                            <a:pos x="T0" y="T1"/>
                          </a:cxn>
                          <a:cxn ang="T43">
                            <a:pos x="T2" y="T3"/>
                          </a:cxn>
                          <a:cxn ang="T44">
                            <a:pos x="T4" y="T5"/>
                          </a:cxn>
                          <a:cxn ang="T45">
                            <a:pos x="T6" y="T7"/>
                          </a:cxn>
                          <a:cxn ang="T46">
                            <a:pos x="T8" y="T9"/>
                          </a:cxn>
                          <a:cxn ang="T47">
                            <a:pos x="T10" y="T11"/>
                          </a:cxn>
                          <a:cxn ang="T48">
                            <a:pos x="T12" y="T13"/>
                          </a:cxn>
                          <a:cxn ang="T49">
                            <a:pos x="T14" y="T15"/>
                          </a:cxn>
                          <a:cxn ang="T50">
                            <a:pos x="T16" y="T17"/>
                          </a:cxn>
                          <a:cxn ang="T51">
                            <a:pos x="T18" y="T19"/>
                          </a:cxn>
                          <a:cxn ang="T52">
                            <a:pos x="T20" y="T21"/>
                          </a:cxn>
                          <a:cxn ang="T53">
                            <a:pos x="T22" y="T23"/>
                          </a:cxn>
                          <a:cxn ang="T54">
                            <a:pos x="T24" y="T25"/>
                          </a:cxn>
                          <a:cxn ang="T55">
                            <a:pos x="T26" y="T27"/>
                          </a:cxn>
                          <a:cxn ang="T56">
                            <a:pos x="T28" y="T29"/>
                          </a:cxn>
                          <a:cxn ang="T57">
                            <a:pos x="T30" y="T31"/>
                          </a:cxn>
                          <a:cxn ang="T58">
                            <a:pos x="T32" y="T33"/>
                          </a:cxn>
                          <a:cxn ang="T59">
                            <a:pos x="T34" y="T35"/>
                          </a:cxn>
                          <a:cxn ang="T60">
                            <a:pos x="T36" y="T37"/>
                          </a:cxn>
                          <a:cxn ang="T61">
                            <a:pos x="T38" y="T39"/>
                          </a:cxn>
                          <a:cxn ang="T62">
                            <a:pos x="T40" y="T41"/>
                          </a:cxn>
                        </a:cxnLst>
                        <a:rect l="T63" t="T64" r="T65" b="T66"/>
                        <a:pathLst>
                          <a:path w="97" h="29">
                            <a:moveTo>
                              <a:pt x="0" y="26"/>
                            </a:moveTo>
                            <a:lnTo>
                              <a:pt x="6" y="27"/>
                            </a:lnTo>
                            <a:lnTo>
                              <a:pt x="11" y="27"/>
                            </a:lnTo>
                            <a:lnTo>
                              <a:pt x="18" y="28"/>
                            </a:lnTo>
                            <a:lnTo>
                              <a:pt x="26" y="27"/>
                            </a:lnTo>
                            <a:lnTo>
                              <a:pt x="33" y="27"/>
                            </a:lnTo>
                            <a:lnTo>
                              <a:pt x="42" y="26"/>
                            </a:lnTo>
                            <a:lnTo>
                              <a:pt x="50" y="24"/>
                            </a:lnTo>
                            <a:lnTo>
                              <a:pt x="59" y="22"/>
                            </a:lnTo>
                            <a:lnTo>
                              <a:pt x="68" y="20"/>
                            </a:lnTo>
                            <a:lnTo>
                              <a:pt x="75" y="18"/>
                            </a:lnTo>
                            <a:lnTo>
                              <a:pt x="83" y="16"/>
                            </a:lnTo>
                            <a:lnTo>
                              <a:pt x="90" y="12"/>
                            </a:lnTo>
                            <a:lnTo>
                              <a:pt x="95" y="9"/>
                            </a:lnTo>
                            <a:lnTo>
                              <a:pt x="96" y="6"/>
                            </a:lnTo>
                            <a:lnTo>
                              <a:pt x="96" y="4"/>
                            </a:lnTo>
                            <a:lnTo>
                              <a:pt x="94" y="2"/>
                            </a:lnTo>
                            <a:lnTo>
                              <a:pt x="91" y="1"/>
                            </a:lnTo>
                            <a:lnTo>
                              <a:pt x="87" y="0"/>
                            </a:lnTo>
                            <a:lnTo>
                              <a:pt x="0" y="15"/>
                            </a:lnTo>
                            <a:lnTo>
                              <a:pt x="0" y="26"/>
                            </a:lnTo>
                          </a:path>
                        </a:pathLst>
                      </a:custGeom>
                      <a:solidFill>
                        <a:srgbClr val="FFBF7F"/>
                      </a:solidFill>
                      <a:ln w="12700" cap="rnd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205" name="Freeform 11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48" y="1552"/>
                        <a:ext cx="97" cy="62"/>
                      </a:xfrm>
                      <a:custGeom>
                        <a:avLst/>
                        <a:gdLst>
                          <a:gd name="T0" fmla="*/ 96 w 97"/>
                          <a:gd name="T1" fmla="*/ 0 h 62"/>
                          <a:gd name="T2" fmla="*/ 96 w 97"/>
                          <a:gd name="T3" fmla="*/ 42 h 62"/>
                          <a:gd name="T4" fmla="*/ 0 w 97"/>
                          <a:gd name="T5" fmla="*/ 61 h 62"/>
                          <a:gd name="T6" fmla="*/ 0 w 97"/>
                          <a:gd name="T7" fmla="*/ 18 h 62"/>
                          <a:gd name="T8" fmla="*/ 96 w 97"/>
                          <a:gd name="T9" fmla="*/ 0 h 62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97"/>
                          <a:gd name="T16" fmla="*/ 0 h 62"/>
                          <a:gd name="T17" fmla="*/ 97 w 97"/>
                          <a:gd name="T18" fmla="*/ 62 h 62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97" h="62">
                            <a:moveTo>
                              <a:pt x="96" y="0"/>
                            </a:moveTo>
                            <a:lnTo>
                              <a:pt x="96" y="42"/>
                            </a:lnTo>
                            <a:lnTo>
                              <a:pt x="0" y="61"/>
                            </a:lnTo>
                            <a:lnTo>
                              <a:pt x="0" y="18"/>
                            </a:lnTo>
                            <a:lnTo>
                              <a:pt x="96" y="0"/>
                            </a:lnTo>
                          </a:path>
                        </a:pathLst>
                      </a:custGeom>
                      <a:solidFill>
                        <a:srgbClr val="FFBF7F"/>
                      </a:solidFill>
                      <a:ln w="12700" cap="rnd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206" name="Freeform 12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48" y="1548"/>
                        <a:ext cx="97" cy="27"/>
                      </a:xfrm>
                      <a:custGeom>
                        <a:avLst/>
                        <a:gdLst>
                          <a:gd name="T0" fmla="*/ 0 w 97"/>
                          <a:gd name="T1" fmla="*/ 24 h 27"/>
                          <a:gd name="T2" fmla="*/ 5 w 97"/>
                          <a:gd name="T3" fmla="*/ 24 h 27"/>
                          <a:gd name="T4" fmla="*/ 11 w 97"/>
                          <a:gd name="T5" fmla="*/ 25 h 27"/>
                          <a:gd name="T6" fmla="*/ 18 w 97"/>
                          <a:gd name="T7" fmla="*/ 26 h 27"/>
                          <a:gd name="T8" fmla="*/ 26 w 97"/>
                          <a:gd name="T9" fmla="*/ 25 h 27"/>
                          <a:gd name="T10" fmla="*/ 33 w 97"/>
                          <a:gd name="T11" fmla="*/ 24 h 27"/>
                          <a:gd name="T12" fmla="*/ 42 w 97"/>
                          <a:gd name="T13" fmla="*/ 24 h 27"/>
                          <a:gd name="T14" fmla="*/ 50 w 97"/>
                          <a:gd name="T15" fmla="*/ 22 h 27"/>
                          <a:gd name="T16" fmla="*/ 59 w 97"/>
                          <a:gd name="T17" fmla="*/ 20 h 27"/>
                          <a:gd name="T18" fmla="*/ 68 w 97"/>
                          <a:gd name="T19" fmla="*/ 18 h 27"/>
                          <a:gd name="T20" fmla="*/ 75 w 97"/>
                          <a:gd name="T21" fmla="*/ 16 h 27"/>
                          <a:gd name="T22" fmla="*/ 82 w 97"/>
                          <a:gd name="T23" fmla="*/ 14 h 27"/>
                          <a:gd name="T24" fmla="*/ 90 w 97"/>
                          <a:gd name="T25" fmla="*/ 10 h 27"/>
                          <a:gd name="T26" fmla="*/ 94 w 97"/>
                          <a:gd name="T27" fmla="*/ 7 h 27"/>
                          <a:gd name="T28" fmla="*/ 96 w 97"/>
                          <a:gd name="T29" fmla="*/ 5 h 27"/>
                          <a:gd name="T30" fmla="*/ 96 w 97"/>
                          <a:gd name="T31" fmla="*/ 2 h 27"/>
                          <a:gd name="T32" fmla="*/ 94 w 97"/>
                          <a:gd name="T33" fmla="*/ 0 h 27"/>
                          <a:gd name="T34" fmla="*/ 90 w 97"/>
                          <a:gd name="T35" fmla="*/ 1 h 27"/>
                          <a:gd name="T36" fmla="*/ 0 w 97"/>
                          <a:gd name="T37" fmla="*/ 15 h 27"/>
                          <a:gd name="T38" fmla="*/ 0 w 97"/>
                          <a:gd name="T39" fmla="*/ 24 h 27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w 97"/>
                          <a:gd name="T61" fmla="*/ 0 h 27"/>
                          <a:gd name="T62" fmla="*/ 97 w 97"/>
                          <a:gd name="T63" fmla="*/ 27 h 27"/>
                        </a:gdLst>
                        <a:ahLst/>
                        <a:cxnLst>
                          <a:cxn ang="T40">
                            <a:pos x="T0" y="T1"/>
                          </a:cxn>
                          <a:cxn ang="T41">
                            <a:pos x="T2" y="T3"/>
                          </a:cxn>
                          <a:cxn ang="T42">
                            <a:pos x="T4" y="T5"/>
                          </a:cxn>
                          <a:cxn ang="T43">
                            <a:pos x="T6" y="T7"/>
                          </a:cxn>
                          <a:cxn ang="T44">
                            <a:pos x="T8" y="T9"/>
                          </a:cxn>
                          <a:cxn ang="T45">
                            <a:pos x="T10" y="T11"/>
                          </a:cxn>
                          <a:cxn ang="T46">
                            <a:pos x="T12" y="T13"/>
                          </a:cxn>
                          <a:cxn ang="T47">
                            <a:pos x="T14" y="T15"/>
                          </a:cxn>
                          <a:cxn ang="T48">
                            <a:pos x="T16" y="T17"/>
                          </a:cxn>
                          <a:cxn ang="T49">
                            <a:pos x="T18" y="T19"/>
                          </a:cxn>
                          <a:cxn ang="T50">
                            <a:pos x="T20" y="T21"/>
                          </a:cxn>
                          <a:cxn ang="T51">
                            <a:pos x="T22" y="T23"/>
                          </a:cxn>
                          <a:cxn ang="T52">
                            <a:pos x="T24" y="T25"/>
                          </a:cxn>
                          <a:cxn ang="T53">
                            <a:pos x="T26" y="T27"/>
                          </a:cxn>
                          <a:cxn ang="T54">
                            <a:pos x="T28" y="T29"/>
                          </a:cxn>
                          <a:cxn ang="T55">
                            <a:pos x="T30" y="T31"/>
                          </a:cxn>
                          <a:cxn ang="T56">
                            <a:pos x="T32" y="T33"/>
                          </a:cxn>
                          <a:cxn ang="T57">
                            <a:pos x="T34" y="T35"/>
                          </a:cxn>
                          <a:cxn ang="T58">
                            <a:pos x="T36" y="T37"/>
                          </a:cxn>
                          <a:cxn ang="T59">
                            <a:pos x="T38" y="T39"/>
                          </a:cxn>
                        </a:cxnLst>
                        <a:rect l="T60" t="T61" r="T62" b="T63"/>
                        <a:pathLst>
                          <a:path w="97" h="27">
                            <a:moveTo>
                              <a:pt x="0" y="24"/>
                            </a:moveTo>
                            <a:lnTo>
                              <a:pt x="5" y="24"/>
                            </a:lnTo>
                            <a:lnTo>
                              <a:pt x="11" y="25"/>
                            </a:lnTo>
                            <a:lnTo>
                              <a:pt x="18" y="26"/>
                            </a:lnTo>
                            <a:lnTo>
                              <a:pt x="26" y="25"/>
                            </a:lnTo>
                            <a:lnTo>
                              <a:pt x="33" y="24"/>
                            </a:lnTo>
                            <a:lnTo>
                              <a:pt x="42" y="24"/>
                            </a:lnTo>
                            <a:lnTo>
                              <a:pt x="50" y="22"/>
                            </a:lnTo>
                            <a:lnTo>
                              <a:pt x="59" y="20"/>
                            </a:lnTo>
                            <a:lnTo>
                              <a:pt x="68" y="18"/>
                            </a:lnTo>
                            <a:lnTo>
                              <a:pt x="75" y="16"/>
                            </a:lnTo>
                            <a:lnTo>
                              <a:pt x="82" y="14"/>
                            </a:lnTo>
                            <a:lnTo>
                              <a:pt x="90" y="10"/>
                            </a:lnTo>
                            <a:lnTo>
                              <a:pt x="94" y="7"/>
                            </a:lnTo>
                            <a:lnTo>
                              <a:pt x="96" y="5"/>
                            </a:lnTo>
                            <a:lnTo>
                              <a:pt x="96" y="2"/>
                            </a:lnTo>
                            <a:lnTo>
                              <a:pt x="94" y="0"/>
                            </a:lnTo>
                            <a:lnTo>
                              <a:pt x="90" y="1"/>
                            </a:lnTo>
                            <a:lnTo>
                              <a:pt x="0" y="15"/>
                            </a:lnTo>
                            <a:lnTo>
                              <a:pt x="0" y="24"/>
                            </a:lnTo>
                          </a:path>
                        </a:pathLst>
                      </a:custGeom>
                      <a:solidFill>
                        <a:srgbClr val="FF9F1F"/>
                      </a:solidFill>
                      <a:ln w="12700" cap="rnd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</p:grpSp>
                <p:grpSp>
                  <p:nvGrpSpPr>
                    <p:cNvPr id="200" name="Group 12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76" y="1567"/>
                      <a:ext cx="74" cy="28"/>
                      <a:chOff x="3576" y="1567"/>
                      <a:chExt cx="74" cy="28"/>
                    </a:xfrm>
                  </p:grpSpPr>
                  <p:sp>
                    <p:nvSpPr>
                      <p:cNvPr id="201" name="Freeform 12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05" y="1567"/>
                        <a:ext cx="45" cy="16"/>
                      </a:xfrm>
                      <a:custGeom>
                        <a:avLst/>
                        <a:gdLst>
                          <a:gd name="T0" fmla="*/ 0 w 45"/>
                          <a:gd name="T1" fmla="*/ 0 h 16"/>
                          <a:gd name="T2" fmla="*/ 44 w 45"/>
                          <a:gd name="T3" fmla="*/ 15 h 16"/>
                          <a:gd name="T4" fmla="*/ 0 60000 65536"/>
                          <a:gd name="T5" fmla="*/ 0 60000 65536"/>
                          <a:gd name="T6" fmla="*/ 0 w 45"/>
                          <a:gd name="T7" fmla="*/ 0 h 16"/>
                          <a:gd name="T8" fmla="*/ 45 w 45"/>
                          <a:gd name="T9" fmla="*/ 16 h 16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T6" t="T7" r="T8" b="T9"/>
                        <a:pathLst>
                          <a:path w="45" h="16">
                            <a:moveTo>
                              <a:pt x="0" y="0"/>
                            </a:moveTo>
                            <a:lnTo>
                              <a:pt x="44" y="15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3F7F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202" name="Freeform 12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99" y="1576"/>
                        <a:ext cx="51" cy="18"/>
                      </a:xfrm>
                      <a:custGeom>
                        <a:avLst/>
                        <a:gdLst>
                          <a:gd name="T0" fmla="*/ 0 w 51"/>
                          <a:gd name="T1" fmla="*/ 0 h 18"/>
                          <a:gd name="T2" fmla="*/ 50 w 51"/>
                          <a:gd name="T3" fmla="*/ 17 h 18"/>
                          <a:gd name="T4" fmla="*/ 0 60000 65536"/>
                          <a:gd name="T5" fmla="*/ 0 60000 65536"/>
                          <a:gd name="T6" fmla="*/ 0 w 51"/>
                          <a:gd name="T7" fmla="*/ 0 h 18"/>
                          <a:gd name="T8" fmla="*/ 51 w 51"/>
                          <a:gd name="T9" fmla="*/ 18 h 18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T6" t="T7" r="T8" b="T9"/>
                        <a:pathLst>
                          <a:path w="51" h="18">
                            <a:moveTo>
                              <a:pt x="0" y="0"/>
                            </a:moveTo>
                            <a:lnTo>
                              <a:pt x="50" y="17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5F7F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203" name="Freeform 12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76" y="1575"/>
                        <a:ext cx="54" cy="20"/>
                      </a:xfrm>
                      <a:custGeom>
                        <a:avLst/>
                        <a:gdLst>
                          <a:gd name="T0" fmla="*/ 0 w 54"/>
                          <a:gd name="T1" fmla="*/ 0 h 20"/>
                          <a:gd name="T2" fmla="*/ 53 w 54"/>
                          <a:gd name="T3" fmla="*/ 19 h 20"/>
                          <a:gd name="T4" fmla="*/ 0 60000 65536"/>
                          <a:gd name="T5" fmla="*/ 0 60000 65536"/>
                          <a:gd name="T6" fmla="*/ 0 w 54"/>
                          <a:gd name="T7" fmla="*/ 0 h 20"/>
                          <a:gd name="T8" fmla="*/ 54 w 54"/>
                          <a:gd name="T9" fmla="*/ 20 h 20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T6" t="T7" r="T8" b="T9"/>
                        <a:pathLst>
                          <a:path w="54" h="20">
                            <a:moveTo>
                              <a:pt x="0" y="0"/>
                            </a:moveTo>
                            <a:lnTo>
                              <a:pt x="53" y="19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5F7F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</p:grpSp>
              </p:grpSp>
              <p:sp>
                <p:nvSpPr>
                  <p:cNvPr id="198" name="Freeform 125"/>
                  <p:cNvSpPr>
                    <a:spLocks/>
                  </p:cNvSpPr>
                  <p:nvPr/>
                </p:nvSpPr>
                <p:spPr bwMode="auto">
                  <a:xfrm>
                    <a:off x="3547" y="1545"/>
                    <a:ext cx="120" cy="99"/>
                  </a:xfrm>
                  <a:custGeom>
                    <a:avLst/>
                    <a:gdLst>
                      <a:gd name="T0" fmla="*/ 0 w 120"/>
                      <a:gd name="T1" fmla="*/ 22 h 99"/>
                      <a:gd name="T2" fmla="*/ 119 w 120"/>
                      <a:gd name="T3" fmla="*/ 0 h 99"/>
                      <a:gd name="T4" fmla="*/ 119 w 120"/>
                      <a:gd name="T5" fmla="*/ 76 h 99"/>
                      <a:gd name="T6" fmla="*/ 0 w 120"/>
                      <a:gd name="T7" fmla="*/ 98 h 99"/>
                      <a:gd name="T8" fmla="*/ 0 w 120"/>
                      <a:gd name="T9" fmla="*/ 22 h 9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20"/>
                      <a:gd name="T16" fmla="*/ 0 h 99"/>
                      <a:gd name="T17" fmla="*/ 120 w 120"/>
                      <a:gd name="T18" fmla="*/ 99 h 9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20" h="99">
                        <a:moveTo>
                          <a:pt x="0" y="22"/>
                        </a:moveTo>
                        <a:lnTo>
                          <a:pt x="119" y="0"/>
                        </a:lnTo>
                        <a:lnTo>
                          <a:pt x="119" y="76"/>
                        </a:lnTo>
                        <a:lnTo>
                          <a:pt x="0" y="98"/>
                        </a:lnTo>
                        <a:lnTo>
                          <a:pt x="0" y="22"/>
                        </a:lnTo>
                      </a:path>
                    </a:pathLst>
                  </a:custGeom>
                  <a:noFill/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</p:grpSp>
          </p:grpSp>
          <p:grpSp>
            <p:nvGrpSpPr>
              <p:cNvPr id="172" name="Group 126"/>
              <p:cNvGrpSpPr>
                <a:grpSpLocks/>
              </p:cNvGrpSpPr>
              <p:nvPr/>
            </p:nvGrpSpPr>
            <p:grpSpPr bwMode="auto">
              <a:xfrm>
                <a:off x="3253" y="1535"/>
                <a:ext cx="255" cy="200"/>
                <a:chOff x="3253" y="1535"/>
                <a:chExt cx="255" cy="200"/>
              </a:xfrm>
            </p:grpSpPr>
            <p:grpSp>
              <p:nvGrpSpPr>
                <p:cNvPr id="173" name="Group 127"/>
                <p:cNvGrpSpPr>
                  <a:grpSpLocks/>
                </p:cNvGrpSpPr>
                <p:nvPr/>
              </p:nvGrpSpPr>
              <p:grpSpPr bwMode="auto">
                <a:xfrm>
                  <a:off x="3253" y="1535"/>
                  <a:ext cx="255" cy="200"/>
                  <a:chOff x="3253" y="1535"/>
                  <a:chExt cx="255" cy="200"/>
                </a:xfrm>
              </p:grpSpPr>
              <p:grpSp>
                <p:nvGrpSpPr>
                  <p:cNvPr id="186" name="Group 128"/>
                  <p:cNvGrpSpPr>
                    <a:grpSpLocks/>
                  </p:cNvGrpSpPr>
                  <p:nvPr/>
                </p:nvGrpSpPr>
                <p:grpSpPr bwMode="auto">
                  <a:xfrm>
                    <a:off x="3258" y="1680"/>
                    <a:ext cx="234" cy="55"/>
                    <a:chOff x="3258" y="1680"/>
                    <a:chExt cx="234" cy="55"/>
                  </a:xfrm>
                </p:grpSpPr>
                <p:sp>
                  <p:nvSpPr>
                    <p:cNvPr id="192" name="Freeform 129"/>
                    <p:cNvSpPr>
                      <a:spLocks/>
                    </p:cNvSpPr>
                    <p:nvPr/>
                  </p:nvSpPr>
                  <p:spPr bwMode="auto">
                    <a:xfrm>
                      <a:off x="3352" y="1680"/>
                      <a:ext cx="140" cy="55"/>
                    </a:xfrm>
                    <a:custGeom>
                      <a:avLst/>
                      <a:gdLst>
                        <a:gd name="T0" fmla="*/ 0 w 140"/>
                        <a:gd name="T1" fmla="*/ 26 h 55"/>
                        <a:gd name="T2" fmla="*/ 0 w 140"/>
                        <a:gd name="T3" fmla="*/ 54 h 55"/>
                        <a:gd name="T4" fmla="*/ 139 w 140"/>
                        <a:gd name="T5" fmla="*/ 28 h 55"/>
                        <a:gd name="T6" fmla="*/ 139 w 140"/>
                        <a:gd name="T7" fmla="*/ 0 h 55"/>
                        <a:gd name="T8" fmla="*/ 0 w 140"/>
                        <a:gd name="T9" fmla="*/ 26 h 5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40"/>
                        <a:gd name="T16" fmla="*/ 0 h 55"/>
                        <a:gd name="T17" fmla="*/ 140 w 140"/>
                        <a:gd name="T18" fmla="*/ 55 h 5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40" h="55">
                          <a:moveTo>
                            <a:pt x="0" y="26"/>
                          </a:moveTo>
                          <a:lnTo>
                            <a:pt x="0" y="54"/>
                          </a:lnTo>
                          <a:lnTo>
                            <a:pt x="139" y="28"/>
                          </a:lnTo>
                          <a:lnTo>
                            <a:pt x="139" y="0"/>
                          </a:lnTo>
                          <a:lnTo>
                            <a:pt x="0" y="26"/>
                          </a:lnTo>
                        </a:path>
                      </a:pathLst>
                    </a:custGeom>
                    <a:solidFill>
                      <a:srgbClr val="5F5F5F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193" name="Freeform 130"/>
                    <p:cNvSpPr>
                      <a:spLocks/>
                    </p:cNvSpPr>
                    <p:nvPr/>
                  </p:nvSpPr>
                  <p:spPr bwMode="auto">
                    <a:xfrm>
                      <a:off x="3258" y="1691"/>
                      <a:ext cx="95" cy="44"/>
                    </a:xfrm>
                    <a:custGeom>
                      <a:avLst/>
                      <a:gdLst>
                        <a:gd name="T0" fmla="*/ 94 w 95"/>
                        <a:gd name="T1" fmla="*/ 23 h 44"/>
                        <a:gd name="T2" fmla="*/ 94 w 95"/>
                        <a:gd name="T3" fmla="*/ 43 h 44"/>
                        <a:gd name="T4" fmla="*/ 0 w 95"/>
                        <a:gd name="T5" fmla="*/ 18 h 44"/>
                        <a:gd name="T6" fmla="*/ 0 w 95"/>
                        <a:gd name="T7" fmla="*/ 0 h 44"/>
                        <a:gd name="T8" fmla="*/ 94 w 95"/>
                        <a:gd name="T9" fmla="*/ 23 h 4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5"/>
                        <a:gd name="T16" fmla="*/ 0 h 44"/>
                        <a:gd name="T17" fmla="*/ 95 w 95"/>
                        <a:gd name="T18" fmla="*/ 44 h 4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5" h="44">
                          <a:moveTo>
                            <a:pt x="94" y="23"/>
                          </a:moveTo>
                          <a:lnTo>
                            <a:pt x="94" y="43"/>
                          </a:lnTo>
                          <a:lnTo>
                            <a:pt x="0" y="18"/>
                          </a:lnTo>
                          <a:lnTo>
                            <a:pt x="0" y="0"/>
                          </a:lnTo>
                          <a:lnTo>
                            <a:pt x="94" y="23"/>
                          </a:lnTo>
                        </a:path>
                      </a:pathLst>
                    </a:custGeom>
                    <a:solidFill>
                      <a:srgbClr val="3F3F3F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</p:grpSp>
              <p:grpSp>
                <p:nvGrpSpPr>
                  <p:cNvPr id="187" name="Group 131"/>
                  <p:cNvGrpSpPr>
                    <a:grpSpLocks/>
                  </p:cNvGrpSpPr>
                  <p:nvPr/>
                </p:nvGrpSpPr>
                <p:grpSpPr bwMode="auto">
                  <a:xfrm>
                    <a:off x="3253" y="1535"/>
                    <a:ext cx="255" cy="181"/>
                    <a:chOff x="3253" y="1535"/>
                    <a:chExt cx="255" cy="181"/>
                  </a:xfrm>
                </p:grpSpPr>
                <p:sp>
                  <p:nvSpPr>
                    <p:cNvPr id="188" name="Freeform 132"/>
                    <p:cNvSpPr>
                      <a:spLocks/>
                    </p:cNvSpPr>
                    <p:nvPr/>
                  </p:nvSpPr>
                  <p:spPr bwMode="auto">
                    <a:xfrm>
                      <a:off x="3332" y="1554"/>
                      <a:ext cx="176" cy="162"/>
                    </a:xfrm>
                    <a:custGeom>
                      <a:avLst/>
                      <a:gdLst>
                        <a:gd name="T0" fmla="*/ 0 w 176"/>
                        <a:gd name="T1" fmla="*/ 30 h 162"/>
                        <a:gd name="T2" fmla="*/ 160 w 176"/>
                        <a:gd name="T3" fmla="*/ 0 h 162"/>
                        <a:gd name="T4" fmla="*/ 175 w 176"/>
                        <a:gd name="T5" fmla="*/ 12 h 162"/>
                        <a:gd name="T6" fmla="*/ 175 w 176"/>
                        <a:gd name="T7" fmla="*/ 131 h 162"/>
                        <a:gd name="T8" fmla="*/ 15 w 176"/>
                        <a:gd name="T9" fmla="*/ 161 h 162"/>
                        <a:gd name="T10" fmla="*/ 14 w 176"/>
                        <a:gd name="T11" fmla="*/ 43 h 162"/>
                        <a:gd name="T12" fmla="*/ 0 w 176"/>
                        <a:gd name="T13" fmla="*/ 30 h 162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76"/>
                        <a:gd name="T22" fmla="*/ 0 h 162"/>
                        <a:gd name="T23" fmla="*/ 176 w 176"/>
                        <a:gd name="T24" fmla="*/ 162 h 162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76" h="162">
                          <a:moveTo>
                            <a:pt x="0" y="30"/>
                          </a:moveTo>
                          <a:lnTo>
                            <a:pt x="160" y="0"/>
                          </a:lnTo>
                          <a:lnTo>
                            <a:pt x="175" y="12"/>
                          </a:lnTo>
                          <a:lnTo>
                            <a:pt x="175" y="131"/>
                          </a:lnTo>
                          <a:lnTo>
                            <a:pt x="15" y="161"/>
                          </a:lnTo>
                          <a:lnTo>
                            <a:pt x="14" y="43"/>
                          </a:lnTo>
                          <a:lnTo>
                            <a:pt x="0" y="30"/>
                          </a:lnTo>
                        </a:path>
                      </a:pathLst>
                    </a:custGeom>
                    <a:solidFill>
                      <a:srgbClr val="808080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189" name="Freeform 133"/>
                    <p:cNvSpPr>
                      <a:spLocks/>
                    </p:cNvSpPr>
                    <p:nvPr/>
                  </p:nvSpPr>
                  <p:spPr bwMode="auto">
                    <a:xfrm>
                      <a:off x="3254" y="1535"/>
                      <a:ext cx="239" cy="50"/>
                    </a:xfrm>
                    <a:custGeom>
                      <a:avLst/>
                      <a:gdLst>
                        <a:gd name="T0" fmla="*/ 0 w 239"/>
                        <a:gd name="T1" fmla="*/ 30 h 50"/>
                        <a:gd name="T2" fmla="*/ 159 w 239"/>
                        <a:gd name="T3" fmla="*/ 0 h 50"/>
                        <a:gd name="T4" fmla="*/ 238 w 239"/>
                        <a:gd name="T5" fmla="*/ 19 h 50"/>
                        <a:gd name="T6" fmla="*/ 77 w 239"/>
                        <a:gd name="T7" fmla="*/ 49 h 50"/>
                        <a:gd name="T8" fmla="*/ 0 w 239"/>
                        <a:gd name="T9" fmla="*/ 30 h 5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39"/>
                        <a:gd name="T16" fmla="*/ 0 h 50"/>
                        <a:gd name="T17" fmla="*/ 239 w 239"/>
                        <a:gd name="T18" fmla="*/ 50 h 5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39" h="50">
                          <a:moveTo>
                            <a:pt x="0" y="30"/>
                          </a:moveTo>
                          <a:lnTo>
                            <a:pt x="159" y="0"/>
                          </a:lnTo>
                          <a:lnTo>
                            <a:pt x="238" y="19"/>
                          </a:lnTo>
                          <a:lnTo>
                            <a:pt x="77" y="49"/>
                          </a:lnTo>
                          <a:lnTo>
                            <a:pt x="0" y="30"/>
                          </a:lnTo>
                        </a:path>
                      </a:pathLst>
                    </a:custGeom>
                    <a:solidFill>
                      <a:srgbClr val="9F9F9F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190" name="Freeform 134"/>
                    <p:cNvSpPr>
                      <a:spLocks/>
                    </p:cNvSpPr>
                    <p:nvPr/>
                  </p:nvSpPr>
                  <p:spPr bwMode="auto">
                    <a:xfrm>
                      <a:off x="3253" y="1565"/>
                      <a:ext cx="95" cy="151"/>
                    </a:xfrm>
                    <a:custGeom>
                      <a:avLst/>
                      <a:gdLst>
                        <a:gd name="T0" fmla="*/ 0 w 95"/>
                        <a:gd name="T1" fmla="*/ 0 h 151"/>
                        <a:gd name="T2" fmla="*/ 79 w 95"/>
                        <a:gd name="T3" fmla="*/ 19 h 151"/>
                        <a:gd name="T4" fmla="*/ 94 w 95"/>
                        <a:gd name="T5" fmla="*/ 31 h 151"/>
                        <a:gd name="T6" fmla="*/ 94 w 95"/>
                        <a:gd name="T7" fmla="*/ 150 h 151"/>
                        <a:gd name="T8" fmla="*/ 0 w 95"/>
                        <a:gd name="T9" fmla="*/ 123 h 151"/>
                        <a:gd name="T10" fmla="*/ 0 w 95"/>
                        <a:gd name="T11" fmla="*/ 0 h 151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95"/>
                        <a:gd name="T19" fmla="*/ 0 h 151"/>
                        <a:gd name="T20" fmla="*/ 95 w 95"/>
                        <a:gd name="T21" fmla="*/ 151 h 151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95" h="151">
                          <a:moveTo>
                            <a:pt x="0" y="0"/>
                          </a:moveTo>
                          <a:lnTo>
                            <a:pt x="79" y="19"/>
                          </a:lnTo>
                          <a:lnTo>
                            <a:pt x="94" y="31"/>
                          </a:lnTo>
                          <a:lnTo>
                            <a:pt x="94" y="150"/>
                          </a:lnTo>
                          <a:lnTo>
                            <a:pt x="0" y="12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5F5F5F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191" name="Freeform 135"/>
                    <p:cNvSpPr>
                      <a:spLocks/>
                    </p:cNvSpPr>
                    <p:nvPr/>
                  </p:nvSpPr>
                  <p:spPr bwMode="auto">
                    <a:xfrm>
                      <a:off x="3347" y="1567"/>
                      <a:ext cx="161" cy="30"/>
                    </a:xfrm>
                    <a:custGeom>
                      <a:avLst/>
                      <a:gdLst>
                        <a:gd name="T0" fmla="*/ 0 w 161"/>
                        <a:gd name="T1" fmla="*/ 29 h 30"/>
                        <a:gd name="T2" fmla="*/ 160 w 161"/>
                        <a:gd name="T3" fmla="*/ 0 h 30"/>
                        <a:gd name="T4" fmla="*/ 0 60000 65536"/>
                        <a:gd name="T5" fmla="*/ 0 60000 65536"/>
                        <a:gd name="T6" fmla="*/ 0 w 161"/>
                        <a:gd name="T7" fmla="*/ 0 h 30"/>
                        <a:gd name="T8" fmla="*/ 161 w 161"/>
                        <a:gd name="T9" fmla="*/ 30 h 30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161" h="30">
                          <a:moveTo>
                            <a:pt x="0" y="29"/>
                          </a:moveTo>
                          <a:lnTo>
                            <a:pt x="160" y="0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</p:grpSp>
            </p:grpSp>
            <p:grpSp>
              <p:nvGrpSpPr>
                <p:cNvPr id="174" name="Group 136"/>
                <p:cNvGrpSpPr>
                  <a:grpSpLocks/>
                </p:cNvGrpSpPr>
                <p:nvPr/>
              </p:nvGrpSpPr>
              <p:grpSpPr bwMode="auto">
                <a:xfrm>
                  <a:off x="3369" y="1590"/>
                  <a:ext cx="120" cy="99"/>
                  <a:chOff x="3369" y="1590"/>
                  <a:chExt cx="120" cy="99"/>
                </a:xfrm>
              </p:grpSpPr>
              <p:sp>
                <p:nvSpPr>
                  <p:cNvPr id="175" name="Freeform 137"/>
                  <p:cNvSpPr>
                    <a:spLocks/>
                  </p:cNvSpPr>
                  <p:nvPr/>
                </p:nvSpPr>
                <p:spPr bwMode="auto">
                  <a:xfrm>
                    <a:off x="3370" y="1591"/>
                    <a:ext cx="112" cy="92"/>
                  </a:xfrm>
                  <a:custGeom>
                    <a:avLst/>
                    <a:gdLst>
                      <a:gd name="T0" fmla="*/ 0 w 112"/>
                      <a:gd name="T1" fmla="*/ 20 h 92"/>
                      <a:gd name="T2" fmla="*/ 111 w 112"/>
                      <a:gd name="T3" fmla="*/ 0 h 92"/>
                      <a:gd name="T4" fmla="*/ 111 w 112"/>
                      <a:gd name="T5" fmla="*/ 71 h 92"/>
                      <a:gd name="T6" fmla="*/ 0 w 112"/>
                      <a:gd name="T7" fmla="*/ 91 h 92"/>
                      <a:gd name="T8" fmla="*/ 0 w 112"/>
                      <a:gd name="T9" fmla="*/ 20 h 9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2"/>
                      <a:gd name="T16" fmla="*/ 0 h 92"/>
                      <a:gd name="T17" fmla="*/ 112 w 112"/>
                      <a:gd name="T18" fmla="*/ 92 h 9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2" h="92">
                        <a:moveTo>
                          <a:pt x="0" y="20"/>
                        </a:moveTo>
                        <a:lnTo>
                          <a:pt x="111" y="0"/>
                        </a:lnTo>
                        <a:lnTo>
                          <a:pt x="111" y="71"/>
                        </a:lnTo>
                        <a:lnTo>
                          <a:pt x="0" y="91"/>
                        </a:lnTo>
                        <a:lnTo>
                          <a:pt x="0" y="20"/>
                        </a:lnTo>
                      </a:path>
                    </a:pathLst>
                  </a:custGeom>
                  <a:solidFill>
                    <a:srgbClr val="5F7FFF"/>
                  </a:solidFill>
                  <a:ln w="12700" cap="rnd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grpSp>
                <p:nvGrpSpPr>
                  <p:cNvPr id="176" name="Group 138"/>
                  <p:cNvGrpSpPr>
                    <a:grpSpLocks/>
                  </p:cNvGrpSpPr>
                  <p:nvPr/>
                </p:nvGrpSpPr>
                <p:grpSpPr bwMode="auto">
                  <a:xfrm>
                    <a:off x="3370" y="1594"/>
                    <a:ext cx="102" cy="71"/>
                    <a:chOff x="3370" y="1594"/>
                    <a:chExt cx="102" cy="71"/>
                  </a:xfrm>
                </p:grpSpPr>
                <p:grpSp>
                  <p:nvGrpSpPr>
                    <p:cNvPr id="178" name="Group 13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70" y="1594"/>
                      <a:ext cx="97" cy="71"/>
                      <a:chOff x="3370" y="1594"/>
                      <a:chExt cx="97" cy="71"/>
                    </a:xfrm>
                  </p:grpSpPr>
                  <p:sp>
                    <p:nvSpPr>
                      <p:cNvPr id="183" name="Freeform 14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370" y="1636"/>
                        <a:ext cx="97" cy="29"/>
                      </a:xfrm>
                      <a:custGeom>
                        <a:avLst/>
                        <a:gdLst>
                          <a:gd name="T0" fmla="*/ 0 w 97"/>
                          <a:gd name="T1" fmla="*/ 26 h 29"/>
                          <a:gd name="T2" fmla="*/ 5 w 97"/>
                          <a:gd name="T3" fmla="*/ 27 h 29"/>
                          <a:gd name="T4" fmla="*/ 11 w 97"/>
                          <a:gd name="T5" fmla="*/ 28 h 29"/>
                          <a:gd name="T6" fmla="*/ 18 w 97"/>
                          <a:gd name="T7" fmla="*/ 28 h 29"/>
                          <a:gd name="T8" fmla="*/ 26 w 97"/>
                          <a:gd name="T9" fmla="*/ 28 h 29"/>
                          <a:gd name="T10" fmla="*/ 33 w 97"/>
                          <a:gd name="T11" fmla="*/ 27 h 29"/>
                          <a:gd name="T12" fmla="*/ 42 w 97"/>
                          <a:gd name="T13" fmla="*/ 26 h 29"/>
                          <a:gd name="T14" fmla="*/ 50 w 97"/>
                          <a:gd name="T15" fmla="*/ 24 h 29"/>
                          <a:gd name="T16" fmla="*/ 59 w 97"/>
                          <a:gd name="T17" fmla="*/ 23 h 29"/>
                          <a:gd name="T18" fmla="*/ 68 w 97"/>
                          <a:gd name="T19" fmla="*/ 20 h 29"/>
                          <a:gd name="T20" fmla="*/ 75 w 97"/>
                          <a:gd name="T21" fmla="*/ 19 h 29"/>
                          <a:gd name="T22" fmla="*/ 83 w 97"/>
                          <a:gd name="T23" fmla="*/ 16 h 29"/>
                          <a:gd name="T24" fmla="*/ 90 w 97"/>
                          <a:gd name="T25" fmla="*/ 12 h 29"/>
                          <a:gd name="T26" fmla="*/ 95 w 97"/>
                          <a:gd name="T27" fmla="*/ 9 h 29"/>
                          <a:gd name="T28" fmla="*/ 96 w 97"/>
                          <a:gd name="T29" fmla="*/ 6 h 29"/>
                          <a:gd name="T30" fmla="*/ 96 w 97"/>
                          <a:gd name="T31" fmla="*/ 4 h 29"/>
                          <a:gd name="T32" fmla="*/ 94 w 97"/>
                          <a:gd name="T33" fmla="*/ 2 h 29"/>
                          <a:gd name="T34" fmla="*/ 91 w 97"/>
                          <a:gd name="T35" fmla="*/ 1 h 29"/>
                          <a:gd name="T36" fmla="*/ 87 w 97"/>
                          <a:gd name="T37" fmla="*/ 0 h 29"/>
                          <a:gd name="T38" fmla="*/ 0 w 97"/>
                          <a:gd name="T39" fmla="*/ 15 h 29"/>
                          <a:gd name="T40" fmla="*/ 0 w 97"/>
                          <a:gd name="T41" fmla="*/ 26 h 29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w 97"/>
                          <a:gd name="T64" fmla="*/ 0 h 29"/>
                          <a:gd name="T65" fmla="*/ 97 w 97"/>
                          <a:gd name="T66" fmla="*/ 29 h 29"/>
                        </a:gdLst>
                        <a:ahLst/>
                        <a:cxnLst>
                          <a:cxn ang="T42">
                            <a:pos x="T0" y="T1"/>
                          </a:cxn>
                          <a:cxn ang="T43">
                            <a:pos x="T2" y="T3"/>
                          </a:cxn>
                          <a:cxn ang="T44">
                            <a:pos x="T4" y="T5"/>
                          </a:cxn>
                          <a:cxn ang="T45">
                            <a:pos x="T6" y="T7"/>
                          </a:cxn>
                          <a:cxn ang="T46">
                            <a:pos x="T8" y="T9"/>
                          </a:cxn>
                          <a:cxn ang="T47">
                            <a:pos x="T10" y="T11"/>
                          </a:cxn>
                          <a:cxn ang="T48">
                            <a:pos x="T12" y="T13"/>
                          </a:cxn>
                          <a:cxn ang="T49">
                            <a:pos x="T14" y="T15"/>
                          </a:cxn>
                          <a:cxn ang="T50">
                            <a:pos x="T16" y="T17"/>
                          </a:cxn>
                          <a:cxn ang="T51">
                            <a:pos x="T18" y="T19"/>
                          </a:cxn>
                          <a:cxn ang="T52">
                            <a:pos x="T20" y="T21"/>
                          </a:cxn>
                          <a:cxn ang="T53">
                            <a:pos x="T22" y="T23"/>
                          </a:cxn>
                          <a:cxn ang="T54">
                            <a:pos x="T24" y="T25"/>
                          </a:cxn>
                          <a:cxn ang="T55">
                            <a:pos x="T26" y="T27"/>
                          </a:cxn>
                          <a:cxn ang="T56">
                            <a:pos x="T28" y="T29"/>
                          </a:cxn>
                          <a:cxn ang="T57">
                            <a:pos x="T30" y="T31"/>
                          </a:cxn>
                          <a:cxn ang="T58">
                            <a:pos x="T32" y="T33"/>
                          </a:cxn>
                          <a:cxn ang="T59">
                            <a:pos x="T34" y="T35"/>
                          </a:cxn>
                          <a:cxn ang="T60">
                            <a:pos x="T36" y="T37"/>
                          </a:cxn>
                          <a:cxn ang="T61">
                            <a:pos x="T38" y="T39"/>
                          </a:cxn>
                          <a:cxn ang="T62">
                            <a:pos x="T40" y="T41"/>
                          </a:cxn>
                        </a:cxnLst>
                        <a:rect l="T63" t="T64" r="T65" b="T66"/>
                        <a:pathLst>
                          <a:path w="97" h="29">
                            <a:moveTo>
                              <a:pt x="0" y="26"/>
                            </a:moveTo>
                            <a:lnTo>
                              <a:pt x="5" y="27"/>
                            </a:lnTo>
                            <a:lnTo>
                              <a:pt x="11" y="28"/>
                            </a:lnTo>
                            <a:lnTo>
                              <a:pt x="18" y="28"/>
                            </a:lnTo>
                            <a:lnTo>
                              <a:pt x="26" y="28"/>
                            </a:lnTo>
                            <a:lnTo>
                              <a:pt x="33" y="27"/>
                            </a:lnTo>
                            <a:lnTo>
                              <a:pt x="42" y="26"/>
                            </a:lnTo>
                            <a:lnTo>
                              <a:pt x="50" y="24"/>
                            </a:lnTo>
                            <a:lnTo>
                              <a:pt x="59" y="23"/>
                            </a:lnTo>
                            <a:lnTo>
                              <a:pt x="68" y="20"/>
                            </a:lnTo>
                            <a:lnTo>
                              <a:pt x="75" y="19"/>
                            </a:lnTo>
                            <a:lnTo>
                              <a:pt x="83" y="16"/>
                            </a:lnTo>
                            <a:lnTo>
                              <a:pt x="90" y="12"/>
                            </a:lnTo>
                            <a:lnTo>
                              <a:pt x="95" y="9"/>
                            </a:lnTo>
                            <a:lnTo>
                              <a:pt x="96" y="6"/>
                            </a:lnTo>
                            <a:lnTo>
                              <a:pt x="96" y="4"/>
                            </a:lnTo>
                            <a:lnTo>
                              <a:pt x="94" y="2"/>
                            </a:lnTo>
                            <a:lnTo>
                              <a:pt x="91" y="1"/>
                            </a:lnTo>
                            <a:lnTo>
                              <a:pt x="87" y="0"/>
                            </a:lnTo>
                            <a:lnTo>
                              <a:pt x="0" y="15"/>
                            </a:lnTo>
                            <a:lnTo>
                              <a:pt x="0" y="26"/>
                            </a:lnTo>
                          </a:path>
                        </a:pathLst>
                      </a:custGeom>
                      <a:solidFill>
                        <a:srgbClr val="FFBF7F"/>
                      </a:solidFill>
                      <a:ln w="12700" cap="rnd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184" name="Freeform 1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370" y="1597"/>
                        <a:ext cx="97" cy="62"/>
                      </a:xfrm>
                      <a:custGeom>
                        <a:avLst/>
                        <a:gdLst>
                          <a:gd name="T0" fmla="*/ 96 w 97"/>
                          <a:gd name="T1" fmla="*/ 0 h 62"/>
                          <a:gd name="T2" fmla="*/ 96 w 97"/>
                          <a:gd name="T3" fmla="*/ 42 h 62"/>
                          <a:gd name="T4" fmla="*/ 0 w 97"/>
                          <a:gd name="T5" fmla="*/ 61 h 62"/>
                          <a:gd name="T6" fmla="*/ 0 w 97"/>
                          <a:gd name="T7" fmla="*/ 18 h 62"/>
                          <a:gd name="T8" fmla="*/ 96 w 97"/>
                          <a:gd name="T9" fmla="*/ 0 h 62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97"/>
                          <a:gd name="T16" fmla="*/ 0 h 62"/>
                          <a:gd name="T17" fmla="*/ 97 w 97"/>
                          <a:gd name="T18" fmla="*/ 62 h 62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97" h="62">
                            <a:moveTo>
                              <a:pt x="96" y="0"/>
                            </a:moveTo>
                            <a:lnTo>
                              <a:pt x="96" y="42"/>
                            </a:lnTo>
                            <a:lnTo>
                              <a:pt x="0" y="61"/>
                            </a:lnTo>
                            <a:lnTo>
                              <a:pt x="0" y="18"/>
                            </a:lnTo>
                            <a:lnTo>
                              <a:pt x="96" y="0"/>
                            </a:lnTo>
                          </a:path>
                        </a:pathLst>
                      </a:custGeom>
                      <a:solidFill>
                        <a:srgbClr val="FFBF7F"/>
                      </a:solidFill>
                      <a:ln w="12700" cap="rnd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185" name="Freeform 1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370" y="1594"/>
                        <a:ext cx="97" cy="26"/>
                      </a:xfrm>
                      <a:custGeom>
                        <a:avLst/>
                        <a:gdLst>
                          <a:gd name="T0" fmla="*/ 0 w 97"/>
                          <a:gd name="T1" fmla="*/ 23 h 26"/>
                          <a:gd name="T2" fmla="*/ 5 w 97"/>
                          <a:gd name="T3" fmla="*/ 23 h 26"/>
                          <a:gd name="T4" fmla="*/ 11 w 97"/>
                          <a:gd name="T5" fmla="*/ 24 h 26"/>
                          <a:gd name="T6" fmla="*/ 18 w 97"/>
                          <a:gd name="T7" fmla="*/ 25 h 26"/>
                          <a:gd name="T8" fmla="*/ 26 w 97"/>
                          <a:gd name="T9" fmla="*/ 24 h 26"/>
                          <a:gd name="T10" fmla="*/ 33 w 97"/>
                          <a:gd name="T11" fmla="*/ 24 h 26"/>
                          <a:gd name="T12" fmla="*/ 42 w 97"/>
                          <a:gd name="T13" fmla="*/ 23 h 26"/>
                          <a:gd name="T14" fmla="*/ 50 w 97"/>
                          <a:gd name="T15" fmla="*/ 21 h 26"/>
                          <a:gd name="T16" fmla="*/ 59 w 97"/>
                          <a:gd name="T17" fmla="*/ 19 h 26"/>
                          <a:gd name="T18" fmla="*/ 68 w 97"/>
                          <a:gd name="T19" fmla="*/ 17 h 26"/>
                          <a:gd name="T20" fmla="*/ 75 w 97"/>
                          <a:gd name="T21" fmla="*/ 15 h 26"/>
                          <a:gd name="T22" fmla="*/ 82 w 97"/>
                          <a:gd name="T23" fmla="*/ 13 h 26"/>
                          <a:gd name="T24" fmla="*/ 90 w 97"/>
                          <a:gd name="T25" fmla="*/ 10 h 26"/>
                          <a:gd name="T26" fmla="*/ 94 w 97"/>
                          <a:gd name="T27" fmla="*/ 6 h 26"/>
                          <a:gd name="T28" fmla="*/ 96 w 97"/>
                          <a:gd name="T29" fmla="*/ 4 h 26"/>
                          <a:gd name="T30" fmla="*/ 96 w 97"/>
                          <a:gd name="T31" fmla="*/ 2 h 26"/>
                          <a:gd name="T32" fmla="*/ 94 w 97"/>
                          <a:gd name="T33" fmla="*/ 0 h 26"/>
                          <a:gd name="T34" fmla="*/ 90 w 97"/>
                          <a:gd name="T35" fmla="*/ 0 h 26"/>
                          <a:gd name="T36" fmla="*/ 0 w 97"/>
                          <a:gd name="T37" fmla="*/ 14 h 26"/>
                          <a:gd name="T38" fmla="*/ 0 w 97"/>
                          <a:gd name="T39" fmla="*/ 23 h 2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w 97"/>
                          <a:gd name="T61" fmla="*/ 0 h 26"/>
                          <a:gd name="T62" fmla="*/ 97 w 97"/>
                          <a:gd name="T63" fmla="*/ 26 h 26"/>
                        </a:gdLst>
                        <a:ahLst/>
                        <a:cxnLst>
                          <a:cxn ang="T40">
                            <a:pos x="T0" y="T1"/>
                          </a:cxn>
                          <a:cxn ang="T41">
                            <a:pos x="T2" y="T3"/>
                          </a:cxn>
                          <a:cxn ang="T42">
                            <a:pos x="T4" y="T5"/>
                          </a:cxn>
                          <a:cxn ang="T43">
                            <a:pos x="T6" y="T7"/>
                          </a:cxn>
                          <a:cxn ang="T44">
                            <a:pos x="T8" y="T9"/>
                          </a:cxn>
                          <a:cxn ang="T45">
                            <a:pos x="T10" y="T11"/>
                          </a:cxn>
                          <a:cxn ang="T46">
                            <a:pos x="T12" y="T13"/>
                          </a:cxn>
                          <a:cxn ang="T47">
                            <a:pos x="T14" y="T15"/>
                          </a:cxn>
                          <a:cxn ang="T48">
                            <a:pos x="T16" y="T17"/>
                          </a:cxn>
                          <a:cxn ang="T49">
                            <a:pos x="T18" y="T19"/>
                          </a:cxn>
                          <a:cxn ang="T50">
                            <a:pos x="T20" y="T21"/>
                          </a:cxn>
                          <a:cxn ang="T51">
                            <a:pos x="T22" y="T23"/>
                          </a:cxn>
                          <a:cxn ang="T52">
                            <a:pos x="T24" y="T25"/>
                          </a:cxn>
                          <a:cxn ang="T53">
                            <a:pos x="T26" y="T27"/>
                          </a:cxn>
                          <a:cxn ang="T54">
                            <a:pos x="T28" y="T29"/>
                          </a:cxn>
                          <a:cxn ang="T55">
                            <a:pos x="T30" y="T31"/>
                          </a:cxn>
                          <a:cxn ang="T56">
                            <a:pos x="T32" y="T33"/>
                          </a:cxn>
                          <a:cxn ang="T57">
                            <a:pos x="T34" y="T35"/>
                          </a:cxn>
                          <a:cxn ang="T58">
                            <a:pos x="T36" y="T37"/>
                          </a:cxn>
                          <a:cxn ang="T59">
                            <a:pos x="T38" y="T39"/>
                          </a:cxn>
                        </a:cxnLst>
                        <a:rect l="T60" t="T61" r="T62" b="T63"/>
                        <a:pathLst>
                          <a:path w="97" h="26">
                            <a:moveTo>
                              <a:pt x="0" y="23"/>
                            </a:moveTo>
                            <a:lnTo>
                              <a:pt x="5" y="23"/>
                            </a:lnTo>
                            <a:lnTo>
                              <a:pt x="11" y="24"/>
                            </a:lnTo>
                            <a:lnTo>
                              <a:pt x="18" y="25"/>
                            </a:lnTo>
                            <a:lnTo>
                              <a:pt x="26" y="24"/>
                            </a:lnTo>
                            <a:lnTo>
                              <a:pt x="33" y="24"/>
                            </a:lnTo>
                            <a:lnTo>
                              <a:pt x="42" y="23"/>
                            </a:lnTo>
                            <a:lnTo>
                              <a:pt x="50" y="21"/>
                            </a:lnTo>
                            <a:lnTo>
                              <a:pt x="59" y="19"/>
                            </a:lnTo>
                            <a:lnTo>
                              <a:pt x="68" y="17"/>
                            </a:lnTo>
                            <a:lnTo>
                              <a:pt x="75" y="15"/>
                            </a:lnTo>
                            <a:lnTo>
                              <a:pt x="82" y="13"/>
                            </a:lnTo>
                            <a:lnTo>
                              <a:pt x="90" y="10"/>
                            </a:lnTo>
                            <a:lnTo>
                              <a:pt x="94" y="6"/>
                            </a:lnTo>
                            <a:lnTo>
                              <a:pt x="96" y="4"/>
                            </a:lnTo>
                            <a:lnTo>
                              <a:pt x="96" y="2"/>
                            </a:lnTo>
                            <a:lnTo>
                              <a:pt x="94" y="0"/>
                            </a:lnTo>
                            <a:lnTo>
                              <a:pt x="90" y="0"/>
                            </a:lnTo>
                            <a:lnTo>
                              <a:pt x="0" y="14"/>
                            </a:lnTo>
                            <a:lnTo>
                              <a:pt x="0" y="23"/>
                            </a:lnTo>
                          </a:path>
                        </a:pathLst>
                      </a:custGeom>
                      <a:solidFill>
                        <a:srgbClr val="FF9F1F"/>
                      </a:solidFill>
                      <a:ln w="12700" cap="rnd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</p:grpSp>
                <p:grpSp>
                  <p:nvGrpSpPr>
                    <p:cNvPr id="179" name="Group 14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98" y="1612"/>
                      <a:ext cx="74" cy="28"/>
                      <a:chOff x="3398" y="1612"/>
                      <a:chExt cx="74" cy="28"/>
                    </a:xfrm>
                  </p:grpSpPr>
                  <p:sp>
                    <p:nvSpPr>
                      <p:cNvPr id="180" name="Freeform 14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27" y="1612"/>
                        <a:ext cx="45" cy="17"/>
                      </a:xfrm>
                      <a:custGeom>
                        <a:avLst/>
                        <a:gdLst>
                          <a:gd name="T0" fmla="*/ 0 w 45"/>
                          <a:gd name="T1" fmla="*/ 0 h 17"/>
                          <a:gd name="T2" fmla="*/ 44 w 45"/>
                          <a:gd name="T3" fmla="*/ 16 h 17"/>
                          <a:gd name="T4" fmla="*/ 0 60000 65536"/>
                          <a:gd name="T5" fmla="*/ 0 60000 65536"/>
                          <a:gd name="T6" fmla="*/ 0 w 45"/>
                          <a:gd name="T7" fmla="*/ 0 h 17"/>
                          <a:gd name="T8" fmla="*/ 45 w 45"/>
                          <a:gd name="T9" fmla="*/ 17 h 17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T6" t="T7" r="T8" b="T9"/>
                        <a:pathLst>
                          <a:path w="45" h="17">
                            <a:moveTo>
                              <a:pt x="0" y="0"/>
                            </a:moveTo>
                            <a:lnTo>
                              <a:pt x="44" y="16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3F7F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181" name="Freeform 1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21" y="1621"/>
                        <a:ext cx="51" cy="18"/>
                      </a:xfrm>
                      <a:custGeom>
                        <a:avLst/>
                        <a:gdLst>
                          <a:gd name="T0" fmla="*/ 0 w 51"/>
                          <a:gd name="T1" fmla="*/ 0 h 18"/>
                          <a:gd name="T2" fmla="*/ 50 w 51"/>
                          <a:gd name="T3" fmla="*/ 17 h 18"/>
                          <a:gd name="T4" fmla="*/ 0 60000 65536"/>
                          <a:gd name="T5" fmla="*/ 0 60000 65536"/>
                          <a:gd name="T6" fmla="*/ 0 w 51"/>
                          <a:gd name="T7" fmla="*/ 0 h 18"/>
                          <a:gd name="T8" fmla="*/ 51 w 51"/>
                          <a:gd name="T9" fmla="*/ 18 h 18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T6" t="T7" r="T8" b="T9"/>
                        <a:pathLst>
                          <a:path w="51" h="18">
                            <a:moveTo>
                              <a:pt x="0" y="0"/>
                            </a:moveTo>
                            <a:lnTo>
                              <a:pt x="50" y="17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5F7F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182" name="Freeform 1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398" y="1620"/>
                        <a:ext cx="54" cy="20"/>
                      </a:xfrm>
                      <a:custGeom>
                        <a:avLst/>
                        <a:gdLst>
                          <a:gd name="T0" fmla="*/ 0 w 54"/>
                          <a:gd name="T1" fmla="*/ 0 h 20"/>
                          <a:gd name="T2" fmla="*/ 53 w 54"/>
                          <a:gd name="T3" fmla="*/ 19 h 20"/>
                          <a:gd name="T4" fmla="*/ 0 60000 65536"/>
                          <a:gd name="T5" fmla="*/ 0 60000 65536"/>
                          <a:gd name="T6" fmla="*/ 0 w 54"/>
                          <a:gd name="T7" fmla="*/ 0 h 20"/>
                          <a:gd name="T8" fmla="*/ 54 w 54"/>
                          <a:gd name="T9" fmla="*/ 20 h 20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T6" t="T7" r="T8" b="T9"/>
                        <a:pathLst>
                          <a:path w="54" h="20">
                            <a:moveTo>
                              <a:pt x="0" y="0"/>
                            </a:moveTo>
                            <a:lnTo>
                              <a:pt x="53" y="19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5F7F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</p:grpSp>
              </p:grpSp>
              <p:sp>
                <p:nvSpPr>
                  <p:cNvPr id="177" name="Freeform 147"/>
                  <p:cNvSpPr>
                    <a:spLocks/>
                  </p:cNvSpPr>
                  <p:nvPr/>
                </p:nvSpPr>
                <p:spPr bwMode="auto">
                  <a:xfrm>
                    <a:off x="3369" y="1590"/>
                    <a:ext cx="120" cy="99"/>
                  </a:xfrm>
                  <a:custGeom>
                    <a:avLst/>
                    <a:gdLst>
                      <a:gd name="T0" fmla="*/ 0 w 120"/>
                      <a:gd name="T1" fmla="*/ 22 h 99"/>
                      <a:gd name="T2" fmla="*/ 119 w 120"/>
                      <a:gd name="T3" fmla="*/ 0 h 99"/>
                      <a:gd name="T4" fmla="*/ 119 w 120"/>
                      <a:gd name="T5" fmla="*/ 76 h 99"/>
                      <a:gd name="T6" fmla="*/ 0 w 120"/>
                      <a:gd name="T7" fmla="*/ 98 h 99"/>
                      <a:gd name="T8" fmla="*/ 0 w 120"/>
                      <a:gd name="T9" fmla="*/ 22 h 9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20"/>
                      <a:gd name="T16" fmla="*/ 0 h 99"/>
                      <a:gd name="T17" fmla="*/ 120 w 120"/>
                      <a:gd name="T18" fmla="*/ 99 h 9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20" h="99">
                        <a:moveTo>
                          <a:pt x="0" y="22"/>
                        </a:moveTo>
                        <a:lnTo>
                          <a:pt x="119" y="0"/>
                        </a:lnTo>
                        <a:lnTo>
                          <a:pt x="119" y="76"/>
                        </a:lnTo>
                        <a:lnTo>
                          <a:pt x="0" y="98"/>
                        </a:lnTo>
                        <a:lnTo>
                          <a:pt x="0" y="22"/>
                        </a:lnTo>
                      </a:path>
                    </a:pathLst>
                  </a:custGeom>
                  <a:noFill/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</p:grpSp>
          </p:grpSp>
        </p:grpSp>
        <p:sp>
          <p:nvSpPr>
            <p:cNvPr id="15" name="Rectangle 148"/>
            <p:cNvSpPr>
              <a:spLocks noChangeArrowheads="1"/>
            </p:cNvSpPr>
            <p:nvPr/>
          </p:nvSpPr>
          <p:spPr bwMode="auto">
            <a:xfrm>
              <a:off x="4898" y="2533"/>
              <a:ext cx="862" cy="27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 anchorCtr="1">
              <a:spAutoFit/>
            </a:bodyPr>
            <a:lstStyle/>
            <a:p>
              <a:pPr eaLnBrk="0" hangingPunct="0"/>
              <a:r>
                <a:rPr lang="en-US" sz="1200" b="1">
                  <a:latin typeface="R Frutiger Roman" charset="0"/>
                  <a:ea typeface="Hei" charset="-122"/>
                </a:rPr>
                <a:t>Application Programs</a:t>
              </a:r>
            </a:p>
          </p:txBody>
        </p:sp>
        <p:pic>
          <p:nvPicPr>
            <p:cNvPr id="16" name="Picture 149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428" y="2877"/>
              <a:ext cx="319" cy="2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17" name="Rectangle 150"/>
            <p:cNvSpPr>
              <a:spLocks noChangeArrowheads="1"/>
            </p:cNvSpPr>
            <p:nvPr/>
          </p:nvSpPr>
          <p:spPr bwMode="auto">
            <a:xfrm>
              <a:off x="4720" y="2919"/>
              <a:ext cx="618" cy="19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b="1" dirty="0">
                  <a:solidFill>
                    <a:schemeClr val="tx2"/>
                  </a:solidFill>
                  <a:latin typeface="R Frutiger Roman" charset="0"/>
                  <a:ea typeface="Hei" charset="-122"/>
                </a:rPr>
                <a:t>Mediator </a:t>
              </a:r>
              <a:endParaRPr lang="en-US" sz="1400" b="1" dirty="0">
                <a:solidFill>
                  <a:schemeClr val="tx2"/>
                </a:solidFill>
                <a:latin typeface="R Frutiger Roman" charset="0"/>
                <a:ea typeface="Hei" charset="-122"/>
              </a:endParaRPr>
            </a:p>
          </p:txBody>
        </p:sp>
        <p:sp>
          <p:nvSpPr>
            <p:cNvPr id="18" name="Line 151"/>
            <p:cNvSpPr>
              <a:spLocks noChangeShapeType="1"/>
            </p:cNvSpPr>
            <p:nvPr/>
          </p:nvSpPr>
          <p:spPr bwMode="auto">
            <a:xfrm flipH="1" flipV="1">
              <a:off x="4787" y="3175"/>
              <a:ext cx="528" cy="3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52"/>
            <p:cNvSpPr>
              <a:spLocks noChangeShapeType="1"/>
            </p:cNvSpPr>
            <p:nvPr/>
          </p:nvSpPr>
          <p:spPr bwMode="auto">
            <a:xfrm flipH="1" flipV="1">
              <a:off x="4715" y="3201"/>
              <a:ext cx="76" cy="1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0" name="Group 153"/>
            <p:cNvGrpSpPr>
              <a:grpSpLocks/>
            </p:cNvGrpSpPr>
            <p:nvPr/>
          </p:nvGrpSpPr>
          <p:grpSpPr bwMode="auto">
            <a:xfrm>
              <a:off x="4234" y="3355"/>
              <a:ext cx="297" cy="420"/>
              <a:chOff x="1940" y="3132"/>
              <a:chExt cx="594" cy="756"/>
            </a:xfrm>
          </p:grpSpPr>
          <p:sp>
            <p:nvSpPr>
              <p:cNvPr id="141" name="Oval 154"/>
              <p:cNvSpPr>
                <a:spLocks noChangeArrowheads="1"/>
              </p:cNvSpPr>
              <p:nvPr/>
            </p:nvSpPr>
            <p:spPr bwMode="auto">
              <a:xfrm>
                <a:off x="2084" y="3132"/>
                <a:ext cx="72" cy="72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4000" b="1">
                  <a:ea typeface="Hei" charset="-122"/>
                </a:endParaRPr>
              </a:p>
            </p:txBody>
          </p:sp>
          <p:sp>
            <p:nvSpPr>
              <p:cNvPr id="142" name="Oval 155"/>
              <p:cNvSpPr>
                <a:spLocks noChangeArrowheads="1"/>
              </p:cNvSpPr>
              <p:nvPr/>
            </p:nvSpPr>
            <p:spPr bwMode="auto">
              <a:xfrm>
                <a:off x="1972" y="3300"/>
                <a:ext cx="72" cy="72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4000" b="1">
                  <a:ea typeface="Hei" charset="-122"/>
                </a:endParaRPr>
              </a:p>
            </p:txBody>
          </p:sp>
          <p:sp>
            <p:nvSpPr>
              <p:cNvPr id="143" name="Oval 156"/>
              <p:cNvSpPr>
                <a:spLocks noChangeArrowheads="1"/>
              </p:cNvSpPr>
              <p:nvPr/>
            </p:nvSpPr>
            <p:spPr bwMode="auto">
              <a:xfrm>
                <a:off x="2196" y="3300"/>
                <a:ext cx="72" cy="72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4000" b="1">
                  <a:ea typeface="Hei" charset="-122"/>
                </a:endParaRPr>
              </a:p>
            </p:txBody>
          </p:sp>
          <p:sp>
            <p:nvSpPr>
              <p:cNvPr id="144" name="Oval 157"/>
              <p:cNvSpPr>
                <a:spLocks noChangeArrowheads="1"/>
              </p:cNvSpPr>
              <p:nvPr/>
            </p:nvSpPr>
            <p:spPr bwMode="auto">
              <a:xfrm>
                <a:off x="2092" y="3476"/>
                <a:ext cx="72" cy="72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4000" b="1">
                  <a:ea typeface="Hei" charset="-122"/>
                </a:endParaRPr>
              </a:p>
            </p:txBody>
          </p:sp>
          <p:sp>
            <p:nvSpPr>
              <p:cNvPr id="145" name="Oval 158"/>
              <p:cNvSpPr>
                <a:spLocks noChangeArrowheads="1"/>
              </p:cNvSpPr>
              <p:nvPr/>
            </p:nvSpPr>
            <p:spPr bwMode="auto">
              <a:xfrm>
                <a:off x="2220" y="3476"/>
                <a:ext cx="72" cy="72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4000" b="1">
                  <a:ea typeface="Hei" charset="-122"/>
                </a:endParaRPr>
              </a:p>
            </p:txBody>
          </p:sp>
          <p:sp>
            <p:nvSpPr>
              <p:cNvPr id="146" name="Oval 159"/>
              <p:cNvSpPr>
                <a:spLocks noChangeArrowheads="1"/>
              </p:cNvSpPr>
              <p:nvPr/>
            </p:nvSpPr>
            <p:spPr bwMode="auto">
              <a:xfrm>
                <a:off x="2348" y="3476"/>
                <a:ext cx="72" cy="72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4000" b="1">
                  <a:ea typeface="Hei" charset="-122"/>
                </a:endParaRPr>
              </a:p>
            </p:txBody>
          </p:sp>
          <p:sp>
            <p:nvSpPr>
              <p:cNvPr id="147" name="Oval 160"/>
              <p:cNvSpPr>
                <a:spLocks noChangeArrowheads="1"/>
              </p:cNvSpPr>
              <p:nvPr/>
            </p:nvSpPr>
            <p:spPr bwMode="auto">
              <a:xfrm>
                <a:off x="1940" y="3556"/>
                <a:ext cx="72" cy="72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4000" b="1">
                  <a:ea typeface="Hei" charset="-122"/>
                </a:endParaRPr>
              </a:p>
            </p:txBody>
          </p:sp>
          <p:sp>
            <p:nvSpPr>
              <p:cNvPr id="148" name="Line 161"/>
              <p:cNvSpPr>
                <a:spLocks noChangeShapeType="1"/>
              </p:cNvSpPr>
              <p:nvPr/>
            </p:nvSpPr>
            <p:spPr bwMode="auto">
              <a:xfrm flipH="1">
                <a:off x="2018" y="3202"/>
                <a:ext cx="84" cy="96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9" name="Line 162"/>
              <p:cNvSpPr>
                <a:spLocks noChangeShapeType="1"/>
              </p:cNvSpPr>
              <p:nvPr/>
            </p:nvSpPr>
            <p:spPr bwMode="auto">
              <a:xfrm>
                <a:off x="2148" y="3200"/>
                <a:ext cx="60" cy="100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0" name="Line 163"/>
              <p:cNvSpPr>
                <a:spLocks noChangeShapeType="1"/>
              </p:cNvSpPr>
              <p:nvPr/>
            </p:nvSpPr>
            <p:spPr bwMode="auto">
              <a:xfrm flipH="1">
                <a:off x="2136" y="3368"/>
                <a:ext cx="76" cy="104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1" name="Line 164"/>
              <p:cNvSpPr>
                <a:spLocks noChangeShapeType="1"/>
              </p:cNvSpPr>
              <p:nvPr/>
            </p:nvSpPr>
            <p:spPr bwMode="auto">
              <a:xfrm>
                <a:off x="2242" y="3378"/>
                <a:ext cx="4" cy="94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2" name="Line 165"/>
              <p:cNvSpPr>
                <a:spLocks noChangeShapeType="1"/>
              </p:cNvSpPr>
              <p:nvPr/>
            </p:nvSpPr>
            <p:spPr bwMode="auto">
              <a:xfrm>
                <a:off x="2268" y="3362"/>
                <a:ext cx="92" cy="118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" name="Line 166"/>
              <p:cNvSpPr>
                <a:spLocks noChangeShapeType="1"/>
              </p:cNvSpPr>
              <p:nvPr/>
            </p:nvSpPr>
            <p:spPr bwMode="auto">
              <a:xfrm flipH="1">
                <a:off x="1972" y="3378"/>
                <a:ext cx="38" cy="170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4" name="Oval 167"/>
              <p:cNvSpPr>
                <a:spLocks noChangeArrowheads="1"/>
              </p:cNvSpPr>
              <p:nvPr/>
            </p:nvSpPr>
            <p:spPr bwMode="auto">
              <a:xfrm>
                <a:off x="2094" y="3630"/>
                <a:ext cx="72" cy="72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4000" b="1">
                  <a:ea typeface="Hei" charset="-122"/>
                </a:endParaRPr>
              </a:p>
            </p:txBody>
          </p:sp>
          <p:sp>
            <p:nvSpPr>
              <p:cNvPr id="155" name="Line 168"/>
              <p:cNvSpPr>
                <a:spLocks noChangeShapeType="1"/>
              </p:cNvSpPr>
              <p:nvPr/>
            </p:nvSpPr>
            <p:spPr bwMode="auto">
              <a:xfrm>
                <a:off x="2130" y="3558"/>
                <a:ext cx="0" cy="66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6" name="Oval 169"/>
              <p:cNvSpPr>
                <a:spLocks noChangeArrowheads="1"/>
              </p:cNvSpPr>
              <p:nvPr/>
            </p:nvSpPr>
            <p:spPr bwMode="auto">
              <a:xfrm>
                <a:off x="2290" y="3640"/>
                <a:ext cx="72" cy="72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4000" b="1">
                  <a:ea typeface="Hei" charset="-122"/>
                </a:endParaRPr>
              </a:p>
            </p:txBody>
          </p:sp>
          <p:sp>
            <p:nvSpPr>
              <p:cNvPr id="157" name="Oval 170"/>
              <p:cNvSpPr>
                <a:spLocks noChangeArrowheads="1"/>
              </p:cNvSpPr>
              <p:nvPr/>
            </p:nvSpPr>
            <p:spPr bwMode="auto">
              <a:xfrm>
                <a:off x="2186" y="3816"/>
                <a:ext cx="72" cy="72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4000" b="1">
                  <a:ea typeface="Hei" charset="-122"/>
                </a:endParaRPr>
              </a:p>
            </p:txBody>
          </p:sp>
          <p:sp>
            <p:nvSpPr>
              <p:cNvPr id="158" name="Oval 171"/>
              <p:cNvSpPr>
                <a:spLocks noChangeArrowheads="1"/>
              </p:cNvSpPr>
              <p:nvPr/>
            </p:nvSpPr>
            <p:spPr bwMode="auto">
              <a:xfrm>
                <a:off x="2314" y="3816"/>
                <a:ext cx="72" cy="72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4000" b="1">
                  <a:ea typeface="Hei" charset="-122"/>
                </a:endParaRPr>
              </a:p>
            </p:txBody>
          </p:sp>
          <p:sp>
            <p:nvSpPr>
              <p:cNvPr id="159" name="Oval 172"/>
              <p:cNvSpPr>
                <a:spLocks noChangeArrowheads="1"/>
              </p:cNvSpPr>
              <p:nvPr/>
            </p:nvSpPr>
            <p:spPr bwMode="auto">
              <a:xfrm>
                <a:off x="2442" y="3816"/>
                <a:ext cx="72" cy="72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4000" b="1">
                  <a:ea typeface="Hei" charset="-122"/>
                </a:endParaRPr>
              </a:p>
            </p:txBody>
          </p:sp>
          <p:sp>
            <p:nvSpPr>
              <p:cNvPr id="160" name="Line 173"/>
              <p:cNvSpPr>
                <a:spLocks noChangeShapeType="1"/>
              </p:cNvSpPr>
              <p:nvPr/>
            </p:nvSpPr>
            <p:spPr bwMode="auto">
              <a:xfrm flipH="1">
                <a:off x="2230" y="3708"/>
                <a:ext cx="76" cy="104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1" name="Line 174"/>
              <p:cNvSpPr>
                <a:spLocks noChangeShapeType="1"/>
              </p:cNvSpPr>
              <p:nvPr/>
            </p:nvSpPr>
            <p:spPr bwMode="auto">
              <a:xfrm>
                <a:off x="2336" y="3718"/>
                <a:ext cx="4" cy="94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2" name="Line 175"/>
              <p:cNvSpPr>
                <a:spLocks noChangeShapeType="1"/>
              </p:cNvSpPr>
              <p:nvPr/>
            </p:nvSpPr>
            <p:spPr bwMode="auto">
              <a:xfrm>
                <a:off x="2362" y="3702"/>
                <a:ext cx="92" cy="118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3" name="Line 176"/>
              <p:cNvSpPr>
                <a:spLocks noChangeShapeType="1"/>
              </p:cNvSpPr>
              <p:nvPr/>
            </p:nvSpPr>
            <p:spPr bwMode="auto">
              <a:xfrm flipH="1">
                <a:off x="2330" y="3552"/>
                <a:ext cx="44" cy="78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4" name="Oval 177"/>
              <p:cNvSpPr>
                <a:spLocks noChangeArrowheads="1"/>
              </p:cNvSpPr>
              <p:nvPr/>
            </p:nvSpPr>
            <p:spPr bwMode="auto">
              <a:xfrm>
                <a:off x="2462" y="3642"/>
                <a:ext cx="72" cy="72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4000" b="1">
                  <a:ea typeface="Hei" charset="-122"/>
                </a:endParaRPr>
              </a:p>
            </p:txBody>
          </p:sp>
          <p:sp>
            <p:nvSpPr>
              <p:cNvPr id="165" name="Line 178"/>
              <p:cNvSpPr>
                <a:spLocks noChangeShapeType="1"/>
              </p:cNvSpPr>
              <p:nvPr/>
            </p:nvSpPr>
            <p:spPr bwMode="auto">
              <a:xfrm>
                <a:off x="2414" y="3542"/>
                <a:ext cx="60" cy="100"/>
              </a:xfrm>
              <a:prstGeom prst="line">
                <a:avLst/>
              </a:prstGeom>
              <a:noFill/>
              <a:ln w="127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" name="Rectangle 179"/>
            <p:cNvSpPr>
              <a:spLocks noChangeArrowheads="1"/>
            </p:cNvSpPr>
            <p:nvPr/>
          </p:nvSpPr>
          <p:spPr bwMode="auto">
            <a:xfrm>
              <a:off x="4074" y="3759"/>
              <a:ext cx="566" cy="27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 b="1">
                  <a:latin typeface="R Frutiger Roman" charset="0"/>
                  <a:ea typeface="Hei" charset="-122"/>
                </a:rPr>
                <a:t>Knowledge</a:t>
              </a:r>
            </a:p>
            <a:p>
              <a:pPr eaLnBrk="0" hangingPunct="0"/>
              <a:r>
                <a:rPr lang="en-US" sz="1200" b="1">
                  <a:latin typeface="R Frutiger Roman" charset="0"/>
                  <a:ea typeface="Hei" charset="-122"/>
                </a:rPr>
                <a:t>Bases</a:t>
              </a:r>
            </a:p>
          </p:txBody>
        </p:sp>
        <p:grpSp>
          <p:nvGrpSpPr>
            <p:cNvPr id="22" name="Group 180"/>
            <p:cNvGrpSpPr>
              <a:grpSpLocks/>
            </p:cNvGrpSpPr>
            <p:nvPr/>
          </p:nvGrpSpPr>
          <p:grpSpPr bwMode="auto">
            <a:xfrm>
              <a:off x="3682" y="3563"/>
              <a:ext cx="252" cy="193"/>
              <a:chOff x="848" y="3535"/>
              <a:chExt cx="506" cy="349"/>
            </a:xfrm>
          </p:grpSpPr>
          <p:grpSp>
            <p:nvGrpSpPr>
              <p:cNvPr id="82" name="Group 181"/>
              <p:cNvGrpSpPr>
                <a:grpSpLocks/>
              </p:cNvGrpSpPr>
              <p:nvPr/>
            </p:nvGrpSpPr>
            <p:grpSpPr bwMode="auto">
              <a:xfrm>
                <a:off x="1038" y="3535"/>
                <a:ext cx="316" cy="269"/>
                <a:chOff x="1038" y="3535"/>
                <a:chExt cx="316" cy="269"/>
              </a:xfrm>
            </p:grpSpPr>
            <p:sp>
              <p:nvSpPr>
                <p:cNvPr id="127" name="Freeform 182"/>
                <p:cNvSpPr>
                  <a:spLocks/>
                </p:cNvSpPr>
                <p:nvPr/>
              </p:nvSpPr>
              <p:spPr bwMode="auto">
                <a:xfrm>
                  <a:off x="1038" y="3557"/>
                  <a:ext cx="224" cy="233"/>
                </a:xfrm>
                <a:custGeom>
                  <a:avLst/>
                  <a:gdLst>
                    <a:gd name="T0" fmla="*/ 0 w 224"/>
                    <a:gd name="T1" fmla="*/ 0 h 233"/>
                    <a:gd name="T2" fmla="*/ 223 w 224"/>
                    <a:gd name="T3" fmla="*/ 46 h 233"/>
                    <a:gd name="T4" fmla="*/ 202 w 224"/>
                    <a:gd name="T5" fmla="*/ 83 h 233"/>
                    <a:gd name="T6" fmla="*/ 189 w 224"/>
                    <a:gd name="T7" fmla="*/ 131 h 233"/>
                    <a:gd name="T8" fmla="*/ 189 w 224"/>
                    <a:gd name="T9" fmla="*/ 232 h 233"/>
                    <a:gd name="T10" fmla="*/ 0 w 224"/>
                    <a:gd name="T11" fmla="*/ 127 h 233"/>
                    <a:gd name="T12" fmla="*/ 0 w 224"/>
                    <a:gd name="T13" fmla="*/ 0 h 23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4"/>
                    <a:gd name="T22" fmla="*/ 0 h 233"/>
                    <a:gd name="T23" fmla="*/ 224 w 224"/>
                    <a:gd name="T24" fmla="*/ 233 h 23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4" h="233">
                      <a:moveTo>
                        <a:pt x="0" y="0"/>
                      </a:moveTo>
                      <a:lnTo>
                        <a:pt x="223" y="46"/>
                      </a:lnTo>
                      <a:lnTo>
                        <a:pt x="202" y="83"/>
                      </a:lnTo>
                      <a:lnTo>
                        <a:pt x="189" y="131"/>
                      </a:lnTo>
                      <a:lnTo>
                        <a:pt x="189" y="232"/>
                      </a:lnTo>
                      <a:lnTo>
                        <a:pt x="0" y="127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5F5F5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128" name="Freeform 183"/>
                <p:cNvSpPr>
                  <a:spLocks/>
                </p:cNvSpPr>
                <p:nvPr/>
              </p:nvSpPr>
              <p:spPr bwMode="auto">
                <a:xfrm>
                  <a:off x="1227" y="3617"/>
                  <a:ext cx="127" cy="72"/>
                </a:xfrm>
                <a:custGeom>
                  <a:avLst/>
                  <a:gdLst>
                    <a:gd name="T0" fmla="*/ 13 w 127"/>
                    <a:gd name="T1" fmla="*/ 23 h 72"/>
                    <a:gd name="T2" fmla="*/ 126 w 127"/>
                    <a:gd name="T3" fmla="*/ 0 h 72"/>
                    <a:gd name="T4" fmla="*/ 111 w 127"/>
                    <a:gd name="T5" fmla="*/ 48 h 72"/>
                    <a:gd name="T6" fmla="*/ 0 w 127"/>
                    <a:gd name="T7" fmla="*/ 71 h 72"/>
                    <a:gd name="T8" fmla="*/ 13 w 127"/>
                    <a:gd name="T9" fmla="*/ 23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7"/>
                    <a:gd name="T16" fmla="*/ 0 h 72"/>
                    <a:gd name="T17" fmla="*/ 127 w 127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7" h="72">
                      <a:moveTo>
                        <a:pt x="13" y="23"/>
                      </a:moveTo>
                      <a:lnTo>
                        <a:pt x="126" y="0"/>
                      </a:lnTo>
                      <a:lnTo>
                        <a:pt x="111" y="48"/>
                      </a:lnTo>
                      <a:lnTo>
                        <a:pt x="0" y="71"/>
                      </a:lnTo>
                      <a:lnTo>
                        <a:pt x="13" y="23"/>
                      </a:lnTo>
                    </a:path>
                  </a:pathLst>
                </a:custGeom>
                <a:solidFill>
                  <a:srgbClr val="80808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129" name="Freeform 184"/>
                <p:cNvSpPr>
                  <a:spLocks/>
                </p:cNvSpPr>
                <p:nvPr/>
              </p:nvSpPr>
              <p:spPr bwMode="auto">
                <a:xfrm>
                  <a:off x="1227" y="3764"/>
                  <a:ext cx="108" cy="39"/>
                </a:xfrm>
                <a:custGeom>
                  <a:avLst/>
                  <a:gdLst>
                    <a:gd name="T0" fmla="*/ 0 w 108"/>
                    <a:gd name="T1" fmla="*/ 22 h 39"/>
                    <a:gd name="T2" fmla="*/ 107 w 108"/>
                    <a:gd name="T3" fmla="*/ 0 h 39"/>
                    <a:gd name="T4" fmla="*/ 107 w 108"/>
                    <a:gd name="T5" fmla="*/ 16 h 39"/>
                    <a:gd name="T6" fmla="*/ 0 w 108"/>
                    <a:gd name="T7" fmla="*/ 38 h 39"/>
                    <a:gd name="T8" fmla="*/ 0 w 108"/>
                    <a:gd name="T9" fmla="*/ 22 h 3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8"/>
                    <a:gd name="T16" fmla="*/ 0 h 39"/>
                    <a:gd name="T17" fmla="*/ 108 w 108"/>
                    <a:gd name="T18" fmla="*/ 39 h 3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8" h="39">
                      <a:moveTo>
                        <a:pt x="0" y="22"/>
                      </a:moveTo>
                      <a:lnTo>
                        <a:pt x="107" y="0"/>
                      </a:lnTo>
                      <a:lnTo>
                        <a:pt x="107" y="16"/>
                      </a:lnTo>
                      <a:lnTo>
                        <a:pt x="0" y="38"/>
                      </a:lnTo>
                      <a:lnTo>
                        <a:pt x="0" y="22"/>
                      </a:lnTo>
                    </a:path>
                  </a:pathLst>
                </a:custGeom>
                <a:solidFill>
                  <a:srgbClr val="5F5F5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130" name="Freeform 185"/>
                <p:cNvSpPr>
                  <a:spLocks/>
                </p:cNvSpPr>
                <p:nvPr/>
              </p:nvSpPr>
              <p:spPr bwMode="auto">
                <a:xfrm>
                  <a:off x="1227" y="3665"/>
                  <a:ext cx="112" cy="125"/>
                </a:xfrm>
                <a:custGeom>
                  <a:avLst/>
                  <a:gdLst>
                    <a:gd name="T0" fmla="*/ 0 w 112"/>
                    <a:gd name="T1" fmla="*/ 23 h 125"/>
                    <a:gd name="T2" fmla="*/ 111 w 112"/>
                    <a:gd name="T3" fmla="*/ 0 h 125"/>
                    <a:gd name="T4" fmla="*/ 111 w 112"/>
                    <a:gd name="T5" fmla="*/ 102 h 125"/>
                    <a:gd name="T6" fmla="*/ 0 w 112"/>
                    <a:gd name="T7" fmla="*/ 124 h 125"/>
                    <a:gd name="T8" fmla="*/ 0 w 112"/>
                    <a:gd name="T9" fmla="*/ 23 h 1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2"/>
                    <a:gd name="T16" fmla="*/ 0 h 125"/>
                    <a:gd name="T17" fmla="*/ 112 w 112"/>
                    <a:gd name="T18" fmla="*/ 125 h 1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2" h="125">
                      <a:moveTo>
                        <a:pt x="0" y="23"/>
                      </a:moveTo>
                      <a:lnTo>
                        <a:pt x="111" y="0"/>
                      </a:lnTo>
                      <a:lnTo>
                        <a:pt x="111" y="102"/>
                      </a:lnTo>
                      <a:lnTo>
                        <a:pt x="0" y="124"/>
                      </a:lnTo>
                      <a:lnTo>
                        <a:pt x="0" y="23"/>
                      </a:lnTo>
                    </a:path>
                  </a:pathLst>
                </a:custGeom>
                <a:solidFill>
                  <a:srgbClr val="9F9F9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131" name="Freeform 186"/>
                <p:cNvSpPr>
                  <a:spLocks/>
                </p:cNvSpPr>
                <p:nvPr/>
              </p:nvSpPr>
              <p:spPr bwMode="auto">
                <a:xfrm>
                  <a:off x="1045" y="3683"/>
                  <a:ext cx="183" cy="121"/>
                </a:xfrm>
                <a:custGeom>
                  <a:avLst/>
                  <a:gdLst>
                    <a:gd name="T0" fmla="*/ 182 w 183"/>
                    <a:gd name="T1" fmla="*/ 107 h 121"/>
                    <a:gd name="T2" fmla="*/ 182 w 183"/>
                    <a:gd name="T3" fmla="*/ 120 h 121"/>
                    <a:gd name="T4" fmla="*/ 0 w 183"/>
                    <a:gd name="T5" fmla="*/ 15 h 121"/>
                    <a:gd name="T6" fmla="*/ 0 w 183"/>
                    <a:gd name="T7" fmla="*/ 0 h 121"/>
                    <a:gd name="T8" fmla="*/ 182 w 183"/>
                    <a:gd name="T9" fmla="*/ 107 h 1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3"/>
                    <a:gd name="T16" fmla="*/ 0 h 121"/>
                    <a:gd name="T17" fmla="*/ 183 w 183"/>
                    <a:gd name="T18" fmla="*/ 121 h 1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3" h="121">
                      <a:moveTo>
                        <a:pt x="182" y="107"/>
                      </a:moveTo>
                      <a:lnTo>
                        <a:pt x="182" y="120"/>
                      </a:lnTo>
                      <a:lnTo>
                        <a:pt x="0" y="15"/>
                      </a:lnTo>
                      <a:lnTo>
                        <a:pt x="0" y="0"/>
                      </a:lnTo>
                      <a:lnTo>
                        <a:pt x="182" y="107"/>
                      </a:lnTo>
                    </a:path>
                  </a:pathLst>
                </a:custGeom>
                <a:solidFill>
                  <a:srgbClr val="3F3F3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132" name="Freeform 187"/>
                <p:cNvSpPr>
                  <a:spLocks/>
                </p:cNvSpPr>
                <p:nvPr/>
              </p:nvSpPr>
              <p:spPr bwMode="auto">
                <a:xfrm>
                  <a:off x="1039" y="3535"/>
                  <a:ext cx="314" cy="106"/>
                </a:xfrm>
                <a:custGeom>
                  <a:avLst/>
                  <a:gdLst>
                    <a:gd name="T0" fmla="*/ 0 w 314"/>
                    <a:gd name="T1" fmla="*/ 22 h 106"/>
                    <a:gd name="T2" fmla="*/ 107 w 314"/>
                    <a:gd name="T3" fmla="*/ 0 h 106"/>
                    <a:gd name="T4" fmla="*/ 308 w 314"/>
                    <a:gd name="T5" fmla="*/ 56 h 106"/>
                    <a:gd name="T6" fmla="*/ 313 w 314"/>
                    <a:gd name="T7" fmla="*/ 83 h 106"/>
                    <a:gd name="T8" fmla="*/ 201 w 314"/>
                    <a:gd name="T9" fmla="*/ 105 h 106"/>
                    <a:gd name="T10" fmla="*/ 196 w 314"/>
                    <a:gd name="T11" fmla="*/ 77 h 106"/>
                    <a:gd name="T12" fmla="*/ 0 w 314"/>
                    <a:gd name="T13" fmla="*/ 22 h 10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4"/>
                    <a:gd name="T22" fmla="*/ 0 h 106"/>
                    <a:gd name="T23" fmla="*/ 314 w 314"/>
                    <a:gd name="T24" fmla="*/ 106 h 10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4" h="106">
                      <a:moveTo>
                        <a:pt x="0" y="22"/>
                      </a:moveTo>
                      <a:lnTo>
                        <a:pt x="107" y="0"/>
                      </a:lnTo>
                      <a:lnTo>
                        <a:pt x="308" y="56"/>
                      </a:lnTo>
                      <a:lnTo>
                        <a:pt x="313" y="83"/>
                      </a:lnTo>
                      <a:lnTo>
                        <a:pt x="201" y="105"/>
                      </a:lnTo>
                      <a:lnTo>
                        <a:pt x="196" y="77"/>
                      </a:lnTo>
                      <a:lnTo>
                        <a:pt x="0" y="22"/>
                      </a:lnTo>
                    </a:path>
                  </a:pathLst>
                </a:custGeom>
                <a:solidFill>
                  <a:srgbClr val="3F3F3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133" name="Freeform 188"/>
                <p:cNvSpPr>
                  <a:spLocks/>
                </p:cNvSpPr>
                <p:nvPr/>
              </p:nvSpPr>
              <p:spPr bwMode="auto">
                <a:xfrm>
                  <a:off x="1238" y="3591"/>
                  <a:ext cx="110" cy="22"/>
                </a:xfrm>
                <a:custGeom>
                  <a:avLst/>
                  <a:gdLst>
                    <a:gd name="T0" fmla="*/ 0 w 110"/>
                    <a:gd name="T1" fmla="*/ 21 h 22"/>
                    <a:gd name="T2" fmla="*/ 109 w 110"/>
                    <a:gd name="T3" fmla="*/ 0 h 22"/>
                    <a:gd name="T4" fmla="*/ 0 60000 65536"/>
                    <a:gd name="T5" fmla="*/ 0 60000 65536"/>
                    <a:gd name="T6" fmla="*/ 0 w 110"/>
                    <a:gd name="T7" fmla="*/ 0 h 22"/>
                    <a:gd name="T8" fmla="*/ 110 w 110"/>
                    <a:gd name="T9" fmla="*/ 22 h 22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10" h="22">
                      <a:moveTo>
                        <a:pt x="0" y="21"/>
                      </a:moveTo>
                      <a:lnTo>
                        <a:pt x="109" y="0"/>
                      </a:lnTo>
                    </a:path>
                  </a:pathLst>
                </a:custGeom>
                <a:noFill/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grpSp>
              <p:nvGrpSpPr>
                <p:cNvPr id="134" name="Group 189"/>
                <p:cNvGrpSpPr>
                  <a:grpSpLocks/>
                </p:cNvGrpSpPr>
                <p:nvPr/>
              </p:nvGrpSpPr>
              <p:grpSpPr bwMode="auto">
                <a:xfrm>
                  <a:off x="1260" y="3635"/>
                  <a:ext cx="64" cy="29"/>
                  <a:chOff x="1260" y="3635"/>
                  <a:chExt cx="64" cy="29"/>
                </a:xfrm>
              </p:grpSpPr>
              <p:sp>
                <p:nvSpPr>
                  <p:cNvPr id="135" name="Oval 190"/>
                  <p:cNvSpPr>
                    <a:spLocks noChangeArrowheads="1"/>
                  </p:cNvSpPr>
                  <p:nvPr/>
                </p:nvSpPr>
                <p:spPr bwMode="auto">
                  <a:xfrm>
                    <a:off x="1319" y="3635"/>
                    <a:ext cx="5" cy="1"/>
                  </a:xfrm>
                  <a:prstGeom prst="ellipse">
                    <a:avLst/>
                  </a:prstGeom>
                  <a:solidFill>
                    <a:srgbClr val="0000FF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136" name="Oval 191"/>
                  <p:cNvSpPr>
                    <a:spLocks noChangeArrowheads="1"/>
                  </p:cNvSpPr>
                  <p:nvPr/>
                </p:nvSpPr>
                <p:spPr bwMode="auto">
                  <a:xfrm>
                    <a:off x="1308" y="3653"/>
                    <a:ext cx="6" cy="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137" name="Oval 192"/>
                  <p:cNvSpPr>
                    <a:spLocks noChangeArrowheads="1"/>
                  </p:cNvSpPr>
                  <p:nvPr/>
                </p:nvSpPr>
                <p:spPr bwMode="auto">
                  <a:xfrm>
                    <a:off x="1294" y="3640"/>
                    <a:ext cx="5" cy="1"/>
                  </a:xfrm>
                  <a:prstGeom prst="ellipse">
                    <a:avLst/>
                  </a:prstGeom>
                  <a:solidFill>
                    <a:srgbClr val="FFFF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138" name="Oval 193"/>
                  <p:cNvSpPr>
                    <a:spLocks noChangeArrowheads="1"/>
                  </p:cNvSpPr>
                  <p:nvPr/>
                </p:nvSpPr>
                <p:spPr bwMode="auto">
                  <a:xfrm>
                    <a:off x="1284" y="3658"/>
                    <a:ext cx="6" cy="1"/>
                  </a:xfrm>
                  <a:prstGeom prst="ellipse">
                    <a:avLst/>
                  </a:prstGeom>
                  <a:solidFill>
                    <a:srgbClr val="0000FF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139" name="Oval 194"/>
                  <p:cNvSpPr>
                    <a:spLocks noChangeArrowheads="1"/>
                  </p:cNvSpPr>
                  <p:nvPr/>
                </p:nvSpPr>
                <p:spPr bwMode="auto">
                  <a:xfrm>
                    <a:off x="1268" y="3645"/>
                    <a:ext cx="5" cy="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sp>
                <p:nvSpPr>
                  <p:cNvPr id="140" name="Oval 195"/>
                  <p:cNvSpPr>
                    <a:spLocks noChangeArrowheads="1"/>
                  </p:cNvSpPr>
                  <p:nvPr/>
                </p:nvSpPr>
                <p:spPr bwMode="auto">
                  <a:xfrm>
                    <a:off x="1260" y="3663"/>
                    <a:ext cx="5" cy="1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</p:grpSp>
          </p:grpSp>
          <p:grpSp>
            <p:nvGrpSpPr>
              <p:cNvPr id="83" name="Group 196"/>
              <p:cNvGrpSpPr>
                <a:grpSpLocks/>
              </p:cNvGrpSpPr>
              <p:nvPr/>
            </p:nvGrpSpPr>
            <p:grpSpPr bwMode="auto">
              <a:xfrm>
                <a:off x="1000" y="3655"/>
                <a:ext cx="217" cy="187"/>
                <a:chOff x="1000" y="3655"/>
                <a:chExt cx="217" cy="187"/>
              </a:xfrm>
            </p:grpSpPr>
            <p:grpSp>
              <p:nvGrpSpPr>
                <p:cNvPr id="106" name="Group 197"/>
                <p:cNvGrpSpPr>
                  <a:grpSpLocks/>
                </p:cNvGrpSpPr>
                <p:nvPr/>
              </p:nvGrpSpPr>
              <p:grpSpPr bwMode="auto">
                <a:xfrm>
                  <a:off x="1000" y="3655"/>
                  <a:ext cx="217" cy="187"/>
                  <a:chOff x="1000" y="3655"/>
                  <a:chExt cx="217" cy="187"/>
                </a:xfrm>
              </p:grpSpPr>
              <p:grpSp>
                <p:nvGrpSpPr>
                  <p:cNvPr id="119" name="Group 198"/>
                  <p:cNvGrpSpPr>
                    <a:grpSpLocks/>
                  </p:cNvGrpSpPr>
                  <p:nvPr/>
                </p:nvGrpSpPr>
                <p:grpSpPr bwMode="auto">
                  <a:xfrm>
                    <a:off x="1004" y="3790"/>
                    <a:ext cx="199" cy="52"/>
                    <a:chOff x="1004" y="3790"/>
                    <a:chExt cx="199" cy="52"/>
                  </a:xfrm>
                </p:grpSpPr>
                <p:sp>
                  <p:nvSpPr>
                    <p:cNvPr id="125" name="Freeform 199"/>
                    <p:cNvSpPr>
                      <a:spLocks/>
                    </p:cNvSpPr>
                    <p:nvPr/>
                  </p:nvSpPr>
                  <p:spPr bwMode="auto">
                    <a:xfrm>
                      <a:off x="1084" y="3790"/>
                      <a:ext cx="119" cy="52"/>
                    </a:xfrm>
                    <a:custGeom>
                      <a:avLst/>
                      <a:gdLst>
                        <a:gd name="T0" fmla="*/ 0 w 119"/>
                        <a:gd name="T1" fmla="*/ 25 h 52"/>
                        <a:gd name="T2" fmla="*/ 0 w 119"/>
                        <a:gd name="T3" fmla="*/ 51 h 52"/>
                        <a:gd name="T4" fmla="*/ 118 w 119"/>
                        <a:gd name="T5" fmla="*/ 27 h 52"/>
                        <a:gd name="T6" fmla="*/ 118 w 119"/>
                        <a:gd name="T7" fmla="*/ 0 h 52"/>
                        <a:gd name="T8" fmla="*/ 0 w 119"/>
                        <a:gd name="T9" fmla="*/ 25 h 5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9"/>
                        <a:gd name="T16" fmla="*/ 0 h 52"/>
                        <a:gd name="T17" fmla="*/ 119 w 119"/>
                        <a:gd name="T18" fmla="*/ 52 h 5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9" h="52">
                          <a:moveTo>
                            <a:pt x="0" y="25"/>
                          </a:moveTo>
                          <a:lnTo>
                            <a:pt x="0" y="51"/>
                          </a:lnTo>
                          <a:lnTo>
                            <a:pt x="118" y="27"/>
                          </a:lnTo>
                          <a:lnTo>
                            <a:pt x="118" y="0"/>
                          </a:lnTo>
                          <a:lnTo>
                            <a:pt x="0" y="25"/>
                          </a:lnTo>
                        </a:path>
                      </a:pathLst>
                    </a:custGeom>
                    <a:solidFill>
                      <a:srgbClr val="5F5F5F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126" name="Freeform 200"/>
                    <p:cNvSpPr>
                      <a:spLocks/>
                    </p:cNvSpPr>
                    <p:nvPr/>
                  </p:nvSpPr>
                  <p:spPr bwMode="auto">
                    <a:xfrm>
                      <a:off x="1004" y="3801"/>
                      <a:ext cx="81" cy="41"/>
                    </a:xfrm>
                    <a:custGeom>
                      <a:avLst/>
                      <a:gdLst>
                        <a:gd name="T0" fmla="*/ 80 w 81"/>
                        <a:gd name="T1" fmla="*/ 21 h 41"/>
                        <a:gd name="T2" fmla="*/ 80 w 81"/>
                        <a:gd name="T3" fmla="*/ 40 h 41"/>
                        <a:gd name="T4" fmla="*/ 0 w 81"/>
                        <a:gd name="T5" fmla="*/ 17 h 41"/>
                        <a:gd name="T6" fmla="*/ 0 w 81"/>
                        <a:gd name="T7" fmla="*/ 0 h 41"/>
                        <a:gd name="T8" fmla="*/ 80 w 81"/>
                        <a:gd name="T9" fmla="*/ 21 h 4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1"/>
                        <a:gd name="T16" fmla="*/ 0 h 41"/>
                        <a:gd name="T17" fmla="*/ 81 w 81"/>
                        <a:gd name="T18" fmla="*/ 41 h 4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1" h="41">
                          <a:moveTo>
                            <a:pt x="80" y="21"/>
                          </a:moveTo>
                          <a:lnTo>
                            <a:pt x="80" y="40"/>
                          </a:lnTo>
                          <a:lnTo>
                            <a:pt x="0" y="17"/>
                          </a:lnTo>
                          <a:lnTo>
                            <a:pt x="0" y="0"/>
                          </a:lnTo>
                          <a:lnTo>
                            <a:pt x="80" y="21"/>
                          </a:lnTo>
                        </a:path>
                      </a:pathLst>
                    </a:custGeom>
                    <a:solidFill>
                      <a:srgbClr val="3F3F3F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</p:grpSp>
              <p:grpSp>
                <p:nvGrpSpPr>
                  <p:cNvPr id="120" name="Group 201"/>
                  <p:cNvGrpSpPr>
                    <a:grpSpLocks/>
                  </p:cNvGrpSpPr>
                  <p:nvPr/>
                </p:nvGrpSpPr>
                <p:grpSpPr bwMode="auto">
                  <a:xfrm>
                    <a:off x="1000" y="3655"/>
                    <a:ext cx="217" cy="170"/>
                    <a:chOff x="1000" y="3655"/>
                    <a:chExt cx="217" cy="170"/>
                  </a:xfrm>
                </p:grpSpPr>
                <p:sp>
                  <p:nvSpPr>
                    <p:cNvPr id="121" name="Freeform 202"/>
                    <p:cNvSpPr>
                      <a:spLocks/>
                    </p:cNvSpPr>
                    <p:nvPr/>
                  </p:nvSpPr>
                  <p:spPr bwMode="auto">
                    <a:xfrm>
                      <a:off x="1067" y="3673"/>
                      <a:ext cx="150" cy="152"/>
                    </a:xfrm>
                    <a:custGeom>
                      <a:avLst/>
                      <a:gdLst>
                        <a:gd name="T0" fmla="*/ 0 w 150"/>
                        <a:gd name="T1" fmla="*/ 28 h 152"/>
                        <a:gd name="T2" fmla="*/ 136 w 150"/>
                        <a:gd name="T3" fmla="*/ 0 h 152"/>
                        <a:gd name="T4" fmla="*/ 149 w 150"/>
                        <a:gd name="T5" fmla="*/ 11 h 152"/>
                        <a:gd name="T6" fmla="*/ 149 w 150"/>
                        <a:gd name="T7" fmla="*/ 123 h 152"/>
                        <a:gd name="T8" fmla="*/ 12 w 150"/>
                        <a:gd name="T9" fmla="*/ 151 h 152"/>
                        <a:gd name="T10" fmla="*/ 12 w 150"/>
                        <a:gd name="T11" fmla="*/ 40 h 152"/>
                        <a:gd name="T12" fmla="*/ 0 w 150"/>
                        <a:gd name="T13" fmla="*/ 28 h 152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50"/>
                        <a:gd name="T22" fmla="*/ 0 h 152"/>
                        <a:gd name="T23" fmla="*/ 150 w 150"/>
                        <a:gd name="T24" fmla="*/ 152 h 152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50" h="152">
                          <a:moveTo>
                            <a:pt x="0" y="28"/>
                          </a:moveTo>
                          <a:lnTo>
                            <a:pt x="136" y="0"/>
                          </a:lnTo>
                          <a:lnTo>
                            <a:pt x="149" y="11"/>
                          </a:lnTo>
                          <a:lnTo>
                            <a:pt x="149" y="123"/>
                          </a:lnTo>
                          <a:lnTo>
                            <a:pt x="12" y="151"/>
                          </a:lnTo>
                          <a:lnTo>
                            <a:pt x="12" y="40"/>
                          </a:lnTo>
                          <a:lnTo>
                            <a:pt x="0" y="28"/>
                          </a:lnTo>
                        </a:path>
                      </a:pathLst>
                    </a:custGeom>
                    <a:solidFill>
                      <a:srgbClr val="808080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122" name="Freeform 203"/>
                    <p:cNvSpPr>
                      <a:spLocks/>
                    </p:cNvSpPr>
                    <p:nvPr/>
                  </p:nvSpPr>
                  <p:spPr bwMode="auto">
                    <a:xfrm>
                      <a:off x="1001" y="3655"/>
                      <a:ext cx="203" cy="47"/>
                    </a:xfrm>
                    <a:custGeom>
                      <a:avLst/>
                      <a:gdLst>
                        <a:gd name="T0" fmla="*/ 0 w 203"/>
                        <a:gd name="T1" fmla="*/ 28 h 47"/>
                        <a:gd name="T2" fmla="*/ 135 w 203"/>
                        <a:gd name="T3" fmla="*/ 0 h 47"/>
                        <a:gd name="T4" fmla="*/ 202 w 203"/>
                        <a:gd name="T5" fmla="*/ 18 h 47"/>
                        <a:gd name="T6" fmla="*/ 65 w 203"/>
                        <a:gd name="T7" fmla="*/ 46 h 47"/>
                        <a:gd name="T8" fmla="*/ 0 w 203"/>
                        <a:gd name="T9" fmla="*/ 28 h 4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03"/>
                        <a:gd name="T16" fmla="*/ 0 h 47"/>
                        <a:gd name="T17" fmla="*/ 203 w 203"/>
                        <a:gd name="T18" fmla="*/ 47 h 4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03" h="47">
                          <a:moveTo>
                            <a:pt x="0" y="28"/>
                          </a:moveTo>
                          <a:lnTo>
                            <a:pt x="135" y="0"/>
                          </a:lnTo>
                          <a:lnTo>
                            <a:pt x="202" y="18"/>
                          </a:lnTo>
                          <a:lnTo>
                            <a:pt x="65" y="46"/>
                          </a:lnTo>
                          <a:lnTo>
                            <a:pt x="0" y="28"/>
                          </a:lnTo>
                        </a:path>
                      </a:pathLst>
                    </a:custGeom>
                    <a:solidFill>
                      <a:srgbClr val="9F9F9F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123" name="Freeform 204"/>
                    <p:cNvSpPr>
                      <a:spLocks/>
                    </p:cNvSpPr>
                    <p:nvPr/>
                  </p:nvSpPr>
                  <p:spPr bwMode="auto">
                    <a:xfrm>
                      <a:off x="1000" y="3683"/>
                      <a:ext cx="80" cy="141"/>
                    </a:xfrm>
                    <a:custGeom>
                      <a:avLst/>
                      <a:gdLst>
                        <a:gd name="T0" fmla="*/ 0 w 80"/>
                        <a:gd name="T1" fmla="*/ 0 h 141"/>
                        <a:gd name="T2" fmla="*/ 67 w 80"/>
                        <a:gd name="T3" fmla="*/ 18 h 141"/>
                        <a:gd name="T4" fmla="*/ 79 w 80"/>
                        <a:gd name="T5" fmla="*/ 29 h 141"/>
                        <a:gd name="T6" fmla="*/ 79 w 80"/>
                        <a:gd name="T7" fmla="*/ 140 h 141"/>
                        <a:gd name="T8" fmla="*/ 0 w 80"/>
                        <a:gd name="T9" fmla="*/ 115 h 141"/>
                        <a:gd name="T10" fmla="*/ 0 w 80"/>
                        <a:gd name="T11" fmla="*/ 0 h 141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80"/>
                        <a:gd name="T19" fmla="*/ 0 h 141"/>
                        <a:gd name="T20" fmla="*/ 80 w 80"/>
                        <a:gd name="T21" fmla="*/ 141 h 141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80" h="141">
                          <a:moveTo>
                            <a:pt x="0" y="0"/>
                          </a:moveTo>
                          <a:lnTo>
                            <a:pt x="67" y="18"/>
                          </a:lnTo>
                          <a:lnTo>
                            <a:pt x="79" y="29"/>
                          </a:lnTo>
                          <a:lnTo>
                            <a:pt x="79" y="140"/>
                          </a:lnTo>
                          <a:lnTo>
                            <a:pt x="0" y="11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5F5F5F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124" name="Freeform 205"/>
                    <p:cNvSpPr>
                      <a:spLocks/>
                    </p:cNvSpPr>
                    <p:nvPr/>
                  </p:nvSpPr>
                  <p:spPr bwMode="auto">
                    <a:xfrm>
                      <a:off x="1080" y="3685"/>
                      <a:ext cx="137" cy="28"/>
                    </a:xfrm>
                    <a:custGeom>
                      <a:avLst/>
                      <a:gdLst>
                        <a:gd name="T0" fmla="*/ 0 w 137"/>
                        <a:gd name="T1" fmla="*/ 27 h 28"/>
                        <a:gd name="T2" fmla="*/ 136 w 137"/>
                        <a:gd name="T3" fmla="*/ 0 h 28"/>
                        <a:gd name="T4" fmla="*/ 0 60000 65536"/>
                        <a:gd name="T5" fmla="*/ 0 60000 65536"/>
                        <a:gd name="T6" fmla="*/ 0 w 137"/>
                        <a:gd name="T7" fmla="*/ 0 h 28"/>
                        <a:gd name="T8" fmla="*/ 137 w 137"/>
                        <a:gd name="T9" fmla="*/ 28 h 28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137" h="28">
                          <a:moveTo>
                            <a:pt x="0" y="27"/>
                          </a:moveTo>
                          <a:lnTo>
                            <a:pt x="136" y="0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</p:grpSp>
            </p:grpSp>
            <p:grpSp>
              <p:nvGrpSpPr>
                <p:cNvPr id="107" name="Group 206"/>
                <p:cNvGrpSpPr>
                  <a:grpSpLocks/>
                </p:cNvGrpSpPr>
                <p:nvPr/>
              </p:nvGrpSpPr>
              <p:grpSpPr bwMode="auto">
                <a:xfrm>
                  <a:off x="1099" y="3707"/>
                  <a:ext cx="101" cy="93"/>
                  <a:chOff x="1099" y="3707"/>
                  <a:chExt cx="101" cy="93"/>
                </a:xfrm>
              </p:grpSpPr>
              <p:sp>
                <p:nvSpPr>
                  <p:cNvPr id="108" name="Freeform 207"/>
                  <p:cNvSpPr>
                    <a:spLocks/>
                  </p:cNvSpPr>
                  <p:nvPr/>
                </p:nvSpPr>
                <p:spPr bwMode="auto">
                  <a:xfrm>
                    <a:off x="1099" y="3707"/>
                    <a:ext cx="94" cy="86"/>
                  </a:xfrm>
                  <a:custGeom>
                    <a:avLst/>
                    <a:gdLst>
                      <a:gd name="T0" fmla="*/ 0 w 94"/>
                      <a:gd name="T1" fmla="*/ 19 h 86"/>
                      <a:gd name="T2" fmla="*/ 93 w 94"/>
                      <a:gd name="T3" fmla="*/ 0 h 86"/>
                      <a:gd name="T4" fmla="*/ 93 w 94"/>
                      <a:gd name="T5" fmla="*/ 66 h 86"/>
                      <a:gd name="T6" fmla="*/ 0 w 94"/>
                      <a:gd name="T7" fmla="*/ 85 h 86"/>
                      <a:gd name="T8" fmla="*/ 0 w 94"/>
                      <a:gd name="T9" fmla="*/ 19 h 8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4"/>
                      <a:gd name="T16" fmla="*/ 0 h 86"/>
                      <a:gd name="T17" fmla="*/ 94 w 94"/>
                      <a:gd name="T18" fmla="*/ 86 h 8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4" h="86">
                        <a:moveTo>
                          <a:pt x="0" y="19"/>
                        </a:moveTo>
                        <a:lnTo>
                          <a:pt x="93" y="0"/>
                        </a:lnTo>
                        <a:lnTo>
                          <a:pt x="93" y="66"/>
                        </a:lnTo>
                        <a:lnTo>
                          <a:pt x="0" y="85"/>
                        </a:lnTo>
                        <a:lnTo>
                          <a:pt x="0" y="19"/>
                        </a:lnTo>
                      </a:path>
                    </a:pathLst>
                  </a:custGeom>
                  <a:solidFill>
                    <a:srgbClr val="5F7FFF"/>
                  </a:solidFill>
                  <a:ln w="12700" cap="rnd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grpSp>
                <p:nvGrpSpPr>
                  <p:cNvPr id="109" name="Group 208"/>
                  <p:cNvGrpSpPr>
                    <a:grpSpLocks/>
                  </p:cNvGrpSpPr>
                  <p:nvPr/>
                </p:nvGrpSpPr>
                <p:grpSpPr bwMode="auto">
                  <a:xfrm>
                    <a:off x="1099" y="3710"/>
                    <a:ext cx="87" cy="66"/>
                    <a:chOff x="1099" y="3710"/>
                    <a:chExt cx="87" cy="66"/>
                  </a:xfrm>
                </p:grpSpPr>
                <p:grpSp>
                  <p:nvGrpSpPr>
                    <p:cNvPr id="111" name="Group 20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099" y="3710"/>
                      <a:ext cx="82" cy="66"/>
                      <a:chOff x="1099" y="3710"/>
                      <a:chExt cx="82" cy="66"/>
                    </a:xfrm>
                  </p:grpSpPr>
                  <p:sp>
                    <p:nvSpPr>
                      <p:cNvPr id="116" name="Freeform 21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099" y="3750"/>
                        <a:ext cx="82" cy="26"/>
                      </a:xfrm>
                      <a:custGeom>
                        <a:avLst/>
                        <a:gdLst>
                          <a:gd name="T0" fmla="*/ 0 w 82"/>
                          <a:gd name="T1" fmla="*/ 23 h 26"/>
                          <a:gd name="T2" fmla="*/ 5 w 82"/>
                          <a:gd name="T3" fmla="*/ 24 h 26"/>
                          <a:gd name="T4" fmla="*/ 10 w 82"/>
                          <a:gd name="T5" fmla="*/ 25 h 26"/>
                          <a:gd name="T6" fmla="*/ 15 w 82"/>
                          <a:gd name="T7" fmla="*/ 25 h 26"/>
                          <a:gd name="T8" fmla="*/ 22 w 82"/>
                          <a:gd name="T9" fmla="*/ 25 h 26"/>
                          <a:gd name="T10" fmla="*/ 28 w 82"/>
                          <a:gd name="T11" fmla="*/ 24 h 26"/>
                          <a:gd name="T12" fmla="*/ 35 w 82"/>
                          <a:gd name="T13" fmla="*/ 23 h 26"/>
                          <a:gd name="T14" fmla="*/ 42 w 82"/>
                          <a:gd name="T15" fmla="*/ 22 h 26"/>
                          <a:gd name="T16" fmla="*/ 49 w 82"/>
                          <a:gd name="T17" fmla="*/ 20 h 26"/>
                          <a:gd name="T18" fmla="*/ 57 w 82"/>
                          <a:gd name="T19" fmla="*/ 18 h 26"/>
                          <a:gd name="T20" fmla="*/ 63 w 82"/>
                          <a:gd name="T21" fmla="*/ 17 h 26"/>
                          <a:gd name="T22" fmla="*/ 69 w 82"/>
                          <a:gd name="T23" fmla="*/ 14 h 26"/>
                          <a:gd name="T24" fmla="*/ 76 w 82"/>
                          <a:gd name="T25" fmla="*/ 11 h 26"/>
                          <a:gd name="T26" fmla="*/ 79 w 82"/>
                          <a:gd name="T27" fmla="*/ 8 h 26"/>
                          <a:gd name="T28" fmla="*/ 81 w 82"/>
                          <a:gd name="T29" fmla="*/ 5 h 26"/>
                          <a:gd name="T30" fmla="*/ 80 w 82"/>
                          <a:gd name="T31" fmla="*/ 3 h 26"/>
                          <a:gd name="T32" fmla="*/ 79 w 82"/>
                          <a:gd name="T33" fmla="*/ 2 h 26"/>
                          <a:gd name="T34" fmla="*/ 77 w 82"/>
                          <a:gd name="T35" fmla="*/ 1 h 26"/>
                          <a:gd name="T36" fmla="*/ 73 w 82"/>
                          <a:gd name="T37" fmla="*/ 0 h 26"/>
                          <a:gd name="T38" fmla="*/ 1 w 82"/>
                          <a:gd name="T39" fmla="*/ 14 h 26"/>
                          <a:gd name="T40" fmla="*/ 0 w 82"/>
                          <a:gd name="T41" fmla="*/ 23 h 2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w 82"/>
                          <a:gd name="T64" fmla="*/ 0 h 26"/>
                          <a:gd name="T65" fmla="*/ 82 w 82"/>
                          <a:gd name="T66" fmla="*/ 26 h 26"/>
                        </a:gdLst>
                        <a:ahLst/>
                        <a:cxnLst>
                          <a:cxn ang="T42">
                            <a:pos x="T0" y="T1"/>
                          </a:cxn>
                          <a:cxn ang="T43">
                            <a:pos x="T2" y="T3"/>
                          </a:cxn>
                          <a:cxn ang="T44">
                            <a:pos x="T4" y="T5"/>
                          </a:cxn>
                          <a:cxn ang="T45">
                            <a:pos x="T6" y="T7"/>
                          </a:cxn>
                          <a:cxn ang="T46">
                            <a:pos x="T8" y="T9"/>
                          </a:cxn>
                          <a:cxn ang="T47">
                            <a:pos x="T10" y="T11"/>
                          </a:cxn>
                          <a:cxn ang="T48">
                            <a:pos x="T12" y="T13"/>
                          </a:cxn>
                          <a:cxn ang="T49">
                            <a:pos x="T14" y="T15"/>
                          </a:cxn>
                          <a:cxn ang="T50">
                            <a:pos x="T16" y="T17"/>
                          </a:cxn>
                          <a:cxn ang="T51">
                            <a:pos x="T18" y="T19"/>
                          </a:cxn>
                          <a:cxn ang="T52">
                            <a:pos x="T20" y="T21"/>
                          </a:cxn>
                          <a:cxn ang="T53">
                            <a:pos x="T22" y="T23"/>
                          </a:cxn>
                          <a:cxn ang="T54">
                            <a:pos x="T24" y="T25"/>
                          </a:cxn>
                          <a:cxn ang="T55">
                            <a:pos x="T26" y="T27"/>
                          </a:cxn>
                          <a:cxn ang="T56">
                            <a:pos x="T28" y="T29"/>
                          </a:cxn>
                          <a:cxn ang="T57">
                            <a:pos x="T30" y="T31"/>
                          </a:cxn>
                          <a:cxn ang="T58">
                            <a:pos x="T32" y="T33"/>
                          </a:cxn>
                          <a:cxn ang="T59">
                            <a:pos x="T34" y="T35"/>
                          </a:cxn>
                          <a:cxn ang="T60">
                            <a:pos x="T36" y="T37"/>
                          </a:cxn>
                          <a:cxn ang="T61">
                            <a:pos x="T38" y="T39"/>
                          </a:cxn>
                          <a:cxn ang="T62">
                            <a:pos x="T40" y="T41"/>
                          </a:cxn>
                        </a:cxnLst>
                        <a:rect l="T63" t="T64" r="T65" b="T66"/>
                        <a:pathLst>
                          <a:path w="82" h="26">
                            <a:moveTo>
                              <a:pt x="0" y="23"/>
                            </a:moveTo>
                            <a:lnTo>
                              <a:pt x="5" y="24"/>
                            </a:lnTo>
                            <a:lnTo>
                              <a:pt x="10" y="25"/>
                            </a:lnTo>
                            <a:lnTo>
                              <a:pt x="15" y="25"/>
                            </a:lnTo>
                            <a:lnTo>
                              <a:pt x="22" y="25"/>
                            </a:lnTo>
                            <a:lnTo>
                              <a:pt x="28" y="24"/>
                            </a:lnTo>
                            <a:lnTo>
                              <a:pt x="35" y="23"/>
                            </a:lnTo>
                            <a:lnTo>
                              <a:pt x="42" y="22"/>
                            </a:lnTo>
                            <a:lnTo>
                              <a:pt x="49" y="20"/>
                            </a:lnTo>
                            <a:lnTo>
                              <a:pt x="57" y="18"/>
                            </a:lnTo>
                            <a:lnTo>
                              <a:pt x="63" y="17"/>
                            </a:lnTo>
                            <a:lnTo>
                              <a:pt x="69" y="14"/>
                            </a:lnTo>
                            <a:lnTo>
                              <a:pt x="76" y="11"/>
                            </a:lnTo>
                            <a:lnTo>
                              <a:pt x="79" y="8"/>
                            </a:lnTo>
                            <a:lnTo>
                              <a:pt x="81" y="5"/>
                            </a:lnTo>
                            <a:lnTo>
                              <a:pt x="80" y="3"/>
                            </a:lnTo>
                            <a:lnTo>
                              <a:pt x="79" y="2"/>
                            </a:lnTo>
                            <a:lnTo>
                              <a:pt x="77" y="1"/>
                            </a:lnTo>
                            <a:lnTo>
                              <a:pt x="73" y="0"/>
                            </a:lnTo>
                            <a:lnTo>
                              <a:pt x="1" y="14"/>
                            </a:lnTo>
                            <a:lnTo>
                              <a:pt x="0" y="23"/>
                            </a:lnTo>
                          </a:path>
                        </a:pathLst>
                      </a:custGeom>
                      <a:solidFill>
                        <a:srgbClr val="FFBF7F"/>
                      </a:solidFill>
                      <a:ln w="12700" cap="rnd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117" name="Freeform 21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099" y="3713"/>
                        <a:ext cx="82" cy="58"/>
                      </a:xfrm>
                      <a:custGeom>
                        <a:avLst/>
                        <a:gdLst>
                          <a:gd name="T0" fmla="*/ 81 w 82"/>
                          <a:gd name="T1" fmla="*/ 0 h 58"/>
                          <a:gd name="T2" fmla="*/ 81 w 82"/>
                          <a:gd name="T3" fmla="*/ 39 h 58"/>
                          <a:gd name="T4" fmla="*/ 0 w 82"/>
                          <a:gd name="T5" fmla="*/ 57 h 58"/>
                          <a:gd name="T6" fmla="*/ 1 w 82"/>
                          <a:gd name="T7" fmla="*/ 17 h 58"/>
                          <a:gd name="T8" fmla="*/ 81 w 82"/>
                          <a:gd name="T9" fmla="*/ 0 h 58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82"/>
                          <a:gd name="T16" fmla="*/ 0 h 58"/>
                          <a:gd name="T17" fmla="*/ 82 w 82"/>
                          <a:gd name="T18" fmla="*/ 58 h 58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82" h="58">
                            <a:moveTo>
                              <a:pt x="81" y="0"/>
                            </a:moveTo>
                            <a:lnTo>
                              <a:pt x="81" y="39"/>
                            </a:lnTo>
                            <a:lnTo>
                              <a:pt x="0" y="57"/>
                            </a:lnTo>
                            <a:lnTo>
                              <a:pt x="1" y="17"/>
                            </a:lnTo>
                            <a:lnTo>
                              <a:pt x="81" y="0"/>
                            </a:lnTo>
                          </a:path>
                        </a:pathLst>
                      </a:custGeom>
                      <a:solidFill>
                        <a:srgbClr val="FFBF7F"/>
                      </a:solidFill>
                      <a:ln w="12700" cap="rnd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118" name="Freeform 21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099" y="3710"/>
                        <a:ext cx="82" cy="24"/>
                      </a:xfrm>
                      <a:custGeom>
                        <a:avLst/>
                        <a:gdLst>
                          <a:gd name="T0" fmla="*/ 0 w 82"/>
                          <a:gd name="T1" fmla="*/ 21 h 24"/>
                          <a:gd name="T2" fmla="*/ 4 w 82"/>
                          <a:gd name="T3" fmla="*/ 22 h 24"/>
                          <a:gd name="T4" fmla="*/ 10 w 82"/>
                          <a:gd name="T5" fmla="*/ 23 h 24"/>
                          <a:gd name="T6" fmla="*/ 15 w 82"/>
                          <a:gd name="T7" fmla="*/ 23 h 24"/>
                          <a:gd name="T8" fmla="*/ 22 w 82"/>
                          <a:gd name="T9" fmla="*/ 23 h 24"/>
                          <a:gd name="T10" fmla="*/ 28 w 82"/>
                          <a:gd name="T11" fmla="*/ 22 h 24"/>
                          <a:gd name="T12" fmla="*/ 35 w 82"/>
                          <a:gd name="T13" fmla="*/ 21 h 24"/>
                          <a:gd name="T14" fmla="*/ 42 w 82"/>
                          <a:gd name="T15" fmla="*/ 20 h 24"/>
                          <a:gd name="T16" fmla="*/ 49 w 82"/>
                          <a:gd name="T17" fmla="*/ 18 h 24"/>
                          <a:gd name="T18" fmla="*/ 57 w 82"/>
                          <a:gd name="T19" fmla="*/ 16 h 24"/>
                          <a:gd name="T20" fmla="*/ 63 w 82"/>
                          <a:gd name="T21" fmla="*/ 14 h 24"/>
                          <a:gd name="T22" fmla="*/ 69 w 82"/>
                          <a:gd name="T23" fmla="*/ 12 h 24"/>
                          <a:gd name="T24" fmla="*/ 75 w 82"/>
                          <a:gd name="T25" fmla="*/ 9 h 24"/>
                          <a:gd name="T26" fmla="*/ 79 w 82"/>
                          <a:gd name="T27" fmla="*/ 6 h 24"/>
                          <a:gd name="T28" fmla="*/ 81 w 82"/>
                          <a:gd name="T29" fmla="*/ 4 h 24"/>
                          <a:gd name="T30" fmla="*/ 80 w 82"/>
                          <a:gd name="T31" fmla="*/ 1 h 24"/>
                          <a:gd name="T32" fmla="*/ 79 w 82"/>
                          <a:gd name="T33" fmla="*/ 0 h 24"/>
                          <a:gd name="T34" fmla="*/ 76 w 82"/>
                          <a:gd name="T35" fmla="*/ 0 h 24"/>
                          <a:gd name="T36" fmla="*/ 1 w 82"/>
                          <a:gd name="T37" fmla="*/ 13 h 24"/>
                          <a:gd name="T38" fmla="*/ 0 w 82"/>
                          <a:gd name="T39" fmla="*/ 21 h 24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w 82"/>
                          <a:gd name="T61" fmla="*/ 0 h 24"/>
                          <a:gd name="T62" fmla="*/ 82 w 82"/>
                          <a:gd name="T63" fmla="*/ 24 h 24"/>
                        </a:gdLst>
                        <a:ahLst/>
                        <a:cxnLst>
                          <a:cxn ang="T40">
                            <a:pos x="T0" y="T1"/>
                          </a:cxn>
                          <a:cxn ang="T41">
                            <a:pos x="T2" y="T3"/>
                          </a:cxn>
                          <a:cxn ang="T42">
                            <a:pos x="T4" y="T5"/>
                          </a:cxn>
                          <a:cxn ang="T43">
                            <a:pos x="T6" y="T7"/>
                          </a:cxn>
                          <a:cxn ang="T44">
                            <a:pos x="T8" y="T9"/>
                          </a:cxn>
                          <a:cxn ang="T45">
                            <a:pos x="T10" y="T11"/>
                          </a:cxn>
                          <a:cxn ang="T46">
                            <a:pos x="T12" y="T13"/>
                          </a:cxn>
                          <a:cxn ang="T47">
                            <a:pos x="T14" y="T15"/>
                          </a:cxn>
                          <a:cxn ang="T48">
                            <a:pos x="T16" y="T17"/>
                          </a:cxn>
                          <a:cxn ang="T49">
                            <a:pos x="T18" y="T19"/>
                          </a:cxn>
                          <a:cxn ang="T50">
                            <a:pos x="T20" y="T21"/>
                          </a:cxn>
                          <a:cxn ang="T51">
                            <a:pos x="T22" y="T23"/>
                          </a:cxn>
                          <a:cxn ang="T52">
                            <a:pos x="T24" y="T25"/>
                          </a:cxn>
                          <a:cxn ang="T53">
                            <a:pos x="T26" y="T27"/>
                          </a:cxn>
                          <a:cxn ang="T54">
                            <a:pos x="T28" y="T29"/>
                          </a:cxn>
                          <a:cxn ang="T55">
                            <a:pos x="T30" y="T31"/>
                          </a:cxn>
                          <a:cxn ang="T56">
                            <a:pos x="T32" y="T33"/>
                          </a:cxn>
                          <a:cxn ang="T57">
                            <a:pos x="T34" y="T35"/>
                          </a:cxn>
                          <a:cxn ang="T58">
                            <a:pos x="T36" y="T37"/>
                          </a:cxn>
                          <a:cxn ang="T59">
                            <a:pos x="T38" y="T39"/>
                          </a:cxn>
                        </a:cxnLst>
                        <a:rect l="T60" t="T61" r="T62" b="T63"/>
                        <a:pathLst>
                          <a:path w="82" h="24">
                            <a:moveTo>
                              <a:pt x="0" y="21"/>
                            </a:moveTo>
                            <a:lnTo>
                              <a:pt x="4" y="22"/>
                            </a:lnTo>
                            <a:lnTo>
                              <a:pt x="10" y="23"/>
                            </a:lnTo>
                            <a:lnTo>
                              <a:pt x="15" y="23"/>
                            </a:lnTo>
                            <a:lnTo>
                              <a:pt x="22" y="23"/>
                            </a:lnTo>
                            <a:lnTo>
                              <a:pt x="28" y="22"/>
                            </a:lnTo>
                            <a:lnTo>
                              <a:pt x="35" y="21"/>
                            </a:lnTo>
                            <a:lnTo>
                              <a:pt x="42" y="20"/>
                            </a:lnTo>
                            <a:lnTo>
                              <a:pt x="49" y="18"/>
                            </a:lnTo>
                            <a:lnTo>
                              <a:pt x="57" y="16"/>
                            </a:lnTo>
                            <a:lnTo>
                              <a:pt x="63" y="14"/>
                            </a:lnTo>
                            <a:lnTo>
                              <a:pt x="69" y="12"/>
                            </a:lnTo>
                            <a:lnTo>
                              <a:pt x="75" y="9"/>
                            </a:lnTo>
                            <a:lnTo>
                              <a:pt x="79" y="6"/>
                            </a:lnTo>
                            <a:lnTo>
                              <a:pt x="81" y="4"/>
                            </a:lnTo>
                            <a:lnTo>
                              <a:pt x="80" y="1"/>
                            </a:lnTo>
                            <a:lnTo>
                              <a:pt x="79" y="0"/>
                            </a:lnTo>
                            <a:lnTo>
                              <a:pt x="76" y="0"/>
                            </a:lnTo>
                            <a:lnTo>
                              <a:pt x="1" y="13"/>
                            </a:lnTo>
                            <a:lnTo>
                              <a:pt x="0" y="21"/>
                            </a:lnTo>
                          </a:path>
                        </a:pathLst>
                      </a:custGeom>
                      <a:solidFill>
                        <a:srgbClr val="FF9F1F"/>
                      </a:solidFill>
                      <a:ln w="12700" cap="rnd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</p:grpSp>
                <p:grpSp>
                  <p:nvGrpSpPr>
                    <p:cNvPr id="112" name="Group 21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123" y="3727"/>
                      <a:ext cx="63" cy="26"/>
                      <a:chOff x="1123" y="3727"/>
                      <a:chExt cx="63" cy="26"/>
                    </a:xfrm>
                  </p:grpSpPr>
                  <p:sp>
                    <p:nvSpPr>
                      <p:cNvPr id="113" name="Freeform 21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148" y="3727"/>
                        <a:ext cx="38" cy="16"/>
                      </a:xfrm>
                      <a:custGeom>
                        <a:avLst/>
                        <a:gdLst>
                          <a:gd name="T0" fmla="*/ 0 w 38"/>
                          <a:gd name="T1" fmla="*/ 0 h 16"/>
                          <a:gd name="T2" fmla="*/ 37 w 38"/>
                          <a:gd name="T3" fmla="*/ 15 h 16"/>
                          <a:gd name="T4" fmla="*/ 0 60000 65536"/>
                          <a:gd name="T5" fmla="*/ 0 60000 65536"/>
                          <a:gd name="T6" fmla="*/ 0 w 38"/>
                          <a:gd name="T7" fmla="*/ 0 h 16"/>
                          <a:gd name="T8" fmla="*/ 38 w 38"/>
                          <a:gd name="T9" fmla="*/ 16 h 16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T6" t="T7" r="T8" b="T9"/>
                        <a:pathLst>
                          <a:path w="38" h="16">
                            <a:moveTo>
                              <a:pt x="0" y="0"/>
                            </a:moveTo>
                            <a:lnTo>
                              <a:pt x="37" y="15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3F7F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114" name="Freeform 21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142" y="3735"/>
                        <a:ext cx="44" cy="17"/>
                      </a:xfrm>
                      <a:custGeom>
                        <a:avLst/>
                        <a:gdLst>
                          <a:gd name="T0" fmla="*/ 0 w 44"/>
                          <a:gd name="T1" fmla="*/ 0 h 17"/>
                          <a:gd name="T2" fmla="*/ 43 w 44"/>
                          <a:gd name="T3" fmla="*/ 16 h 17"/>
                          <a:gd name="T4" fmla="*/ 0 60000 65536"/>
                          <a:gd name="T5" fmla="*/ 0 60000 65536"/>
                          <a:gd name="T6" fmla="*/ 0 w 44"/>
                          <a:gd name="T7" fmla="*/ 0 h 17"/>
                          <a:gd name="T8" fmla="*/ 44 w 44"/>
                          <a:gd name="T9" fmla="*/ 17 h 17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T6" t="T7" r="T8" b="T9"/>
                        <a:pathLst>
                          <a:path w="44" h="17">
                            <a:moveTo>
                              <a:pt x="0" y="0"/>
                            </a:moveTo>
                            <a:lnTo>
                              <a:pt x="43" y="16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5F7F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115" name="Freeform 21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123" y="3735"/>
                        <a:ext cx="46" cy="18"/>
                      </a:xfrm>
                      <a:custGeom>
                        <a:avLst/>
                        <a:gdLst>
                          <a:gd name="T0" fmla="*/ 0 w 46"/>
                          <a:gd name="T1" fmla="*/ 0 h 18"/>
                          <a:gd name="T2" fmla="*/ 45 w 46"/>
                          <a:gd name="T3" fmla="*/ 17 h 18"/>
                          <a:gd name="T4" fmla="*/ 0 60000 65536"/>
                          <a:gd name="T5" fmla="*/ 0 60000 65536"/>
                          <a:gd name="T6" fmla="*/ 0 w 46"/>
                          <a:gd name="T7" fmla="*/ 0 h 18"/>
                          <a:gd name="T8" fmla="*/ 46 w 46"/>
                          <a:gd name="T9" fmla="*/ 18 h 18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T6" t="T7" r="T8" b="T9"/>
                        <a:pathLst>
                          <a:path w="46" h="18">
                            <a:moveTo>
                              <a:pt x="0" y="0"/>
                            </a:moveTo>
                            <a:lnTo>
                              <a:pt x="45" y="17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5F7F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</p:grpSp>
              </p:grpSp>
              <p:sp>
                <p:nvSpPr>
                  <p:cNvPr id="110" name="Freeform 217"/>
                  <p:cNvSpPr>
                    <a:spLocks/>
                  </p:cNvSpPr>
                  <p:nvPr/>
                </p:nvSpPr>
                <p:spPr bwMode="auto">
                  <a:xfrm>
                    <a:off x="1099" y="3707"/>
                    <a:ext cx="101" cy="93"/>
                  </a:xfrm>
                  <a:custGeom>
                    <a:avLst/>
                    <a:gdLst>
                      <a:gd name="T0" fmla="*/ 0 w 101"/>
                      <a:gd name="T1" fmla="*/ 20 h 93"/>
                      <a:gd name="T2" fmla="*/ 100 w 101"/>
                      <a:gd name="T3" fmla="*/ 0 h 93"/>
                      <a:gd name="T4" fmla="*/ 100 w 101"/>
                      <a:gd name="T5" fmla="*/ 71 h 93"/>
                      <a:gd name="T6" fmla="*/ 0 w 101"/>
                      <a:gd name="T7" fmla="*/ 92 h 93"/>
                      <a:gd name="T8" fmla="*/ 0 w 101"/>
                      <a:gd name="T9" fmla="*/ 20 h 9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1"/>
                      <a:gd name="T16" fmla="*/ 0 h 93"/>
                      <a:gd name="T17" fmla="*/ 101 w 101"/>
                      <a:gd name="T18" fmla="*/ 93 h 9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1" h="93">
                        <a:moveTo>
                          <a:pt x="0" y="20"/>
                        </a:moveTo>
                        <a:lnTo>
                          <a:pt x="100" y="0"/>
                        </a:lnTo>
                        <a:lnTo>
                          <a:pt x="100" y="71"/>
                        </a:lnTo>
                        <a:lnTo>
                          <a:pt x="0" y="92"/>
                        </a:lnTo>
                        <a:lnTo>
                          <a:pt x="0" y="20"/>
                        </a:lnTo>
                      </a:path>
                    </a:pathLst>
                  </a:custGeom>
                  <a:noFill/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</p:grpSp>
          </p:grpSp>
          <p:grpSp>
            <p:nvGrpSpPr>
              <p:cNvPr id="84" name="Group 218"/>
              <p:cNvGrpSpPr>
                <a:grpSpLocks/>
              </p:cNvGrpSpPr>
              <p:nvPr/>
            </p:nvGrpSpPr>
            <p:grpSpPr bwMode="auto">
              <a:xfrm>
                <a:off x="848" y="3697"/>
                <a:ext cx="218" cy="187"/>
                <a:chOff x="848" y="3697"/>
                <a:chExt cx="218" cy="187"/>
              </a:xfrm>
            </p:grpSpPr>
            <p:grpSp>
              <p:nvGrpSpPr>
                <p:cNvPr id="85" name="Group 219"/>
                <p:cNvGrpSpPr>
                  <a:grpSpLocks/>
                </p:cNvGrpSpPr>
                <p:nvPr/>
              </p:nvGrpSpPr>
              <p:grpSpPr bwMode="auto">
                <a:xfrm>
                  <a:off x="848" y="3697"/>
                  <a:ext cx="218" cy="187"/>
                  <a:chOff x="848" y="3697"/>
                  <a:chExt cx="218" cy="187"/>
                </a:xfrm>
              </p:grpSpPr>
              <p:grpSp>
                <p:nvGrpSpPr>
                  <p:cNvPr id="98" name="Group 220"/>
                  <p:cNvGrpSpPr>
                    <a:grpSpLocks/>
                  </p:cNvGrpSpPr>
                  <p:nvPr/>
                </p:nvGrpSpPr>
                <p:grpSpPr bwMode="auto">
                  <a:xfrm>
                    <a:off x="853" y="3833"/>
                    <a:ext cx="199" cy="51"/>
                    <a:chOff x="853" y="3833"/>
                    <a:chExt cx="199" cy="51"/>
                  </a:xfrm>
                </p:grpSpPr>
                <p:sp>
                  <p:nvSpPr>
                    <p:cNvPr id="104" name="Freeform 221"/>
                    <p:cNvSpPr>
                      <a:spLocks/>
                    </p:cNvSpPr>
                    <p:nvPr/>
                  </p:nvSpPr>
                  <p:spPr bwMode="auto">
                    <a:xfrm>
                      <a:off x="932" y="3833"/>
                      <a:ext cx="120" cy="51"/>
                    </a:xfrm>
                    <a:custGeom>
                      <a:avLst/>
                      <a:gdLst>
                        <a:gd name="T0" fmla="*/ 0 w 120"/>
                        <a:gd name="T1" fmla="*/ 24 h 51"/>
                        <a:gd name="T2" fmla="*/ 0 w 120"/>
                        <a:gd name="T3" fmla="*/ 50 h 51"/>
                        <a:gd name="T4" fmla="*/ 119 w 120"/>
                        <a:gd name="T5" fmla="*/ 26 h 51"/>
                        <a:gd name="T6" fmla="*/ 119 w 120"/>
                        <a:gd name="T7" fmla="*/ 0 h 51"/>
                        <a:gd name="T8" fmla="*/ 0 w 120"/>
                        <a:gd name="T9" fmla="*/ 24 h 5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20"/>
                        <a:gd name="T16" fmla="*/ 0 h 51"/>
                        <a:gd name="T17" fmla="*/ 120 w 120"/>
                        <a:gd name="T18" fmla="*/ 51 h 5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20" h="51">
                          <a:moveTo>
                            <a:pt x="0" y="24"/>
                          </a:moveTo>
                          <a:lnTo>
                            <a:pt x="0" y="50"/>
                          </a:lnTo>
                          <a:lnTo>
                            <a:pt x="119" y="26"/>
                          </a:lnTo>
                          <a:lnTo>
                            <a:pt x="119" y="0"/>
                          </a:lnTo>
                          <a:lnTo>
                            <a:pt x="0" y="24"/>
                          </a:lnTo>
                        </a:path>
                      </a:pathLst>
                    </a:custGeom>
                    <a:solidFill>
                      <a:srgbClr val="5F5F5F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105" name="Freeform 222"/>
                    <p:cNvSpPr>
                      <a:spLocks/>
                    </p:cNvSpPr>
                    <p:nvPr/>
                  </p:nvSpPr>
                  <p:spPr bwMode="auto">
                    <a:xfrm>
                      <a:off x="853" y="3844"/>
                      <a:ext cx="80" cy="40"/>
                    </a:xfrm>
                    <a:custGeom>
                      <a:avLst/>
                      <a:gdLst>
                        <a:gd name="T0" fmla="*/ 79 w 80"/>
                        <a:gd name="T1" fmla="*/ 20 h 40"/>
                        <a:gd name="T2" fmla="*/ 79 w 80"/>
                        <a:gd name="T3" fmla="*/ 39 h 40"/>
                        <a:gd name="T4" fmla="*/ 0 w 80"/>
                        <a:gd name="T5" fmla="*/ 16 h 40"/>
                        <a:gd name="T6" fmla="*/ 0 w 80"/>
                        <a:gd name="T7" fmla="*/ 0 h 40"/>
                        <a:gd name="T8" fmla="*/ 79 w 80"/>
                        <a:gd name="T9" fmla="*/ 20 h 4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0"/>
                        <a:gd name="T16" fmla="*/ 0 h 40"/>
                        <a:gd name="T17" fmla="*/ 80 w 80"/>
                        <a:gd name="T18" fmla="*/ 40 h 4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0" h="40">
                          <a:moveTo>
                            <a:pt x="79" y="20"/>
                          </a:moveTo>
                          <a:lnTo>
                            <a:pt x="79" y="39"/>
                          </a:lnTo>
                          <a:lnTo>
                            <a:pt x="0" y="16"/>
                          </a:lnTo>
                          <a:lnTo>
                            <a:pt x="0" y="0"/>
                          </a:lnTo>
                          <a:lnTo>
                            <a:pt x="79" y="20"/>
                          </a:lnTo>
                        </a:path>
                      </a:pathLst>
                    </a:custGeom>
                    <a:solidFill>
                      <a:srgbClr val="3F3F3F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</p:grpSp>
              <p:grpSp>
                <p:nvGrpSpPr>
                  <p:cNvPr id="99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848" y="3697"/>
                    <a:ext cx="218" cy="170"/>
                    <a:chOff x="848" y="3697"/>
                    <a:chExt cx="218" cy="170"/>
                  </a:xfrm>
                </p:grpSpPr>
                <p:sp>
                  <p:nvSpPr>
                    <p:cNvPr id="100" name="Freeform 224"/>
                    <p:cNvSpPr>
                      <a:spLocks/>
                    </p:cNvSpPr>
                    <p:nvPr/>
                  </p:nvSpPr>
                  <p:spPr bwMode="auto">
                    <a:xfrm>
                      <a:off x="916" y="3715"/>
                      <a:ext cx="149" cy="152"/>
                    </a:xfrm>
                    <a:custGeom>
                      <a:avLst/>
                      <a:gdLst>
                        <a:gd name="T0" fmla="*/ 0 w 149"/>
                        <a:gd name="T1" fmla="*/ 28 h 152"/>
                        <a:gd name="T2" fmla="*/ 136 w 149"/>
                        <a:gd name="T3" fmla="*/ 0 h 152"/>
                        <a:gd name="T4" fmla="*/ 148 w 149"/>
                        <a:gd name="T5" fmla="*/ 12 h 152"/>
                        <a:gd name="T6" fmla="*/ 148 w 149"/>
                        <a:gd name="T7" fmla="*/ 123 h 152"/>
                        <a:gd name="T8" fmla="*/ 12 w 149"/>
                        <a:gd name="T9" fmla="*/ 151 h 152"/>
                        <a:gd name="T10" fmla="*/ 12 w 149"/>
                        <a:gd name="T11" fmla="*/ 41 h 152"/>
                        <a:gd name="T12" fmla="*/ 0 w 149"/>
                        <a:gd name="T13" fmla="*/ 28 h 152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49"/>
                        <a:gd name="T22" fmla="*/ 0 h 152"/>
                        <a:gd name="T23" fmla="*/ 149 w 149"/>
                        <a:gd name="T24" fmla="*/ 152 h 152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49" h="152">
                          <a:moveTo>
                            <a:pt x="0" y="28"/>
                          </a:moveTo>
                          <a:lnTo>
                            <a:pt x="136" y="0"/>
                          </a:lnTo>
                          <a:lnTo>
                            <a:pt x="148" y="12"/>
                          </a:lnTo>
                          <a:lnTo>
                            <a:pt x="148" y="123"/>
                          </a:lnTo>
                          <a:lnTo>
                            <a:pt x="12" y="151"/>
                          </a:lnTo>
                          <a:lnTo>
                            <a:pt x="12" y="41"/>
                          </a:lnTo>
                          <a:lnTo>
                            <a:pt x="0" y="28"/>
                          </a:lnTo>
                        </a:path>
                      </a:pathLst>
                    </a:custGeom>
                    <a:solidFill>
                      <a:srgbClr val="808080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101" name="Freeform 225"/>
                    <p:cNvSpPr>
                      <a:spLocks/>
                    </p:cNvSpPr>
                    <p:nvPr/>
                  </p:nvSpPr>
                  <p:spPr bwMode="auto">
                    <a:xfrm>
                      <a:off x="849" y="3697"/>
                      <a:ext cx="204" cy="47"/>
                    </a:xfrm>
                    <a:custGeom>
                      <a:avLst/>
                      <a:gdLst>
                        <a:gd name="T0" fmla="*/ 0 w 204"/>
                        <a:gd name="T1" fmla="*/ 28 h 47"/>
                        <a:gd name="T2" fmla="*/ 136 w 204"/>
                        <a:gd name="T3" fmla="*/ 0 h 47"/>
                        <a:gd name="T4" fmla="*/ 203 w 204"/>
                        <a:gd name="T5" fmla="*/ 18 h 47"/>
                        <a:gd name="T6" fmla="*/ 66 w 204"/>
                        <a:gd name="T7" fmla="*/ 46 h 47"/>
                        <a:gd name="T8" fmla="*/ 0 w 204"/>
                        <a:gd name="T9" fmla="*/ 28 h 4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04"/>
                        <a:gd name="T16" fmla="*/ 0 h 47"/>
                        <a:gd name="T17" fmla="*/ 204 w 204"/>
                        <a:gd name="T18" fmla="*/ 47 h 4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04" h="47">
                          <a:moveTo>
                            <a:pt x="0" y="28"/>
                          </a:moveTo>
                          <a:lnTo>
                            <a:pt x="136" y="0"/>
                          </a:lnTo>
                          <a:lnTo>
                            <a:pt x="203" y="18"/>
                          </a:lnTo>
                          <a:lnTo>
                            <a:pt x="66" y="46"/>
                          </a:lnTo>
                          <a:lnTo>
                            <a:pt x="0" y="28"/>
                          </a:lnTo>
                        </a:path>
                      </a:pathLst>
                    </a:custGeom>
                    <a:solidFill>
                      <a:srgbClr val="9F9F9F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102" name="Freeform 226"/>
                    <p:cNvSpPr>
                      <a:spLocks/>
                    </p:cNvSpPr>
                    <p:nvPr/>
                  </p:nvSpPr>
                  <p:spPr bwMode="auto">
                    <a:xfrm>
                      <a:off x="848" y="3725"/>
                      <a:ext cx="81" cy="141"/>
                    </a:xfrm>
                    <a:custGeom>
                      <a:avLst/>
                      <a:gdLst>
                        <a:gd name="T0" fmla="*/ 0 w 81"/>
                        <a:gd name="T1" fmla="*/ 0 h 141"/>
                        <a:gd name="T2" fmla="*/ 68 w 81"/>
                        <a:gd name="T3" fmla="*/ 18 h 141"/>
                        <a:gd name="T4" fmla="*/ 80 w 81"/>
                        <a:gd name="T5" fmla="*/ 30 h 141"/>
                        <a:gd name="T6" fmla="*/ 80 w 81"/>
                        <a:gd name="T7" fmla="*/ 140 h 141"/>
                        <a:gd name="T8" fmla="*/ 0 w 81"/>
                        <a:gd name="T9" fmla="*/ 116 h 141"/>
                        <a:gd name="T10" fmla="*/ 0 w 81"/>
                        <a:gd name="T11" fmla="*/ 0 h 141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81"/>
                        <a:gd name="T19" fmla="*/ 0 h 141"/>
                        <a:gd name="T20" fmla="*/ 81 w 81"/>
                        <a:gd name="T21" fmla="*/ 141 h 141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81" h="141">
                          <a:moveTo>
                            <a:pt x="0" y="0"/>
                          </a:moveTo>
                          <a:lnTo>
                            <a:pt x="68" y="18"/>
                          </a:lnTo>
                          <a:lnTo>
                            <a:pt x="80" y="30"/>
                          </a:lnTo>
                          <a:lnTo>
                            <a:pt x="80" y="140"/>
                          </a:lnTo>
                          <a:lnTo>
                            <a:pt x="0" y="116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5F5F5F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  <p:sp>
                  <p:nvSpPr>
                    <p:cNvPr id="103" name="Freeform 227"/>
                    <p:cNvSpPr>
                      <a:spLocks/>
                    </p:cNvSpPr>
                    <p:nvPr/>
                  </p:nvSpPr>
                  <p:spPr bwMode="auto">
                    <a:xfrm>
                      <a:off x="929" y="3727"/>
                      <a:ext cx="137" cy="29"/>
                    </a:xfrm>
                    <a:custGeom>
                      <a:avLst/>
                      <a:gdLst>
                        <a:gd name="T0" fmla="*/ 0 w 137"/>
                        <a:gd name="T1" fmla="*/ 28 h 29"/>
                        <a:gd name="T2" fmla="*/ 136 w 137"/>
                        <a:gd name="T3" fmla="*/ 0 h 29"/>
                        <a:gd name="T4" fmla="*/ 0 60000 65536"/>
                        <a:gd name="T5" fmla="*/ 0 60000 65536"/>
                        <a:gd name="T6" fmla="*/ 0 w 137"/>
                        <a:gd name="T7" fmla="*/ 0 h 29"/>
                        <a:gd name="T8" fmla="*/ 137 w 137"/>
                        <a:gd name="T9" fmla="*/ 29 h 29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137" h="29">
                          <a:moveTo>
                            <a:pt x="0" y="28"/>
                          </a:moveTo>
                          <a:lnTo>
                            <a:pt x="136" y="0"/>
                          </a:lnTo>
                        </a:path>
                      </a:pathLst>
                    </a:custGeom>
                    <a:noFill/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0" hangingPunct="0"/>
                      <a:endParaRPr lang="en-US" sz="4000" b="1">
                        <a:ea typeface="Hei" charset="-122"/>
                      </a:endParaRPr>
                    </a:p>
                  </p:txBody>
                </p:sp>
              </p:grpSp>
            </p:grpSp>
            <p:grpSp>
              <p:nvGrpSpPr>
                <p:cNvPr id="86" name="Group 228"/>
                <p:cNvGrpSpPr>
                  <a:grpSpLocks/>
                </p:cNvGrpSpPr>
                <p:nvPr/>
              </p:nvGrpSpPr>
              <p:grpSpPr bwMode="auto">
                <a:xfrm>
                  <a:off x="947" y="3749"/>
                  <a:ext cx="102" cy="93"/>
                  <a:chOff x="947" y="3749"/>
                  <a:chExt cx="102" cy="93"/>
                </a:xfrm>
              </p:grpSpPr>
              <p:sp>
                <p:nvSpPr>
                  <p:cNvPr id="87" name="Freeform 229"/>
                  <p:cNvSpPr>
                    <a:spLocks/>
                  </p:cNvSpPr>
                  <p:nvPr/>
                </p:nvSpPr>
                <p:spPr bwMode="auto">
                  <a:xfrm>
                    <a:off x="948" y="3749"/>
                    <a:ext cx="94" cy="86"/>
                  </a:xfrm>
                  <a:custGeom>
                    <a:avLst/>
                    <a:gdLst>
                      <a:gd name="T0" fmla="*/ 0 w 94"/>
                      <a:gd name="T1" fmla="*/ 19 h 86"/>
                      <a:gd name="T2" fmla="*/ 93 w 94"/>
                      <a:gd name="T3" fmla="*/ 0 h 86"/>
                      <a:gd name="T4" fmla="*/ 93 w 94"/>
                      <a:gd name="T5" fmla="*/ 67 h 86"/>
                      <a:gd name="T6" fmla="*/ 0 w 94"/>
                      <a:gd name="T7" fmla="*/ 85 h 86"/>
                      <a:gd name="T8" fmla="*/ 0 w 94"/>
                      <a:gd name="T9" fmla="*/ 19 h 8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4"/>
                      <a:gd name="T16" fmla="*/ 0 h 86"/>
                      <a:gd name="T17" fmla="*/ 94 w 94"/>
                      <a:gd name="T18" fmla="*/ 86 h 8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4" h="86">
                        <a:moveTo>
                          <a:pt x="0" y="19"/>
                        </a:moveTo>
                        <a:lnTo>
                          <a:pt x="93" y="0"/>
                        </a:lnTo>
                        <a:lnTo>
                          <a:pt x="93" y="67"/>
                        </a:lnTo>
                        <a:lnTo>
                          <a:pt x="0" y="85"/>
                        </a:lnTo>
                        <a:lnTo>
                          <a:pt x="0" y="19"/>
                        </a:lnTo>
                      </a:path>
                    </a:pathLst>
                  </a:custGeom>
                  <a:solidFill>
                    <a:srgbClr val="5F7FFF"/>
                  </a:solidFill>
                  <a:ln w="12700" cap="rnd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  <p:grpSp>
                <p:nvGrpSpPr>
                  <p:cNvPr id="88" name="Group 230"/>
                  <p:cNvGrpSpPr>
                    <a:grpSpLocks/>
                  </p:cNvGrpSpPr>
                  <p:nvPr/>
                </p:nvGrpSpPr>
                <p:grpSpPr bwMode="auto">
                  <a:xfrm>
                    <a:off x="948" y="3752"/>
                    <a:ext cx="87" cy="66"/>
                    <a:chOff x="948" y="3752"/>
                    <a:chExt cx="87" cy="66"/>
                  </a:xfrm>
                </p:grpSpPr>
                <p:grpSp>
                  <p:nvGrpSpPr>
                    <p:cNvPr id="90" name="Group 23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948" y="3752"/>
                      <a:ext cx="81" cy="66"/>
                      <a:chOff x="948" y="3752"/>
                      <a:chExt cx="81" cy="66"/>
                    </a:xfrm>
                  </p:grpSpPr>
                  <p:sp>
                    <p:nvSpPr>
                      <p:cNvPr id="95" name="Freeform 23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48" y="3792"/>
                        <a:ext cx="81" cy="26"/>
                      </a:xfrm>
                      <a:custGeom>
                        <a:avLst/>
                        <a:gdLst>
                          <a:gd name="T0" fmla="*/ 0 w 81"/>
                          <a:gd name="T1" fmla="*/ 23 h 26"/>
                          <a:gd name="T2" fmla="*/ 5 w 81"/>
                          <a:gd name="T3" fmla="*/ 24 h 26"/>
                          <a:gd name="T4" fmla="*/ 10 w 81"/>
                          <a:gd name="T5" fmla="*/ 25 h 26"/>
                          <a:gd name="T6" fmla="*/ 15 w 81"/>
                          <a:gd name="T7" fmla="*/ 25 h 26"/>
                          <a:gd name="T8" fmla="*/ 22 w 81"/>
                          <a:gd name="T9" fmla="*/ 25 h 26"/>
                          <a:gd name="T10" fmla="*/ 28 w 81"/>
                          <a:gd name="T11" fmla="*/ 24 h 26"/>
                          <a:gd name="T12" fmla="*/ 35 w 81"/>
                          <a:gd name="T13" fmla="*/ 23 h 26"/>
                          <a:gd name="T14" fmla="*/ 42 w 81"/>
                          <a:gd name="T15" fmla="*/ 22 h 26"/>
                          <a:gd name="T16" fmla="*/ 49 w 81"/>
                          <a:gd name="T17" fmla="*/ 20 h 26"/>
                          <a:gd name="T18" fmla="*/ 56 w 81"/>
                          <a:gd name="T19" fmla="*/ 18 h 26"/>
                          <a:gd name="T20" fmla="*/ 63 w 81"/>
                          <a:gd name="T21" fmla="*/ 17 h 26"/>
                          <a:gd name="T22" fmla="*/ 69 w 81"/>
                          <a:gd name="T23" fmla="*/ 14 h 26"/>
                          <a:gd name="T24" fmla="*/ 75 w 81"/>
                          <a:gd name="T25" fmla="*/ 11 h 26"/>
                          <a:gd name="T26" fmla="*/ 79 w 81"/>
                          <a:gd name="T27" fmla="*/ 8 h 26"/>
                          <a:gd name="T28" fmla="*/ 80 w 81"/>
                          <a:gd name="T29" fmla="*/ 5 h 26"/>
                          <a:gd name="T30" fmla="*/ 80 w 81"/>
                          <a:gd name="T31" fmla="*/ 4 h 26"/>
                          <a:gd name="T32" fmla="*/ 79 w 81"/>
                          <a:gd name="T33" fmla="*/ 2 h 26"/>
                          <a:gd name="T34" fmla="*/ 76 w 81"/>
                          <a:gd name="T35" fmla="*/ 1 h 26"/>
                          <a:gd name="T36" fmla="*/ 73 w 81"/>
                          <a:gd name="T37" fmla="*/ 0 h 26"/>
                          <a:gd name="T38" fmla="*/ 0 w 81"/>
                          <a:gd name="T39" fmla="*/ 14 h 26"/>
                          <a:gd name="T40" fmla="*/ 0 w 81"/>
                          <a:gd name="T41" fmla="*/ 23 h 2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w 81"/>
                          <a:gd name="T64" fmla="*/ 0 h 26"/>
                          <a:gd name="T65" fmla="*/ 81 w 81"/>
                          <a:gd name="T66" fmla="*/ 26 h 26"/>
                        </a:gdLst>
                        <a:ahLst/>
                        <a:cxnLst>
                          <a:cxn ang="T42">
                            <a:pos x="T0" y="T1"/>
                          </a:cxn>
                          <a:cxn ang="T43">
                            <a:pos x="T2" y="T3"/>
                          </a:cxn>
                          <a:cxn ang="T44">
                            <a:pos x="T4" y="T5"/>
                          </a:cxn>
                          <a:cxn ang="T45">
                            <a:pos x="T6" y="T7"/>
                          </a:cxn>
                          <a:cxn ang="T46">
                            <a:pos x="T8" y="T9"/>
                          </a:cxn>
                          <a:cxn ang="T47">
                            <a:pos x="T10" y="T11"/>
                          </a:cxn>
                          <a:cxn ang="T48">
                            <a:pos x="T12" y="T13"/>
                          </a:cxn>
                          <a:cxn ang="T49">
                            <a:pos x="T14" y="T15"/>
                          </a:cxn>
                          <a:cxn ang="T50">
                            <a:pos x="T16" y="T17"/>
                          </a:cxn>
                          <a:cxn ang="T51">
                            <a:pos x="T18" y="T19"/>
                          </a:cxn>
                          <a:cxn ang="T52">
                            <a:pos x="T20" y="T21"/>
                          </a:cxn>
                          <a:cxn ang="T53">
                            <a:pos x="T22" y="T23"/>
                          </a:cxn>
                          <a:cxn ang="T54">
                            <a:pos x="T24" y="T25"/>
                          </a:cxn>
                          <a:cxn ang="T55">
                            <a:pos x="T26" y="T27"/>
                          </a:cxn>
                          <a:cxn ang="T56">
                            <a:pos x="T28" y="T29"/>
                          </a:cxn>
                          <a:cxn ang="T57">
                            <a:pos x="T30" y="T31"/>
                          </a:cxn>
                          <a:cxn ang="T58">
                            <a:pos x="T32" y="T33"/>
                          </a:cxn>
                          <a:cxn ang="T59">
                            <a:pos x="T34" y="T35"/>
                          </a:cxn>
                          <a:cxn ang="T60">
                            <a:pos x="T36" y="T37"/>
                          </a:cxn>
                          <a:cxn ang="T61">
                            <a:pos x="T38" y="T39"/>
                          </a:cxn>
                          <a:cxn ang="T62">
                            <a:pos x="T40" y="T41"/>
                          </a:cxn>
                        </a:cxnLst>
                        <a:rect l="T63" t="T64" r="T65" b="T66"/>
                        <a:pathLst>
                          <a:path w="81" h="26">
                            <a:moveTo>
                              <a:pt x="0" y="23"/>
                            </a:moveTo>
                            <a:lnTo>
                              <a:pt x="5" y="24"/>
                            </a:lnTo>
                            <a:lnTo>
                              <a:pt x="10" y="25"/>
                            </a:lnTo>
                            <a:lnTo>
                              <a:pt x="15" y="25"/>
                            </a:lnTo>
                            <a:lnTo>
                              <a:pt x="22" y="25"/>
                            </a:lnTo>
                            <a:lnTo>
                              <a:pt x="28" y="24"/>
                            </a:lnTo>
                            <a:lnTo>
                              <a:pt x="35" y="23"/>
                            </a:lnTo>
                            <a:lnTo>
                              <a:pt x="42" y="22"/>
                            </a:lnTo>
                            <a:lnTo>
                              <a:pt x="49" y="20"/>
                            </a:lnTo>
                            <a:lnTo>
                              <a:pt x="56" y="18"/>
                            </a:lnTo>
                            <a:lnTo>
                              <a:pt x="63" y="17"/>
                            </a:lnTo>
                            <a:lnTo>
                              <a:pt x="69" y="14"/>
                            </a:lnTo>
                            <a:lnTo>
                              <a:pt x="75" y="11"/>
                            </a:lnTo>
                            <a:lnTo>
                              <a:pt x="79" y="8"/>
                            </a:lnTo>
                            <a:lnTo>
                              <a:pt x="80" y="5"/>
                            </a:lnTo>
                            <a:lnTo>
                              <a:pt x="80" y="4"/>
                            </a:lnTo>
                            <a:lnTo>
                              <a:pt x="79" y="2"/>
                            </a:lnTo>
                            <a:lnTo>
                              <a:pt x="76" y="1"/>
                            </a:lnTo>
                            <a:lnTo>
                              <a:pt x="73" y="0"/>
                            </a:lnTo>
                            <a:lnTo>
                              <a:pt x="0" y="14"/>
                            </a:lnTo>
                            <a:lnTo>
                              <a:pt x="0" y="23"/>
                            </a:lnTo>
                          </a:path>
                        </a:pathLst>
                      </a:custGeom>
                      <a:solidFill>
                        <a:srgbClr val="FFBF7F"/>
                      </a:solidFill>
                      <a:ln w="12700" cap="rnd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96" name="Freeform 23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48" y="3756"/>
                        <a:ext cx="81" cy="57"/>
                      </a:xfrm>
                      <a:custGeom>
                        <a:avLst/>
                        <a:gdLst>
                          <a:gd name="T0" fmla="*/ 80 w 81"/>
                          <a:gd name="T1" fmla="*/ 0 h 57"/>
                          <a:gd name="T2" fmla="*/ 80 w 81"/>
                          <a:gd name="T3" fmla="*/ 38 h 57"/>
                          <a:gd name="T4" fmla="*/ 0 w 81"/>
                          <a:gd name="T5" fmla="*/ 56 h 57"/>
                          <a:gd name="T6" fmla="*/ 0 w 81"/>
                          <a:gd name="T7" fmla="*/ 16 h 57"/>
                          <a:gd name="T8" fmla="*/ 80 w 81"/>
                          <a:gd name="T9" fmla="*/ 0 h 57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81"/>
                          <a:gd name="T16" fmla="*/ 0 h 57"/>
                          <a:gd name="T17" fmla="*/ 81 w 81"/>
                          <a:gd name="T18" fmla="*/ 57 h 57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81" h="57">
                            <a:moveTo>
                              <a:pt x="80" y="0"/>
                            </a:moveTo>
                            <a:lnTo>
                              <a:pt x="80" y="38"/>
                            </a:lnTo>
                            <a:lnTo>
                              <a:pt x="0" y="56"/>
                            </a:lnTo>
                            <a:lnTo>
                              <a:pt x="0" y="16"/>
                            </a:lnTo>
                            <a:lnTo>
                              <a:pt x="80" y="0"/>
                            </a:lnTo>
                          </a:path>
                        </a:pathLst>
                      </a:custGeom>
                      <a:solidFill>
                        <a:srgbClr val="FFBF7F"/>
                      </a:solidFill>
                      <a:ln w="12700" cap="rnd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97" name="Freeform 23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48" y="3752"/>
                        <a:ext cx="81" cy="24"/>
                      </a:xfrm>
                      <a:custGeom>
                        <a:avLst/>
                        <a:gdLst>
                          <a:gd name="T0" fmla="*/ 0 w 81"/>
                          <a:gd name="T1" fmla="*/ 21 h 24"/>
                          <a:gd name="T2" fmla="*/ 4 w 81"/>
                          <a:gd name="T3" fmla="*/ 22 h 24"/>
                          <a:gd name="T4" fmla="*/ 10 w 81"/>
                          <a:gd name="T5" fmla="*/ 23 h 24"/>
                          <a:gd name="T6" fmla="*/ 15 w 81"/>
                          <a:gd name="T7" fmla="*/ 23 h 24"/>
                          <a:gd name="T8" fmla="*/ 22 w 81"/>
                          <a:gd name="T9" fmla="*/ 23 h 24"/>
                          <a:gd name="T10" fmla="*/ 28 w 81"/>
                          <a:gd name="T11" fmla="*/ 22 h 24"/>
                          <a:gd name="T12" fmla="*/ 35 w 81"/>
                          <a:gd name="T13" fmla="*/ 22 h 24"/>
                          <a:gd name="T14" fmla="*/ 42 w 81"/>
                          <a:gd name="T15" fmla="*/ 20 h 24"/>
                          <a:gd name="T16" fmla="*/ 49 w 81"/>
                          <a:gd name="T17" fmla="*/ 18 h 24"/>
                          <a:gd name="T18" fmla="*/ 56 w 81"/>
                          <a:gd name="T19" fmla="*/ 16 h 24"/>
                          <a:gd name="T20" fmla="*/ 63 w 81"/>
                          <a:gd name="T21" fmla="*/ 14 h 24"/>
                          <a:gd name="T22" fmla="*/ 69 w 81"/>
                          <a:gd name="T23" fmla="*/ 12 h 24"/>
                          <a:gd name="T24" fmla="*/ 75 w 81"/>
                          <a:gd name="T25" fmla="*/ 9 h 24"/>
                          <a:gd name="T26" fmla="*/ 79 w 81"/>
                          <a:gd name="T27" fmla="*/ 6 h 24"/>
                          <a:gd name="T28" fmla="*/ 80 w 81"/>
                          <a:gd name="T29" fmla="*/ 4 h 24"/>
                          <a:gd name="T30" fmla="*/ 80 w 81"/>
                          <a:gd name="T31" fmla="*/ 1 h 24"/>
                          <a:gd name="T32" fmla="*/ 79 w 81"/>
                          <a:gd name="T33" fmla="*/ 0 h 24"/>
                          <a:gd name="T34" fmla="*/ 75 w 81"/>
                          <a:gd name="T35" fmla="*/ 0 h 24"/>
                          <a:gd name="T36" fmla="*/ 0 w 81"/>
                          <a:gd name="T37" fmla="*/ 13 h 24"/>
                          <a:gd name="T38" fmla="*/ 0 w 81"/>
                          <a:gd name="T39" fmla="*/ 21 h 24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w 81"/>
                          <a:gd name="T61" fmla="*/ 0 h 24"/>
                          <a:gd name="T62" fmla="*/ 81 w 81"/>
                          <a:gd name="T63" fmla="*/ 24 h 24"/>
                        </a:gdLst>
                        <a:ahLst/>
                        <a:cxnLst>
                          <a:cxn ang="T40">
                            <a:pos x="T0" y="T1"/>
                          </a:cxn>
                          <a:cxn ang="T41">
                            <a:pos x="T2" y="T3"/>
                          </a:cxn>
                          <a:cxn ang="T42">
                            <a:pos x="T4" y="T5"/>
                          </a:cxn>
                          <a:cxn ang="T43">
                            <a:pos x="T6" y="T7"/>
                          </a:cxn>
                          <a:cxn ang="T44">
                            <a:pos x="T8" y="T9"/>
                          </a:cxn>
                          <a:cxn ang="T45">
                            <a:pos x="T10" y="T11"/>
                          </a:cxn>
                          <a:cxn ang="T46">
                            <a:pos x="T12" y="T13"/>
                          </a:cxn>
                          <a:cxn ang="T47">
                            <a:pos x="T14" y="T15"/>
                          </a:cxn>
                          <a:cxn ang="T48">
                            <a:pos x="T16" y="T17"/>
                          </a:cxn>
                          <a:cxn ang="T49">
                            <a:pos x="T18" y="T19"/>
                          </a:cxn>
                          <a:cxn ang="T50">
                            <a:pos x="T20" y="T21"/>
                          </a:cxn>
                          <a:cxn ang="T51">
                            <a:pos x="T22" y="T23"/>
                          </a:cxn>
                          <a:cxn ang="T52">
                            <a:pos x="T24" y="T25"/>
                          </a:cxn>
                          <a:cxn ang="T53">
                            <a:pos x="T26" y="T27"/>
                          </a:cxn>
                          <a:cxn ang="T54">
                            <a:pos x="T28" y="T29"/>
                          </a:cxn>
                          <a:cxn ang="T55">
                            <a:pos x="T30" y="T31"/>
                          </a:cxn>
                          <a:cxn ang="T56">
                            <a:pos x="T32" y="T33"/>
                          </a:cxn>
                          <a:cxn ang="T57">
                            <a:pos x="T34" y="T35"/>
                          </a:cxn>
                          <a:cxn ang="T58">
                            <a:pos x="T36" y="T37"/>
                          </a:cxn>
                          <a:cxn ang="T59">
                            <a:pos x="T38" y="T39"/>
                          </a:cxn>
                        </a:cxnLst>
                        <a:rect l="T60" t="T61" r="T62" b="T63"/>
                        <a:pathLst>
                          <a:path w="81" h="24">
                            <a:moveTo>
                              <a:pt x="0" y="21"/>
                            </a:moveTo>
                            <a:lnTo>
                              <a:pt x="4" y="22"/>
                            </a:lnTo>
                            <a:lnTo>
                              <a:pt x="10" y="23"/>
                            </a:lnTo>
                            <a:lnTo>
                              <a:pt x="15" y="23"/>
                            </a:lnTo>
                            <a:lnTo>
                              <a:pt x="22" y="23"/>
                            </a:lnTo>
                            <a:lnTo>
                              <a:pt x="28" y="22"/>
                            </a:lnTo>
                            <a:lnTo>
                              <a:pt x="35" y="22"/>
                            </a:lnTo>
                            <a:lnTo>
                              <a:pt x="42" y="20"/>
                            </a:lnTo>
                            <a:lnTo>
                              <a:pt x="49" y="18"/>
                            </a:lnTo>
                            <a:lnTo>
                              <a:pt x="56" y="16"/>
                            </a:lnTo>
                            <a:lnTo>
                              <a:pt x="63" y="14"/>
                            </a:lnTo>
                            <a:lnTo>
                              <a:pt x="69" y="12"/>
                            </a:lnTo>
                            <a:lnTo>
                              <a:pt x="75" y="9"/>
                            </a:lnTo>
                            <a:lnTo>
                              <a:pt x="79" y="6"/>
                            </a:lnTo>
                            <a:lnTo>
                              <a:pt x="80" y="4"/>
                            </a:lnTo>
                            <a:lnTo>
                              <a:pt x="80" y="1"/>
                            </a:lnTo>
                            <a:lnTo>
                              <a:pt x="79" y="0"/>
                            </a:lnTo>
                            <a:lnTo>
                              <a:pt x="75" y="0"/>
                            </a:lnTo>
                            <a:lnTo>
                              <a:pt x="0" y="13"/>
                            </a:lnTo>
                            <a:lnTo>
                              <a:pt x="0" y="21"/>
                            </a:lnTo>
                          </a:path>
                        </a:pathLst>
                      </a:custGeom>
                      <a:solidFill>
                        <a:srgbClr val="FF9F1F"/>
                      </a:solidFill>
                      <a:ln w="12700" cap="rnd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</p:grpSp>
                <p:grpSp>
                  <p:nvGrpSpPr>
                    <p:cNvPr id="91" name="Group 23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972" y="3770"/>
                      <a:ext cx="63" cy="26"/>
                      <a:chOff x="972" y="3770"/>
                      <a:chExt cx="63" cy="26"/>
                    </a:xfrm>
                  </p:grpSpPr>
                  <p:sp>
                    <p:nvSpPr>
                      <p:cNvPr id="92" name="Freeform 23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97" y="3770"/>
                        <a:ext cx="38" cy="15"/>
                      </a:xfrm>
                      <a:custGeom>
                        <a:avLst/>
                        <a:gdLst>
                          <a:gd name="T0" fmla="*/ 0 w 38"/>
                          <a:gd name="T1" fmla="*/ 0 h 15"/>
                          <a:gd name="T2" fmla="*/ 37 w 38"/>
                          <a:gd name="T3" fmla="*/ 14 h 15"/>
                          <a:gd name="T4" fmla="*/ 0 60000 65536"/>
                          <a:gd name="T5" fmla="*/ 0 60000 65536"/>
                          <a:gd name="T6" fmla="*/ 0 w 38"/>
                          <a:gd name="T7" fmla="*/ 0 h 15"/>
                          <a:gd name="T8" fmla="*/ 38 w 38"/>
                          <a:gd name="T9" fmla="*/ 15 h 15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T6" t="T7" r="T8" b="T9"/>
                        <a:pathLst>
                          <a:path w="38" h="15">
                            <a:moveTo>
                              <a:pt x="0" y="0"/>
                            </a:moveTo>
                            <a:lnTo>
                              <a:pt x="37" y="14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3F7F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93" name="Freeform 23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91" y="3778"/>
                        <a:ext cx="44" cy="17"/>
                      </a:xfrm>
                      <a:custGeom>
                        <a:avLst/>
                        <a:gdLst>
                          <a:gd name="T0" fmla="*/ 0 w 44"/>
                          <a:gd name="T1" fmla="*/ 0 h 17"/>
                          <a:gd name="T2" fmla="*/ 43 w 44"/>
                          <a:gd name="T3" fmla="*/ 16 h 17"/>
                          <a:gd name="T4" fmla="*/ 0 60000 65536"/>
                          <a:gd name="T5" fmla="*/ 0 60000 65536"/>
                          <a:gd name="T6" fmla="*/ 0 w 44"/>
                          <a:gd name="T7" fmla="*/ 0 h 17"/>
                          <a:gd name="T8" fmla="*/ 44 w 44"/>
                          <a:gd name="T9" fmla="*/ 17 h 17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T6" t="T7" r="T8" b="T9"/>
                        <a:pathLst>
                          <a:path w="44" h="17">
                            <a:moveTo>
                              <a:pt x="0" y="0"/>
                            </a:moveTo>
                            <a:lnTo>
                              <a:pt x="43" y="16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5F7F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  <p:sp>
                    <p:nvSpPr>
                      <p:cNvPr id="94" name="Freeform 23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72" y="3777"/>
                        <a:ext cx="46" cy="19"/>
                      </a:xfrm>
                      <a:custGeom>
                        <a:avLst/>
                        <a:gdLst>
                          <a:gd name="T0" fmla="*/ 0 w 46"/>
                          <a:gd name="T1" fmla="*/ 0 h 19"/>
                          <a:gd name="T2" fmla="*/ 45 w 46"/>
                          <a:gd name="T3" fmla="*/ 18 h 19"/>
                          <a:gd name="T4" fmla="*/ 0 60000 65536"/>
                          <a:gd name="T5" fmla="*/ 0 60000 65536"/>
                          <a:gd name="T6" fmla="*/ 0 w 46"/>
                          <a:gd name="T7" fmla="*/ 0 h 19"/>
                          <a:gd name="T8" fmla="*/ 46 w 46"/>
                          <a:gd name="T9" fmla="*/ 19 h 19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T6" t="T7" r="T8" b="T9"/>
                        <a:pathLst>
                          <a:path w="46" h="19">
                            <a:moveTo>
                              <a:pt x="0" y="0"/>
                            </a:moveTo>
                            <a:lnTo>
                              <a:pt x="45" y="18"/>
                            </a:lnTo>
                          </a:path>
                        </a:pathLst>
                      </a:custGeom>
                      <a:noFill/>
                      <a:ln w="12700" cap="rnd">
                        <a:solidFill>
                          <a:srgbClr val="5F7F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eaLnBrk="0" hangingPunct="0"/>
                        <a:endParaRPr lang="en-US" sz="4000" b="1">
                          <a:ea typeface="Hei" charset="-122"/>
                        </a:endParaRPr>
                      </a:p>
                    </p:txBody>
                  </p:sp>
                </p:grpSp>
              </p:grpSp>
              <p:sp>
                <p:nvSpPr>
                  <p:cNvPr id="89" name="Freeform 239"/>
                  <p:cNvSpPr>
                    <a:spLocks/>
                  </p:cNvSpPr>
                  <p:nvPr/>
                </p:nvSpPr>
                <p:spPr bwMode="auto">
                  <a:xfrm>
                    <a:off x="947" y="3749"/>
                    <a:ext cx="102" cy="93"/>
                  </a:xfrm>
                  <a:custGeom>
                    <a:avLst/>
                    <a:gdLst>
                      <a:gd name="T0" fmla="*/ 0 w 102"/>
                      <a:gd name="T1" fmla="*/ 20 h 93"/>
                      <a:gd name="T2" fmla="*/ 101 w 102"/>
                      <a:gd name="T3" fmla="*/ 0 h 93"/>
                      <a:gd name="T4" fmla="*/ 101 w 102"/>
                      <a:gd name="T5" fmla="*/ 71 h 93"/>
                      <a:gd name="T6" fmla="*/ 0 w 102"/>
                      <a:gd name="T7" fmla="*/ 92 h 93"/>
                      <a:gd name="T8" fmla="*/ 0 w 102"/>
                      <a:gd name="T9" fmla="*/ 20 h 9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2"/>
                      <a:gd name="T16" fmla="*/ 0 h 93"/>
                      <a:gd name="T17" fmla="*/ 102 w 102"/>
                      <a:gd name="T18" fmla="*/ 93 h 9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2" h="93">
                        <a:moveTo>
                          <a:pt x="0" y="20"/>
                        </a:moveTo>
                        <a:lnTo>
                          <a:pt x="101" y="0"/>
                        </a:lnTo>
                        <a:lnTo>
                          <a:pt x="101" y="71"/>
                        </a:lnTo>
                        <a:lnTo>
                          <a:pt x="0" y="92"/>
                        </a:lnTo>
                        <a:lnTo>
                          <a:pt x="0" y="20"/>
                        </a:lnTo>
                      </a:path>
                    </a:pathLst>
                  </a:custGeom>
                  <a:noFill/>
                  <a:ln w="12700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eaLnBrk="0" hangingPunct="0"/>
                    <a:endParaRPr lang="en-US" sz="4000" b="1">
                      <a:ea typeface="Hei" charset="-122"/>
                    </a:endParaRPr>
                  </a:p>
                </p:txBody>
              </p:sp>
            </p:grpSp>
          </p:grpSp>
        </p:grpSp>
        <p:sp>
          <p:nvSpPr>
            <p:cNvPr id="23" name="Rectangle 240"/>
            <p:cNvSpPr>
              <a:spLocks noChangeArrowheads="1"/>
            </p:cNvSpPr>
            <p:nvPr/>
          </p:nvSpPr>
          <p:spPr bwMode="auto">
            <a:xfrm>
              <a:off x="3549" y="3759"/>
              <a:ext cx="535" cy="1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 b="1">
                  <a:latin typeface="R Frutiger Roman" charset="0"/>
                  <a:ea typeface="Hei" charset="-122"/>
                </a:rPr>
                <a:t>Databases</a:t>
              </a:r>
            </a:p>
          </p:txBody>
        </p:sp>
        <p:graphicFrame>
          <p:nvGraphicFramePr>
            <p:cNvPr id="24" name="Object 2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5341" y="3475"/>
            <a:ext cx="137" cy="257"/>
          </p:xfrm>
          <a:graphic>
            <a:graphicData uri="http://schemas.openxmlformats.org/presentationml/2006/ole">
              <p:oleObj spid="_x0000_s1026" name="Microsoft ClipArt Gallery" r:id="rId5" imgW="1914480" imgH="3219120" progId="">
                <p:embed/>
              </p:oleObj>
            </a:graphicData>
          </a:graphic>
        </p:graphicFrame>
        <p:sp>
          <p:nvSpPr>
            <p:cNvPr id="25" name="Rectangle 242"/>
            <p:cNvSpPr>
              <a:spLocks noChangeArrowheads="1"/>
            </p:cNvSpPr>
            <p:nvPr/>
          </p:nvSpPr>
          <p:spPr bwMode="auto">
            <a:xfrm>
              <a:off x="5146" y="3759"/>
              <a:ext cx="594" cy="27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eaLnBrk="0" hangingPunct="0"/>
              <a:r>
                <a:rPr lang="en-US" sz="1200" b="1">
                  <a:latin typeface="R Frutiger Roman" charset="0"/>
                  <a:ea typeface="Hei" charset="-122"/>
                </a:rPr>
                <a:t>Computer </a:t>
              </a:r>
            </a:p>
            <a:p>
              <a:pPr eaLnBrk="0" hangingPunct="0"/>
              <a:r>
                <a:rPr lang="en-US" sz="1200" b="1">
                  <a:latin typeface="R Frutiger Roman" charset="0"/>
                  <a:ea typeface="Hei" charset="-122"/>
                </a:rPr>
                <a:t>Programs</a:t>
              </a:r>
            </a:p>
          </p:txBody>
        </p:sp>
        <p:sp>
          <p:nvSpPr>
            <p:cNvPr id="26" name="Rectangle 243"/>
            <p:cNvSpPr>
              <a:spLocks noChangeArrowheads="1"/>
            </p:cNvSpPr>
            <p:nvPr/>
          </p:nvSpPr>
          <p:spPr bwMode="auto">
            <a:xfrm>
              <a:off x="4646" y="3760"/>
              <a:ext cx="466" cy="1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 b="1">
                  <a:latin typeface="R Frutiger Roman" charset="0"/>
                  <a:ea typeface="Hei" charset="-122"/>
                </a:rPr>
                <a:t>The Web</a:t>
              </a:r>
            </a:p>
          </p:txBody>
        </p:sp>
        <p:sp>
          <p:nvSpPr>
            <p:cNvPr id="27" name="Arc 244"/>
            <p:cNvSpPr>
              <a:spLocks/>
            </p:cNvSpPr>
            <p:nvPr/>
          </p:nvSpPr>
          <p:spPr bwMode="auto">
            <a:xfrm>
              <a:off x="4693" y="3539"/>
              <a:ext cx="81" cy="260"/>
            </a:xfrm>
            <a:custGeom>
              <a:avLst/>
              <a:gdLst>
                <a:gd name="T0" fmla="*/ 0 w 20409"/>
                <a:gd name="T1" fmla="*/ 0 h 21496"/>
                <a:gd name="T2" fmla="*/ 0 w 20409"/>
                <a:gd name="T3" fmla="*/ 0 h 21496"/>
                <a:gd name="T4" fmla="*/ 0 w 20409"/>
                <a:gd name="T5" fmla="*/ 0 h 21496"/>
                <a:gd name="T6" fmla="*/ 0 60000 65536"/>
                <a:gd name="T7" fmla="*/ 0 60000 65536"/>
                <a:gd name="T8" fmla="*/ 0 60000 65536"/>
                <a:gd name="T9" fmla="*/ 0 w 20409"/>
                <a:gd name="T10" fmla="*/ 0 h 21496"/>
                <a:gd name="T11" fmla="*/ 20409 w 20409"/>
                <a:gd name="T12" fmla="*/ 21496 h 214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409" h="21496" fill="none" extrusionOk="0">
                  <a:moveTo>
                    <a:pt x="2115" y="-1"/>
                  </a:moveTo>
                  <a:cubicBezTo>
                    <a:pt x="10505" y="825"/>
                    <a:pt x="17648" y="6457"/>
                    <a:pt x="20409" y="14422"/>
                  </a:cubicBezTo>
                </a:path>
                <a:path w="20409" h="21496" stroke="0" extrusionOk="0">
                  <a:moveTo>
                    <a:pt x="2115" y="-1"/>
                  </a:moveTo>
                  <a:cubicBezTo>
                    <a:pt x="10505" y="825"/>
                    <a:pt x="17648" y="6457"/>
                    <a:pt x="20409" y="14422"/>
                  </a:cubicBezTo>
                  <a:lnTo>
                    <a:pt x="0" y="21496"/>
                  </a:lnTo>
                  <a:close/>
                </a:path>
              </a:pathLst>
            </a:custGeom>
            <a:noFill/>
            <a:ln w="12700" cap="rnd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4000" b="1">
                <a:ea typeface="Hei" charset="-122"/>
              </a:endParaRPr>
            </a:p>
          </p:txBody>
        </p:sp>
        <p:grpSp>
          <p:nvGrpSpPr>
            <p:cNvPr id="28" name="Group 245"/>
            <p:cNvGrpSpPr>
              <a:grpSpLocks/>
            </p:cNvGrpSpPr>
            <p:nvPr/>
          </p:nvGrpSpPr>
          <p:grpSpPr bwMode="auto">
            <a:xfrm>
              <a:off x="4684" y="3339"/>
              <a:ext cx="336" cy="400"/>
              <a:chOff x="2870" y="3129"/>
              <a:chExt cx="678" cy="725"/>
            </a:xfrm>
          </p:grpSpPr>
          <p:sp>
            <p:nvSpPr>
              <p:cNvPr id="29" name="Line 246"/>
              <p:cNvSpPr>
                <a:spLocks noChangeShapeType="1"/>
              </p:cNvSpPr>
              <p:nvPr/>
            </p:nvSpPr>
            <p:spPr bwMode="auto">
              <a:xfrm>
                <a:off x="2934" y="3215"/>
                <a:ext cx="274" cy="29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Line 247"/>
              <p:cNvSpPr>
                <a:spLocks noChangeShapeType="1"/>
              </p:cNvSpPr>
              <p:nvPr/>
            </p:nvSpPr>
            <p:spPr bwMode="auto">
              <a:xfrm flipH="1" flipV="1">
                <a:off x="3192" y="3170"/>
                <a:ext cx="27" cy="339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Line 248"/>
              <p:cNvSpPr>
                <a:spLocks noChangeShapeType="1"/>
              </p:cNvSpPr>
              <p:nvPr/>
            </p:nvSpPr>
            <p:spPr bwMode="auto">
              <a:xfrm flipV="1">
                <a:off x="3215" y="3226"/>
                <a:ext cx="256" cy="29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Line 249"/>
              <p:cNvSpPr>
                <a:spLocks noChangeShapeType="1"/>
              </p:cNvSpPr>
              <p:nvPr/>
            </p:nvSpPr>
            <p:spPr bwMode="auto">
              <a:xfrm>
                <a:off x="3215" y="3518"/>
                <a:ext cx="333" cy="49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Line 250"/>
              <p:cNvSpPr>
                <a:spLocks noChangeShapeType="1"/>
              </p:cNvSpPr>
              <p:nvPr/>
            </p:nvSpPr>
            <p:spPr bwMode="auto">
              <a:xfrm>
                <a:off x="3215" y="3515"/>
                <a:ext cx="143" cy="29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Line 251"/>
              <p:cNvSpPr>
                <a:spLocks noChangeShapeType="1"/>
              </p:cNvSpPr>
              <p:nvPr/>
            </p:nvSpPr>
            <p:spPr bwMode="auto">
              <a:xfrm flipH="1">
                <a:off x="3038" y="3515"/>
                <a:ext cx="178" cy="312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Line 252"/>
              <p:cNvSpPr>
                <a:spLocks noChangeShapeType="1"/>
              </p:cNvSpPr>
              <p:nvPr/>
            </p:nvSpPr>
            <p:spPr bwMode="auto">
              <a:xfrm flipH="1" flipV="1">
                <a:off x="2870" y="3482"/>
                <a:ext cx="339" cy="3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" name="Arc 253"/>
              <p:cNvSpPr>
                <a:spLocks/>
              </p:cNvSpPr>
              <p:nvPr/>
            </p:nvSpPr>
            <p:spPr bwMode="auto">
              <a:xfrm>
                <a:off x="2955" y="3180"/>
                <a:ext cx="229" cy="58"/>
              </a:xfrm>
              <a:custGeom>
                <a:avLst/>
                <a:gdLst>
                  <a:gd name="T0" fmla="*/ 0 w 20532"/>
                  <a:gd name="T1" fmla="*/ 0 h 21572"/>
                  <a:gd name="T2" fmla="*/ 0 w 20532"/>
                  <a:gd name="T3" fmla="*/ 0 h 21572"/>
                  <a:gd name="T4" fmla="*/ 0 w 20532"/>
                  <a:gd name="T5" fmla="*/ 0 h 21572"/>
                  <a:gd name="T6" fmla="*/ 0 60000 65536"/>
                  <a:gd name="T7" fmla="*/ 0 60000 65536"/>
                  <a:gd name="T8" fmla="*/ 0 60000 65536"/>
                  <a:gd name="T9" fmla="*/ 0 w 20532"/>
                  <a:gd name="T10" fmla="*/ 0 h 21572"/>
                  <a:gd name="T11" fmla="*/ 20532 w 20532"/>
                  <a:gd name="T12" fmla="*/ 21572 h 215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532" h="21572" fill="none" extrusionOk="0">
                    <a:moveTo>
                      <a:pt x="20532" y="6707"/>
                    </a:moveTo>
                    <a:cubicBezTo>
                      <a:pt x="17756" y="15205"/>
                      <a:pt x="10030" y="21115"/>
                      <a:pt x="1101" y="21571"/>
                    </a:cubicBezTo>
                  </a:path>
                  <a:path w="20532" h="21572" stroke="0" extrusionOk="0">
                    <a:moveTo>
                      <a:pt x="20532" y="6707"/>
                    </a:moveTo>
                    <a:cubicBezTo>
                      <a:pt x="17756" y="15205"/>
                      <a:pt x="10030" y="21115"/>
                      <a:pt x="1101" y="21571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4000" b="1">
                  <a:ea typeface="Hei" charset="-122"/>
                </a:endParaRPr>
              </a:p>
            </p:txBody>
          </p:sp>
          <p:sp>
            <p:nvSpPr>
              <p:cNvPr id="37" name="Arc 254"/>
              <p:cNvSpPr>
                <a:spLocks/>
              </p:cNvSpPr>
              <p:nvPr/>
            </p:nvSpPr>
            <p:spPr bwMode="auto">
              <a:xfrm>
                <a:off x="3195" y="3170"/>
                <a:ext cx="254" cy="90"/>
              </a:xfrm>
              <a:custGeom>
                <a:avLst/>
                <a:gdLst>
                  <a:gd name="T0" fmla="*/ 0 w 20533"/>
                  <a:gd name="T1" fmla="*/ 0 h 21569"/>
                  <a:gd name="T2" fmla="*/ 0 w 20533"/>
                  <a:gd name="T3" fmla="*/ 0 h 21569"/>
                  <a:gd name="T4" fmla="*/ 0 w 20533"/>
                  <a:gd name="T5" fmla="*/ 0 h 21569"/>
                  <a:gd name="T6" fmla="*/ 0 60000 65536"/>
                  <a:gd name="T7" fmla="*/ 0 60000 65536"/>
                  <a:gd name="T8" fmla="*/ 0 60000 65536"/>
                  <a:gd name="T9" fmla="*/ 0 w 20533"/>
                  <a:gd name="T10" fmla="*/ 0 h 21569"/>
                  <a:gd name="T11" fmla="*/ 20533 w 20533"/>
                  <a:gd name="T12" fmla="*/ 21569 h 2156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533" h="21569" fill="none" extrusionOk="0">
                    <a:moveTo>
                      <a:pt x="19382" y="21569"/>
                    </a:moveTo>
                    <a:cubicBezTo>
                      <a:pt x="10471" y="21094"/>
                      <a:pt x="2769" y="15187"/>
                      <a:pt x="-1" y="6704"/>
                    </a:cubicBezTo>
                  </a:path>
                  <a:path w="20533" h="21569" stroke="0" extrusionOk="0">
                    <a:moveTo>
                      <a:pt x="19382" y="21569"/>
                    </a:moveTo>
                    <a:cubicBezTo>
                      <a:pt x="10471" y="21094"/>
                      <a:pt x="2769" y="15187"/>
                      <a:pt x="-1" y="6704"/>
                    </a:cubicBezTo>
                    <a:lnTo>
                      <a:pt x="20533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4000" b="1">
                  <a:ea typeface="Hei" charset="-122"/>
                </a:endParaRPr>
              </a:p>
            </p:txBody>
          </p:sp>
          <p:sp>
            <p:nvSpPr>
              <p:cNvPr id="38" name="Arc 255"/>
              <p:cNvSpPr>
                <a:spLocks/>
              </p:cNvSpPr>
              <p:nvPr/>
            </p:nvSpPr>
            <p:spPr bwMode="auto">
              <a:xfrm>
                <a:off x="3061" y="3765"/>
                <a:ext cx="288" cy="63"/>
              </a:xfrm>
              <a:custGeom>
                <a:avLst/>
                <a:gdLst>
                  <a:gd name="T0" fmla="*/ 0 w 20376"/>
                  <a:gd name="T1" fmla="*/ 0 h 21570"/>
                  <a:gd name="T2" fmla="*/ 0 w 20376"/>
                  <a:gd name="T3" fmla="*/ 0 h 21570"/>
                  <a:gd name="T4" fmla="*/ 0 w 20376"/>
                  <a:gd name="T5" fmla="*/ 0 h 21570"/>
                  <a:gd name="T6" fmla="*/ 0 60000 65536"/>
                  <a:gd name="T7" fmla="*/ 0 60000 65536"/>
                  <a:gd name="T8" fmla="*/ 0 60000 65536"/>
                  <a:gd name="T9" fmla="*/ 0 w 20376"/>
                  <a:gd name="T10" fmla="*/ 0 h 21570"/>
                  <a:gd name="T11" fmla="*/ 20376 w 20376"/>
                  <a:gd name="T12" fmla="*/ 21570 h 2157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376" h="21570" fill="none" extrusionOk="0">
                    <a:moveTo>
                      <a:pt x="0" y="14402"/>
                    </a:moveTo>
                    <a:cubicBezTo>
                      <a:pt x="2904" y="6145"/>
                      <a:pt x="10503" y="458"/>
                      <a:pt x="19243" y="-1"/>
                    </a:cubicBezTo>
                  </a:path>
                  <a:path w="20376" h="21570" stroke="0" extrusionOk="0">
                    <a:moveTo>
                      <a:pt x="0" y="14402"/>
                    </a:moveTo>
                    <a:cubicBezTo>
                      <a:pt x="2904" y="6145"/>
                      <a:pt x="10503" y="458"/>
                      <a:pt x="19243" y="-1"/>
                    </a:cubicBezTo>
                    <a:lnTo>
                      <a:pt x="20376" y="2157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4000" b="1">
                  <a:ea typeface="Hei" charset="-122"/>
                </a:endParaRPr>
              </a:p>
            </p:txBody>
          </p:sp>
          <p:sp>
            <p:nvSpPr>
              <p:cNvPr id="39" name="Arc 256"/>
              <p:cNvSpPr>
                <a:spLocks/>
              </p:cNvSpPr>
              <p:nvPr/>
            </p:nvSpPr>
            <p:spPr bwMode="auto">
              <a:xfrm>
                <a:off x="3340" y="3569"/>
                <a:ext cx="205" cy="285"/>
              </a:xfrm>
              <a:custGeom>
                <a:avLst/>
                <a:gdLst>
                  <a:gd name="T0" fmla="*/ 0 w 20424"/>
                  <a:gd name="T1" fmla="*/ 0 h 21468"/>
                  <a:gd name="T2" fmla="*/ 0 w 20424"/>
                  <a:gd name="T3" fmla="*/ 0 h 21468"/>
                  <a:gd name="T4" fmla="*/ 0 w 20424"/>
                  <a:gd name="T5" fmla="*/ 0 h 21468"/>
                  <a:gd name="T6" fmla="*/ 0 60000 65536"/>
                  <a:gd name="T7" fmla="*/ 0 60000 65536"/>
                  <a:gd name="T8" fmla="*/ 0 60000 65536"/>
                  <a:gd name="T9" fmla="*/ 0 w 20424"/>
                  <a:gd name="T10" fmla="*/ 0 h 21468"/>
                  <a:gd name="T11" fmla="*/ 20424 w 20424"/>
                  <a:gd name="T12" fmla="*/ 21468 h 214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424" h="21468" fill="none" extrusionOk="0">
                    <a:moveTo>
                      <a:pt x="0" y="14438"/>
                    </a:moveTo>
                    <a:cubicBezTo>
                      <a:pt x="2716" y="6544"/>
                      <a:pt x="9739" y="923"/>
                      <a:pt x="18036" y="0"/>
                    </a:cubicBezTo>
                  </a:path>
                  <a:path w="20424" h="21468" stroke="0" extrusionOk="0">
                    <a:moveTo>
                      <a:pt x="0" y="14438"/>
                    </a:moveTo>
                    <a:cubicBezTo>
                      <a:pt x="2716" y="6544"/>
                      <a:pt x="9739" y="923"/>
                      <a:pt x="18036" y="0"/>
                    </a:cubicBezTo>
                    <a:lnTo>
                      <a:pt x="20424" y="21468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4000" b="1">
                  <a:ea typeface="Hei" charset="-122"/>
                </a:endParaRPr>
              </a:p>
            </p:txBody>
          </p:sp>
          <p:sp>
            <p:nvSpPr>
              <p:cNvPr id="40" name="Arc 257"/>
              <p:cNvSpPr>
                <a:spLocks/>
              </p:cNvSpPr>
              <p:nvPr/>
            </p:nvSpPr>
            <p:spPr bwMode="auto">
              <a:xfrm>
                <a:off x="2892" y="3129"/>
                <a:ext cx="65" cy="344"/>
              </a:xfrm>
              <a:custGeom>
                <a:avLst/>
                <a:gdLst>
                  <a:gd name="T0" fmla="*/ 0 w 20428"/>
                  <a:gd name="T1" fmla="*/ 0 h 21488"/>
                  <a:gd name="T2" fmla="*/ 0 w 20428"/>
                  <a:gd name="T3" fmla="*/ 0 h 21488"/>
                  <a:gd name="T4" fmla="*/ 0 w 20428"/>
                  <a:gd name="T5" fmla="*/ 0 h 21488"/>
                  <a:gd name="T6" fmla="*/ 0 60000 65536"/>
                  <a:gd name="T7" fmla="*/ 0 60000 65536"/>
                  <a:gd name="T8" fmla="*/ 0 60000 65536"/>
                  <a:gd name="T9" fmla="*/ 0 w 20428"/>
                  <a:gd name="T10" fmla="*/ 0 h 21488"/>
                  <a:gd name="T11" fmla="*/ 20428 w 20428"/>
                  <a:gd name="T12" fmla="*/ 21488 h 2148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428" h="21488" fill="none" extrusionOk="0">
                    <a:moveTo>
                      <a:pt x="20427" y="7018"/>
                    </a:moveTo>
                    <a:cubicBezTo>
                      <a:pt x="17690" y="14984"/>
                      <a:pt x="10572" y="20633"/>
                      <a:pt x="2193" y="21488"/>
                    </a:cubicBezTo>
                  </a:path>
                  <a:path w="20428" h="21488" stroke="0" extrusionOk="0">
                    <a:moveTo>
                      <a:pt x="20427" y="7018"/>
                    </a:moveTo>
                    <a:cubicBezTo>
                      <a:pt x="17690" y="14984"/>
                      <a:pt x="10572" y="20633"/>
                      <a:pt x="2193" y="2148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4000" b="1">
                  <a:ea typeface="Hei" charset="-122"/>
                </a:endParaRPr>
              </a:p>
            </p:txBody>
          </p:sp>
          <p:sp>
            <p:nvSpPr>
              <p:cNvPr id="41" name="Arc 258"/>
              <p:cNvSpPr>
                <a:spLocks/>
              </p:cNvSpPr>
              <p:nvPr/>
            </p:nvSpPr>
            <p:spPr bwMode="auto">
              <a:xfrm>
                <a:off x="3438" y="3133"/>
                <a:ext cx="96" cy="421"/>
              </a:xfrm>
              <a:custGeom>
                <a:avLst/>
                <a:gdLst>
                  <a:gd name="T0" fmla="*/ 0 w 20448"/>
                  <a:gd name="T1" fmla="*/ 0 h 21471"/>
                  <a:gd name="T2" fmla="*/ 0 w 20448"/>
                  <a:gd name="T3" fmla="*/ 0 h 21471"/>
                  <a:gd name="T4" fmla="*/ 0 w 20448"/>
                  <a:gd name="T5" fmla="*/ 0 h 21471"/>
                  <a:gd name="T6" fmla="*/ 0 60000 65536"/>
                  <a:gd name="T7" fmla="*/ 0 60000 65536"/>
                  <a:gd name="T8" fmla="*/ 0 60000 65536"/>
                  <a:gd name="T9" fmla="*/ 0 w 20448"/>
                  <a:gd name="T10" fmla="*/ 0 h 21471"/>
                  <a:gd name="T11" fmla="*/ 20448 w 20448"/>
                  <a:gd name="T12" fmla="*/ 21471 h 2147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448" h="21471" fill="none" extrusionOk="0">
                    <a:moveTo>
                      <a:pt x="18090" y="21470"/>
                    </a:moveTo>
                    <a:cubicBezTo>
                      <a:pt x="9754" y="20555"/>
                      <a:pt x="2701" y="14897"/>
                      <a:pt x="-1" y="6959"/>
                    </a:cubicBezTo>
                  </a:path>
                  <a:path w="20448" h="21471" stroke="0" extrusionOk="0">
                    <a:moveTo>
                      <a:pt x="18090" y="21470"/>
                    </a:moveTo>
                    <a:cubicBezTo>
                      <a:pt x="9754" y="20555"/>
                      <a:pt x="2701" y="14897"/>
                      <a:pt x="-1" y="6959"/>
                    </a:cubicBezTo>
                    <a:lnTo>
                      <a:pt x="20448" y="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0" hangingPunct="0"/>
                <a:endParaRPr lang="en-US" sz="4000" b="1">
                  <a:ea typeface="Hei" charset="-122"/>
                </a:endParaRPr>
              </a:p>
            </p:txBody>
          </p:sp>
          <p:grpSp>
            <p:nvGrpSpPr>
              <p:cNvPr id="42" name="Group 259"/>
              <p:cNvGrpSpPr>
                <a:grpSpLocks/>
              </p:cNvGrpSpPr>
              <p:nvPr/>
            </p:nvGrpSpPr>
            <p:grpSpPr bwMode="auto">
              <a:xfrm>
                <a:off x="2958" y="3219"/>
                <a:ext cx="509" cy="635"/>
                <a:chOff x="2958" y="3219"/>
                <a:chExt cx="509" cy="635"/>
              </a:xfrm>
            </p:grpSpPr>
            <p:sp>
              <p:nvSpPr>
                <p:cNvPr id="75" name="Arc 260"/>
                <p:cNvSpPr>
                  <a:spLocks/>
                </p:cNvSpPr>
                <p:nvPr/>
              </p:nvSpPr>
              <p:spPr bwMode="auto">
                <a:xfrm>
                  <a:off x="3015" y="3258"/>
                  <a:ext cx="173" cy="43"/>
                </a:xfrm>
                <a:custGeom>
                  <a:avLst/>
                  <a:gdLst>
                    <a:gd name="T0" fmla="*/ 0 w 20573"/>
                    <a:gd name="T1" fmla="*/ 0 h 21572"/>
                    <a:gd name="T2" fmla="*/ 0 w 20573"/>
                    <a:gd name="T3" fmla="*/ 0 h 21572"/>
                    <a:gd name="T4" fmla="*/ 0 w 20573"/>
                    <a:gd name="T5" fmla="*/ 0 h 21572"/>
                    <a:gd name="T6" fmla="*/ 0 60000 65536"/>
                    <a:gd name="T7" fmla="*/ 0 60000 65536"/>
                    <a:gd name="T8" fmla="*/ 0 60000 65536"/>
                    <a:gd name="T9" fmla="*/ 0 w 20573"/>
                    <a:gd name="T10" fmla="*/ 0 h 21572"/>
                    <a:gd name="T11" fmla="*/ 20573 w 20573"/>
                    <a:gd name="T12" fmla="*/ 21572 h 2157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573" h="21572" fill="none" extrusionOk="0">
                      <a:moveTo>
                        <a:pt x="20573" y="6581"/>
                      </a:moveTo>
                      <a:cubicBezTo>
                        <a:pt x="17833" y="15146"/>
                        <a:pt x="10073" y="21117"/>
                        <a:pt x="1092" y="21572"/>
                      </a:cubicBezTo>
                    </a:path>
                    <a:path w="20573" h="21572" stroke="0" extrusionOk="0">
                      <a:moveTo>
                        <a:pt x="20573" y="6581"/>
                      </a:moveTo>
                      <a:cubicBezTo>
                        <a:pt x="17833" y="15146"/>
                        <a:pt x="10073" y="21117"/>
                        <a:pt x="1092" y="2157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76" name="Arc 261"/>
                <p:cNvSpPr>
                  <a:spLocks/>
                </p:cNvSpPr>
                <p:nvPr/>
              </p:nvSpPr>
              <p:spPr bwMode="auto">
                <a:xfrm>
                  <a:off x="3201" y="3251"/>
                  <a:ext cx="192" cy="67"/>
                </a:xfrm>
                <a:custGeom>
                  <a:avLst/>
                  <a:gdLst>
                    <a:gd name="T0" fmla="*/ 0 w 20518"/>
                    <a:gd name="T1" fmla="*/ 0 h 21567"/>
                    <a:gd name="T2" fmla="*/ 0 w 20518"/>
                    <a:gd name="T3" fmla="*/ 0 h 21567"/>
                    <a:gd name="T4" fmla="*/ 0 w 20518"/>
                    <a:gd name="T5" fmla="*/ 0 h 21567"/>
                    <a:gd name="T6" fmla="*/ 0 60000 65536"/>
                    <a:gd name="T7" fmla="*/ 0 60000 65536"/>
                    <a:gd name="T8" fmla="*/ 0 60000 65536"/>
                    <a:gd name="T9" fmla="*/ 0 w 20518"/>
                    <a:gd name="T10" fmla="*/ 0 h 21567"/>
                    <a:gd name="T11" fmla="*/ 20518 w 20518"/>
                    <a:gd name="T12" fmla="*/ 21567 h 2156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518" h="21567" fill="none" extrusionOk="0">
                      <a:moveTo>
                        <a:pt x="19317" y="21566"/>
                      </a:moveTo>
                      <a:cubicBezTo>
                        <a:pt x="10443" y="21072"/>
                        <a:pt x="2777" y="15193"/>
                        <a:pt x="0" y="6750"/>
                      </a:cubicBezTo>
                    </a:path>
                    <a:path w="20518" h="21567" stroke="0" extrusionOk="0">
                      <a:moveTo>
                        <a:pt x="19317" y="21566"/>
                      </a:moveTo>
                      <a:cubicBezTo>
                        <a:pt x="10443" y="21072"/>
                        <a:pt x="2777" y="15193"/>
                        <a:pt x="0" y="6750"/>
                      </a:cubicBezTo>
                      <a:lnTo>
                        <a:pt x="20518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77" name="Arc 262"/>
                <p:cNvSpPr>
                  <a:spLocks/>
                </p:cNvSpPr>
                <p:nvPr/>
              </p:nvSpPr>
              <p:spPr bwMode="auto">
                <a:xfrm>
                  <a:off x="3098" y="3707"/>
                  <a:ext cx="219" cy="46"/>
                </a:xfrm>
                <a:custGeom>
                  <a:avLst/>
                  <a:gdLst>
                    <a:gd name="T0" fmla="*/ 0 w 20431"/>
                    <a:gd name="T1" fmla="*/ 0 h 21566"/>
                    <a:gd name="T2" fmla="*/ 0 w 20431"/>
                    <a:gd name="T3" fmla="*/ 0 h 21566"/>
                    <a:gd name="T4" fmla="*/ 0 w 20431"/>
                    <a:gd name="T5" fmla="*/ 0 h 21566"/>
                    <a:gd name="T6" fmla="*/ 0 60000 65536"/>
                    <a:gd name="T7" fmla="*/ 0 60000 65536"/>
                    <a:gd name="T8" fmla="*/ 0 60000 65536"/>
                    <a:gd name="T9" fmla="*/ 0 w 20431"/>
                    <a:gd name="T10" fmla="*/ 0 h 21566"/>
                    <a:gd name="T11" fmla="*/ 20431 w 20431"/>
                    <a:gd name="T12" fmla="*/ 21566 h 2156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431" h="21566" fill="none" extrusionOk="0">
                      <a:moveTo>
                        <a:pt x="0" y="14556"/>
                      </a:moveTo>
                      <a:cubicBezTo>
                        <a:pt x="2850" y="6247"/>
                        <a:pt x="10449" y="492"/>
                        <a:pt x="19219" y="-1"/>
                      </a:cubicBezTo>
                    </a:path>
                    <a:path w="20431" h="21566" stroke="0" extrusionOk="0">
                      <a:moveTo>
                        <a:pt x="0" y="14556"/>
                      </a:moveTo>
                      <a:cubicBezTo>
                        <a:pt x="2850" y="6247"/>
                        <a:pt x="10449" y="492"/>
                        <a:pt x="19219" y="-1"/>
                      </a:cubicBezTo>
                      <a:lnTo>
                        <a:pt x="20431" y="21566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78" name="Arc 263"/>
                <p:cNvSpPr>
                  <a:spLocks/>
                </p:cNvSpPr>
                <p:nvPr/>
              </p:nvSpPr>
              <p:spPr bwMode="auto">
                <a:xfrm>
                  <a:off x="2958" y="3496"/>
                  <a:ext cx="123" cy="358"/>
                </a:xfrm>
                <a:custGeom>
                  <a:avLst/>
                  <a:gdLst>
                    <a:gd name="T0" fmla="*/ 0 w 20380"/>
                    <a:gd name="T1" fmla="*/ 0 h 21493"/>
                    <a:gd name="T2" fmla="*/ 0 w 20380"/>
                    <a:gd name="T3" fmla="*/ 0 h 21493"/>
                    <a:gd name="T4" fmla="*/ 0 w 20380"/>
                    <a:gd name="T5" fmla="*/ 0 h 21493"/>
                    <a:gd name="T6" fmla="*/ 0 60000 65536"/>
                    <a:gd name="T7" fmla="*/ 0 60000 65536"/>
                    <a:gd name="T8" fmla="*/ 0 60000 65536"/>
                    <a:gd name="T9" fmla="*/ 0 w 20380"/>
                    <a:gd name="T10" fmla="*/ 0 h 21493"/>
                    <a:gd name="T11" fmla="*/ 20380 w 20380"/>
                    <a:gd name="T12" fmla="*/ 21493 h 2149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380" h="21493" fill="none" extrusionOk="0">
                      <a:moveTo>
                        <a:pt x="2144" y="-1"/>
                      </a:moveTo>
                      <a:cubicBezTo>
                        <a:pt x="10491" y="832"/>
                        <a:pt x="17601" y="6422"/>
                        <a:pt x="20380" y="14336"/>
                      </a:cubicBezTo>
                    </a:path>
                    <a:path w="20380" h="21493" stroke="0" extrusionOk="0">
                      <a:moveTo>
                        <a:pt x="2144" y="-1"/>
                      </a:moveTo>
                      <a:cubicBezTo>
                        <a:pt x="10491" y="832"/>
                        <a:pt x="17601" y="6422"/>
                        <a:pt x="20380" y="14336"/>
                      </a:cubicBezTo>
                      <a:lnTo>
                        <a:pt x="0" y="21493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79" name="Arc 264"/>
                <p:cNvSpPr>
                  <a:spLocks/>
                </p:cNvSpPr>
                <p:nvPr/>
              </p:nvSpPr>
              <p:spPr bwMode="auto">
                <a:xfrm>
                  <a:off x="3313" y="3558"/>
                  <a:ext cx="154" cy="216"/>
                </a:xfrm>
                <a:custGeom>
                  <a:avLst/>
                  <a:gdLst>
                    <a:gd name="T0" fmla="*/ 0 w 20407"/>
                    <a:gd name="T1" fmla="*/ 0 h 21470"/>
                    <a:gd name="T2" fmla="*/ 0 w 20407"/>
                    <a:gd name="T3" fmla="*/ 0 h 21470"/>
                    <a:gd name="T4" fmla="*/ 0 w 20407"/>
                    <a:gd name="T5" fmla="*/ 0 h 21470"/>
                    <a:gd name="T6" fmla="*/ 0 60000 65536"/>
                    <a:gd name="T7" fmla="*/ 0 60000 65536"/>
                    <a:gd name="T8" fmla="*/ 0 60000 65536"/>
                    <a:gd name="T9" fmla="*/ 0 w 20407"/>
                    <a:gd name="T10" fmla="*/ 0 h 21470"/>
                    <a:gd name="T11" fmla="*/ 20407 w 20407"/>
                    <a:gd name="T12" fmla="*/ 21470 h 2147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407" h="21470" fill="none" extrusionOk="0">
                      <a:moveTo>
                        <a:pt x="0" y="14390"/>
                      </a:moveTo>
                      <a:cubicBezTo>
                        <a:pt x="2732" y="6514"/>
                        <a:pt x="9752" y="914"/>
                        <a:pt x="18038" y="0"/>
                      </a:cubicBezTo>
                    </a:path>
                    <a:path w="20407" h="21470" stroke="0" extrusionOk="0">
                      <a:moveTo>
                        <a:pt x="0" y="14390"/>
                      </a:moveTo>
                      <a:cubicBezTo>
                        <a:pt x="2732" y="6514"/>
                        <a:pt x="9752" y="914"/>
                        <a:pt x="18038" y="0"/>
                      </a:cubicBezTo>
                      <a:lnTo>
                        <a:pt x="20407" y="2147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80" name="Arc 265"/>
                <p:cNvSpPr>
                  <a:spLocks/>
                </p:cNvSpPr>
                <p:nvPr/>
              </p:nvSpPr>
              <p:spPr bwMode="auto">
                <a:xfrm>
                  <a:off x="2968" y="3219"/>
                  <a:ext cx="48" cy="261"/>
                </a:xfrm>
                <a:custGeom>
                  <a:avLst/>
                  <a:gdLst>
                    <a:gd name="T0" fmla="*/ 0 w 20396"/>
                    <a:gd name="T1" fmla="*/ 0 h 21532"/>
                    <a:gd name="T2" fmla="*/ 0 w 20396"/>
                    <a:gd name="T3" fmla="*/ 0 h 21532"/>
                    <a:gd name="T4" fmla="*/ 0 w 20396"/>
                    <a:gd name="T5" fmla="*/ 0 h 21532"/>
                    <a:gd name="T6" fmla="*/ 0 60000 65536"/>
                    <a:gd name="T7" fmla="*/ 0 60000 65536"/>
                    <a:gd name="T8" fmla="*/ 0 60000 65536"/>
                    <a:gd name="T9" fmla="*/ 0 w 20396"/>
                    <a:gd name="T10" fmla="*/ 0 h 21532"/>
                    <a:gd name="T11" fmla="*/ 20396 w 20396"/>
                    <a:gd name="T12" fmla="*/ 21532 h 2153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396" h="21532" fill="none" extrusionOk="0">
                      <a:moveTo>
                        <a:pt x="20396" y="7110"/>
                      </a:moveTo>
                      <a:cubicBezTo>
                        <a:pt x="17578" y="15193"/>
                        <a:pt x="10252" y="20850"/>
                        <a:pt x="1718" y="21531"/>
                      </a:cubicBezTo>
                    </a:path>
                    <a:path w="20396" h="21532" stroke="0" extrusionOk="0">
                      <a:moveTo>
                        <a:pt x="20396" y="7110"/>
                      </a:moveTo>
                      <a:cubicBezTo>
                        <a:pt x="17578" y="15193"/>
                        <a:pt x="10252" y="20850"/>
                        <a:pt x="1718" y="2153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81" name="Arc 266"/>
                <p:cNvSpPr>
                  <a:spLocks/>
                </p:cNvSpPr>
                <p:nvPr/>
              </p:nvSpPr>
              <p:spPr bwMode="auto">
                <a:xfrm>
                  <a:off x="3387" y="3222"/>
                  <a:ext cx="71" cy="320"/>
                </a:xfrm>
                <a:custGeom>
                  <a:avLst/>
                  <a:gdLst>
                    <a:gd name="T0" fmla="*/ 0 w 20440"/>
                    <a:gd name="T1" fmla="*/ 0 h 21476"/>
                    <a:gd name="T2" fmla="*/ 0 w 20440"/>
                    <a:gd name="T3" fmla="*/ 0 h 21476"/>
                    <a:gd name="T4" fmla="*/ 0 w 20440"/>
                    <a:gd name="T5" fmla="*/ 0 h 21476"/>
                    <a:gd name="T6" fmla="*/ 0 60000 65536"/>
                    <a:gd name="T7" fmla="*/ 0 60000 65536"/>
                    <a:gd name="T8" fmla="*/ 0 60000 65536"/>
                    <a:gd name="T9" fmla="*/ 0 w 20440"/>
                    <a:gd name="T10" fmla="*/ 0 h 21476"/>
                    <a:gd name="T11" fmla="*/ 20440 w 20440"/>
                    <a:gd name="T12" fmla="*/ 21476 h 2147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440" h="21476" fill="none" extrusionOk="0">
                      <a:moveTo>
                        <a:pt x="18130" y="21476"/>
                      </a:moveTo>
                      <a:cubicBezTo>
                        <a:pt x="9784" y="20578"/>
                        <a:pt x="2714" y="14927"/>
                        <a:pt x="0" y="6983"/>
                      </a:cubicBezTo>
                    </a:path>
                    <a:path w="20440" h="21476" stroke="0" extrusionOk="0">
                      <a:moveTo>
                        <a:pt x="18130" y="21476"/>
                      </a:moveTo>
                      <a:cubicBezTo>
                        <a:pt x="9784" y="20578"/>
                        <a:pt x="2714" y="14927"/>
                        <a:pt x="0" y="6983"/>
                      </a:cubicBezTo>
                      <a:lnTo>
                        <a:pt x="20440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</p:grpSp>
          <p:grpSp>
            <p:nvGrpSpPr>
              <p:cNvPr id="43" name="Group 267"/>
              <p:cNvGrpSpPr>
                <a:grpSpLocks/>
              </p:cNvGrpSpPr>
              <p:nvPr/>
            </p:nvGrpSpPr>
            <p:grpSpPr bwMode="auto">
              <a:xfrm>
                <a:off x="3025" y="3300"/>
                <a:ext cx="370" cy="461"/>
                <a:chOff x="3025" y="3300"/>
                <a:chExt cx="370" cy="461"/>
              </a:xfrm>
            </p:grpSpPr>
            <p:sp>
              <p:nvSpPr>
                <p:cNvPr id="68" name="Arc 268"/>
                <p:cNvSpPr>
                  <a:spLocks/>
                </p:cNvSpPr>
                <p:nvPr/>
              </p:nvSpPr>
              <p:spPr bwMode="auto">
                <a:xfrm>
                  <a:off x="3067" y="3328"/>
                  <a:ext cx="123" cy="29"/>
                </a:xfrm>
                <a:custGeom>
                  <a:avLst/>
                  <a:gdLst>
                    <a:gd name="T0" fmla="*/ 0 w 20508"/>
                    <a:gd name="T1" fmla="*/ 0 h 21575"/>
                    <a:gd name="T2" fmla="*/ 0 w 20508"/>
                    <a:gd name="T3" fmla="*/ 0 h 21575"/>
                    <a:gd name="T4" fmla="*/ 0 w 20508"/>
                    <a:gd name="T5" fmla="*/ 0 h 21575"/>
                    <a:gd name="T6" fmla="*/ 0 60000 65536"/>
                    <a:gd name="T7" fmla="*/ 0 60000 65536"/>
                    <a:gd name="T8" fmla="*/ 0 60000 65536"/>
                    <a:gd name="T9" fmla="*/ 0 w 20508"/>
                    <a:gd name="T10" fmla="*/ 0 h 21575"/>
                    <a:gd name="T11" fmla="*/ 20508 w 20508"/>
                    <a:gd name="T12" fmla="*/ 21575 h 2157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508" h="21575" fill="none" extrusionOk="0">
                      <a:moveTo>
                        <a:pt x="20507" y="6781"/>
                      </a:moveTo>
                      <a:cubicBezTo>
                        <a:pt x="17701" y="15267"/>
                        <a:pt x="9958" y="21148"/>
                        <a:pt x="1031" y="21575"/>
                      </a:cubicBezTo>
                    </a:path>
                    <a:path w="20508" h="21575" stroke="0" extrusionOk="0">
                      <a:moveTo>
                        <a:pt x="20507" y="6781"/>
                      </a:moveTo>
                      <a:cubicBezTo>
                        <a:pt x="17701" y="15267"/>
                        <a:pt x="9958" y="21148"/>
                        <a:pt x="1031" y="21575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69" name="Arc 269"/>
                <p:cNvSpPr>
                  <a:spLocks/>
                </p:cNvSpPr>
                <p:nvPr/>
              </p:nvSpPr>
              <p:spPr bwMode="auto">
                <a:xfrm>
                  <a:off x="3205" y="3322"/>
                  <a:ext cx="137" cy="47"/>
                </a:xfrm>
                <a:custGeom>
                  <a:avLst/>
                  <a:gdLst>
                    <a:gd name="T0" fmla="*/ 0 w 20479"/>
                    <a:gd name="T1" fmla="*/ 0 h 21566"/>
                    <a:gd name="T2" fmla="*/ 0 w 20479"/>
                    <a:gd name="T3" fmla="*/ 0 h 21566"/>
                    <a:gd name="T4" fmla="*/ 0 w 20479"/>
                    <a:gd name="T5" fmla="*/ 0 h 21566"/>
                    <a:gd name="T6" fmla="*/ 0 60000 65536"/>
                    <a:gd name="T7" fmla="*/ 0 60000 65536"/>
                    <a:gd name="T8" fmla="*/ 0 60000 65536"/>
                    <a:gd name="T9" fmla="*/ 0 w 20479"/>
                    <a:gd name="T10" fmla="*/ 0 h 21566"/>
                    <a:gd name="T11" fmla="*/ 20479 w 20479"/>
                    <a:gd name="T12" fmla="*/ 21566 h 2156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479" h="21566" fill="none" extrusionOk="0">
                      <a:moveTo>
                        <a:pt x="19263" y="21565"/>
                      </a:moveTo>
                      <a:cubicBezTo>
                        <a:pt x="10439" y="21068"/>
                        <a:pt x="2809" y="15246"/>
                        <a:pt x="-1" y="6867"/>
                      </a:cubicBezTo>
                    </a:path>
                    <a:path w="20479" h="21566" stroke="0" extrusionOk="0">
                      <a:moveTo>
                        <a:pt x="19263" y="21565"/>
                      </a:moveTo>
                      <a:cubicBezTo>
                        <a:pt x="10439" y="21068"/>
                        <a:pt x="2809" y="15246"/>
                        <a:pt x="-1" y="6867"/>
                      </a:cubicBezTo>
                      <a:lnTo>
                        <a:pt x="20479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70" name="Arc 270"/>
                <p:cNvSpPr>
                  <a:spLocks/>
                </p:cNvSpPr>
                <p:nvPr/>
              </p:nvSpPr>
              <p:spPr bwMode="auto">
                <a:xfrm>
                  <a:off x="3131" y="3657"/>
                  <a:ext cx="155" cy="31"/>
                </a:xfrm>
                <a:custGeom>
                  <a:avLst/>
                  <a:gdLst>
                    <a:gd name="T0" fmla="*/ 0 w 20224"/>
                    <a:gd name="T1" fmla="*/ 0 h 21568"/>
                    <a:gd name="T2" fmla="*/ 0 w 20224"/>
                    <a:gd name="T3" fmla="*/ 0 h 21568"/>
                    <a:gd name="T4" fmla="*/ 0 w 20224"/>
                    <a:gd name="T5" fmla="*/ 0 h 21568"/>
                    <a:gd name="T6" fmla="*/ 0 60000 65536"/>
                    <a:gd name="T7" fmla="*/ 0 60000 65536"/>
                    <a:gd name="T8" fmla="*/ 0 60000 65536"/>
                    <a:gd name="T9" fmla="*/ 0 w 20224"/>
                    <a:gd name="T10" fmla="*/ 0 h 21568"/>
                    <a:gd name="T11" fmla="*/ 20224 w 20224"/>
                    <a:gd name="T12" fmla="*/ 21568 h 215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224" h="21568" fill="none" extrusionOk="0">
                      <a:moveTo>
                        <a:pt x="0" y="13981"/>
                      </a:moveTo>
                      <a:cubicBezTo>
                        <a:pt x="3012" y="5950"/>
                        <a:pt x="10490" y="463"/>
                        <a:pt x="19054" y="-1"/>
                      </a:cubicBezTo>
                    </a:path>
                    <a:path w="20224" h="21568" stroke="0" extrusionOk="0">
                      <a:moveTo>
                        <a:pt x="0" y="13981"/>
                      </a:moveTo>
                      <a:cubicBezTo>
                        <a:pt x="3012" y="5950"/>
                        <a:pt x="10490" y="463"/>
                        <a:pt x="19054" y="-1"/>
                      </a:cubicBezTo>
                      <a:lnTo>
                        <a:pt x="20224" y="21568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71" name="Arc 271"/>
                <p:cNvSpPr>
                  <a:spLocks/>
                </p:cNvSpPr>
                <p:nvPr/>
              </p:nvSpPr>
              <p:spPr bwMode="auto">
                <a:xfrm>
                  <a:off x="3025" y="3503"/>
                  <a:ext cx="87" cy="258"/>
                </a:xfrm>
                <a:custGeom>
                  <a:avLst/>
                  <a:gdLst>
                    <a:gd name="T0" fmla="*/ 0 w 20368"/>
                    <a:gd name="T1" fmla="*/ 0 h 21498"/>
                    <a:gd name="T2" fmla="*/ 0 w 20368"/>
                    <a:gd name="T3" fmla="*/ 0 h 21498"/>
                    <a:gd name="T4" fmla="*/ 0 w 20368"/>
                    <a:gd name="T5" fmla="*/ 0 h 21498"/>
                    <a:gd name="T6" fmla="*/ 0 60000 65536"/>
                    <a:gd name="T7" fmla="*/ 0 60000 65536"/>
                    <a:gd name="T8" fmla="*/ 0 60000 65536"/>
                    <a:gd name="T9" fmla="*/ 0 w 20368"/>
                    <a:gd name="T10" fmla="*/ 0 h 21498"/>
                    <a:gd name="T11" fmla="*/ 20368 w 20368"/>
                    <a:gd name="T12" fmla="*/ 21498 h 2149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368" h="21498" fill="none" extrusionOk="0">
                      <a:moveTo>
                        <a:pt x="2099" y="0"/>
                      </a:moveTo>
                      <a:cubicBezTo>
                        <a:pt x="10451" y="816"/>
                        <a:pt x="17574" y="6395"/>
                        <a:pt x="20368" y="14307"/>
                      </a:cubicBezTo>
                    </a:path>
                    <a:path w="20368" h="21498" stroke="0" extrusionOk="0">
                      <a:moveTo>
                        <a:pt x="2099" y="0"/>
                      </a:moveTo>
                      <a:cubicBezTo>
                        <a:pt x="10451" y="816"/>
                        <a:pt x="17574" y="6395"/>
                        <a:pt x="20368" y="14307"/>
                      </a:cubicBezTo>
                      <a:lnTo>
                        <a:pt x="0" y="21498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72" name="Arc 272"/>
                <p:cNvSpPr>
                  <a:spLocks/>
                </p:cNvSpPr>
                <p:nvPr/>
              </p:nvSpPr>
              <p:spPr bwMode="auto">
                <a:xfrm>
                  <a:off x="3285" y="3548"/>
                  <a:ext cx="110" cy="155"/>
                </a:xfrm>
                <a:custGeom>
                  <a:avLst/>
                  <a:gdLst>
                    <a:gd name="T0" fmla="*/ 0 w 20372"/>
                    <a:gd name="T1" fmla="*/ 0 h 21469"/>
                    <a:gd name="T2" fmla="*/ 0 w 20372"/>
                    <a:gd name="T3" fmla="*/ 0 h 21469"/>
                    <a:gd name="T4" fmla="*/ 0 w 20372"/>
                    <a:gd name="T5" fmla="*/ 0 h 21469"/>
                    <a:gd name="T6" fmla="*/ 0 60000 65536"/>
                    <a:gd name="T7" fmla="*/ 0 60000 65536"/>
                    <a:gd name="T8" fmla="*/ 0 60000 65536"/>
                    <a:gd name="T9" fmla="*/ 0 w 20372"/>
                    <a:gd name="T10" fmla="*/ 0 h 21469"/>
                    <a:gd name="T11" fmla="*/ 20372 w 20372"/>
                    <a:gd name="T12" fmla="*/ 21469 h 2146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372" h="21469" fill="none" extrusionOk="0">
                      <a:moveTo>
                        <a:pt x="0" y="14288"/>
                      </a:moveTo>
                      <a:cubicBezTo>
                        <a:pt x="2757" y="6465"/>
                        <a:pt x="9750" y="913"/>
                        <a:pt x="17994" y="0"/>
                      </a:cubicBezTo>
                    </a:path>
                    <a:path w="20372" h="21469" stroke="0" extrusionOk="0">
                      <a:moveTo>
                        <a:pt x="0" y="14288"/>
                      </a:moveTo>
                      <a:cubicBezTo>
                        <a:pt x="2757" y="6465"/>
                        <a:pt x="9750" y="913"/>
                        <a:pt x="17994" y="0"/>
                      </a:cubicBezTo>
                      <a:lnTo>
                        <a:pt x="20372" y="21469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73" name="Arc 273"/>
                <p:cNvSpPr>
                  <a:spLocks/>
                </p:cNvSpPr>
                <p:nvPr/>
              </p:nvSpPr>
              <p:spPr bwMode="auto">
                <a:xfrm>
                  <a:off x="3032" y="3300"/>
                  <a:ext cx="33" cy="188"/>
                </a:xfrm>
                <a:custGeom>
                  <a:avLst/>
                  <a:gdLst>
                    <a:gd name="T0" fmla="*/ 0 w 20465"/>
                    <a:gd name="T1" fmla="*/ 0 h 21519"/>
                    <a:gd name="T2" fmla="*/ 0 w 20465"/>
                    <a:gd name="T3" fmla="*/ 0 h 21519"/>
                    <a:gd name="T4" fmla="*/ 0 w 20465"/>
                    <a:gd name="T5" fmla="*/ 0 h 21519"/>
                    <a:gd name="T6" fmla="*/ 0 60000 65536"/>
                    <a:gd name="T7" fmla="*/ 0 60000 65536"/>
                    <a:gd name="T8" fmla="*/ 0 60000 65536"/>
                    <a:gd name="T9" fmla="*/ 0 w 20465"/>
                    <a:gd name="T10" fmla="*/ 0 h 21519"/>
                    <a:gd name="T11" fmla="*/ 20465 w 20465"/>
                    <a:gd name="T12" fmla="*/ 21519 h 2151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465" h="21519" fill="none" extrusionOk="0">
                      <a:moveTo>
                        <a:pt x="20465" y="6909"/>
                      </a:moveTo>
                      <a:cubicBezTo>
                        <a:pt x="17719" y="15041"/>
                        <a:pt x="10419" y="20776"/>
                        <a:pt x="1868" y="21518"/>
                      </a:cubicBezTo>
                    </a:path>
                    <a:path w="20465" h="21519" stroke="0" extrusionOk="0">
                      <a:moveTo>
                        <a:pt x="20465" y="6909"/>
                      </a:moveTo>
                      <a:cubicBezTo>
                        <a:pt x="17719" y="15041"/>
                        <a:pt x="10419" y="20776"/>
                        <a:pt x="1868" y="2151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74" name="Arc 274"/>
                <p:cNvSpPr>
                  <a:spLocks/>
                </p:cNvSpPr>
                <p:nvPr/>
              </p:nvSpPr>
              <p:spPr bwMode="auto">
                <a:xfrm>
                  <a:off x="3340" y="3302"/>
                  <a:ext cx="50" cy="230"/>
                </a:xfrm>
                <a:custGeom>
                  <a:avLst/>
                  <a:gdLst>
                    <a:gd name="T0" fmla="*/ 0 w 20518"/>
                    <a:gd name="T1" fmla="*/ 0 h 21457"/>
                    <a:gd name="T2" fmla="*/ 0 w 20518"/>
                    <a:gd name="T3" fmla="*/ 0 h 21457"/>
                    <a:gd name="T4" fmla="*/ 0 w 20518"/>
                    <a:gd name="T5" fmla="*/ 0 h 21457"/>
                    <a:gd name="T6" fmla="*/ 0 60000 65536"/>
                    <a:gd name="T7" fmla="*/ 0 60000 65536"/>
                    <a:gd name="T8" fmla="*/ 0 60000 65536"/>
                    <a:gd name="T9" fmla="*/ 0 w 20518"/>
                    <a:gd name="T10" fmla="*/ 0 h 21457"/>
                    <a:gd name="T11" fmla="*/ 20518 w 20518"/>
                    <a:gd name="T12" fmla="*/ 21457 h 2145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518" h="21457" fill="none" extrusionOk="0">
                      <a:moveTo>
                        <a:pt x="18038" y="21457"/>
                      </a:moveTo>
                      <a:cubicBezTo>
                        <a:pt x="9673" y="20490"/>
                        <a:pt x="2632" y="14750"/>
                        <a:pt x="0" y="6750"/>
                      </a:cubicBezTo>
                    </a:path>
                    <a:path w="20518" h="21457" stroke="0" extrusionOk="0">
                      <a:moveTo>
                        <a:pt x="18038" y="21457"/>
                      </a:moveTo>
                      <a:cubicBezTo>
                        <a:pt x="9673" y="20490"/>
                        <a:pt x="2632" y="14750"/>
                        <a:pt x="0" y="6750"/>
                      </a:cubicBezTo>
                      <a:lnTo>
                        <a:pt x="20518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</p:grpSp>
          <p:grpSp>
            <p:nvGrpSpPr>
              <p:cNvPr id="44" name="Group 275"/>
              <p:cNvGrpSpPr>
                <a:grpSpLocks/>
              </p:cNvGrpSpPr>
              <p:nvPr/>
            </p:nvGrpSpPr>
            <p:grpSpPr bwMode="auto">
              <a:xfrm>
                <a:off x="3092" y="3376"/>
                <a:ext cx="236" cy="293"/>
                <a:chOff x="3092" y="3376"/>
                <a:chExt cx="236" cy="293"/>
              </a:xfrm>
            </p:grpSpPr>
            <p:sp>
              <p:nvSpPr>
                <p:cNvPr id="61" name="Arc 276"/>
                <p:cNvSpPr>
                  <a:spLocks/>
                </p:cNvSpPr>
                <p:nvPr/>
              </p:nvSpPr>
              <p:spPr bwMode="auto">
                <a:xfrm>
                  <a:off x="3119" y="3394"/>
                  <a:ext cx="78" cy="15"/>
                </a:xfrm>
                <a:custGeom>
                  <a:avLst/>
                  <a:gdLst>
                    <a:gd name="T0" fmla="*/ 0 w 20816"/>
                    <a:gd name="T1" fmla="*/ 0 h 21582"/>
                    <a:gd name="T2" fmla="*/ 0 w 20816"/>
                    <a:gd name="T3" fmla="*/ 0 h 21582"/>
                    <a:gd name="T4" fmla="*/ 0 w 20816"/>
                    <a:gd name="T5" fmla="*/ 0 h 21582"/>
                    <a:gd name="T6" fmla="*/ 0 60000 65536"/>
                    <a:gd name="T7" fmla="*/ 0 60000 65536"/>
                    <a:gd name="T8" fmla="*/ 0 60000 65536"/>
                    <a:gd name="T9" fmla="*/ 0 w 20816"/>
                    <a:gd name="T10" fmla="*/ 0 h 21582"/>
                    <a:gd name="T11" fmla="*/ 20816 w 20816"/>
                    <a:gd name="T12" fmla="*/ 21582 h 2158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816" h="21582" fill="none" extrusionOk="0">
                      <a:moveTo>
                        <a:pt x="20816" y="5766"/>
                      </a:moveTo>
                      <a:cubicBezTo>
                        <a:pt x="18312" y="14805"/>
                        <a:pt x="10261" y="21195"/>
                        <a:pt x="889" y="21581"/>
                      </a:cubicBezTo>
                    </a:path>
                    <a:path w="20816" h="21582" stroke="0" extrusionOk="0">
                      <a:moveTo>
                        <a:pt x="20816" y="5766"/>
                      </a:moveTo>
                      <a:cubicBezTo>
                        <a:pt x="18312" y="14805"/>
                        <a:pt x="10261" y="21195"/>
                        <a:pt x="889" y="2158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62" name="Arc 277"/>
                <p:cNvSpPr>
                  <a:spLocks/>
                </p:cNvSpPr>
                <p:nvPr/>
              </p:nvSpPr>
              <p:spPr bwMode="auto">
                <a:xfrm>
                  <a:off x="3208" y="3390"/>
                  <a:ext cx="86" cy="27"/>
                </a:xfrm>
                <a:custGeom>
                  <a:avLst/>
                  <a:gdLst>
                    <a:gd name="T0" fmla="*/ 0 w 20641"/>
                    <a:gd name="T1" fmla="*/ 0 h 21548"/>
                    <a:gd name="T2" fmla="*/ 0 w 20641"/>
                    <a:gd name="T3" fmla="*/ 0 h 21548"/>
                    <a:gd name="T4" fmla="*/ 0 w 20641"/>
                    <a:gd name="T5" fmla="*/ 0 h 21548"/>
                    <a:gd name="T6" fmla="*/ 0 60000 65536"/>
                    <a:gd name="T7" fmla="*/ 0 60000 65536"/>
                    <a:gd name="T8" fmla="*/ 0 60000 65536"/>
                    <a:gd name="T9" fmla="*/ 0 w 20641"/>
                    <a:gd name="T10" fmla="*/ 0 h 21548"/>
                    <a:gd name="T11" fmla="*/ 20641 w 20641"/>
                    <a:gd name="T12" fmla="*/ 21548 h 2154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641" h="21548" fill="none" extrusionOk="0">
                      <a:moveTo>
                        <a:pt x="19141" y="21547"/>
                      </a:moveTo>
                      <a:cubicBezTo>
                        <a:pt x="10236" y="20927"/>
                        <a:pt x="2630" y="14894"/>
                        <a:pt x="0" y="6364"/>
                      </a:cubicBezTo>
                    </a:path>
                    <a:path w="20641" h="21548" stroke="0" extrusionOk="0">
                      <a:moveTo>
                        <a:pt x="19141" y="21547"/>
                      </a:moveTo>
                      <a:cubicBezTo>
                        <a:pt x="10236" y="20927"/>
                        <a:pt x="2630" y="14894"/>
                        <a:pt x="0" y="6364"/>
                      </a:cubicBezTo>
                      <a:lnTo>
                        <a:pt x="20641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63" name="Arc 278"/>
                <p:cNvSpPr>
                  <a:spLocks/>
                </p:cNvSpPr>
                <p:nvPr/>
              </p:nvSpPr>
              <p:spPr bwMode="auto">
                <a:xfrm>
                  <a:off x="3163" y="3606"/>
                  <a:ext cx="96" cy="17"/>
                </a:xfrm>
                <a:custGeom>
                  <a:avLst/>
                  <a:gdLst>
                    <a:gd name="T0" fmla="*/ 0 w 20263"/>
                    <a:gd name="T1" fmla="*/ 0 h 21563"/>
                    <a:gd name="T2" fmla="*/ 0 w 20263"/>
                    <a:gd name="T3" fmla="*/ 0 h 21563"/>
                    <a:gd name="T4" fmla="*/ 0 w 20263"/>
                    <a:gd name="T5" fmla="*/ 0 h 21563"/>
                    <a:gd name="T6" fmla="*/ 0 60000 65536"/>
                    <a:gd name="T7" fmla="*/ 0 60000 65536"/>
                    <a:gd name="T8" fmla="*/ 0 60000 65536"/>
                    <a:gd name="T9" fmla="*/ 0 w 20263"/>
                    <a:gd name="T10" fmla="*/ 0 h 21563"/>
                    <a:gd name="T11" fmla="*/ 20263 w 20263"/>
                    <a:gd name="T12" fmla="*/ 21563 h 2156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263" h="21563" fill="none" extrusionOk="0">
                      <a:moveTo>
                        <a:pt x="-1" y="14082"/>
                      </a:moveTo>
                      <a:cubicBezTo>
                        <a:pt x="2972" y="6029"/>
                        <a:pt x="10431" y="501"/>
                        <a:pt x="19000" y="-1"/>
                      </a:cubicBezTo>
                    </a:path>
                    <a:path w="20263" h="21563" stroke="0" extrusionOk="0">
                      <a:moveTo>
                        <a:pt x="-1" y="14082"/>
                      </a:moveTo>
                      <a:cubicBezTo>
                        <a:pt x="2972" y="6029"/>
                        <a:pt x="10431" y="501"/>
                        <a:pt x="19000" y="-1"/>
                      </a:cubicBezTo>
                      <a:lnTo>
                        <a:pt x="20263" y="21563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64" name="Arc 279"/>
                <p:cNvSpPr>
                  <a:spLocks/>
                </p:cNvSpPr>
                <p:nvPr/>
              </p:nvSpPr>
              <p:spPr bwMode="auto">
                <a:xfrm>
                  <a:off x="3092" y="3508"/>
                  <a:ext cx="53" cy="161"/>
                </a:xfrm>
                <a:custGeom>
                  <a:avLst/>
                  <a:gdLst>
                    <a:gd name="T0" fmla="*/ 0 w 20352"/>
                    <a:gd name="T1" fmla="*/ 0 h 21516"/>
                    <a:gd name="T2" fmla="*/ 0 w 20352"/>
                    <a:gd name="T3" fmla="*/ 0 h 21516"/>
                    <a:gd name="T4" fmla="*/ 0 w 20352"/>
                    <a:gd name="T5" fmla="*/ 0 h 21516"/>
                    <a:gd name="T6" fmla="*/ 0 60000 65536"/>
                    <a:gd name="T7" fmla="*/ 0 60000 65536"/>
                    <a:gd name="T8" fmla="*/ 0 60000 65536"/>
                    <a:gd name="T9" fmla="*/ 0 w 20352"/>
                    <a:gd name="T10" fmla="*/ 0 h 21516"/>
                    <a:gd name="T11" fmla="*/ 20352 w 20352"/>
                    <a:gd name="T12" fmla="*/ 21516 h 2151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352" h="21516" fill="none" extrusionOk="0">
                      <a:moveTo>
                        <a:pt x="1903" y="0"/>
                      </a:moveTo>
                      <a:cubicBezTo>
                        <a:pt x="10316" y="744"/>
                        <a:pt x="17523" y="6323"/>
                        <a:pt x="20352" y="14280"/>
                      </a:cubicBezTo>
                    </a:path>
                    <a:path w="20352" h="21516" stroke="0" extrusionOk="0">
                      <a:moveTo>
                        <a:pt x="1903" y="0"/>
                      </a:moveTo>
                      <a:cubicBezTo>
                        <a:pt x="10316" y="744"/>
                        <a:pt x="17523" y="6323"/>
                        <a:pt x="20352" y="14280"/>
                      </a:cubicBezTo>
                      <a:lnTo>
                        <a:pt x="0" y="21516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65" name="Arc 280"/>
                <p:cNvSpPr>
                  <a:spLocks/>
                </p:cNvSpPr>
                <p:nvPr/>
              </p:nvSpPr>
              <p:spPr bwMode="auto">
                <a:xfrm>
                  <a:off x="3260" y="3537"/>
                  <a:ext cx="68" cy="96"/>
                </a:xfrm>
                <a:custGeom>
                  <a:avLst/>
                  <a:gdLst>
                    <a:gd name="T0" fmla="*/ 0 w 20428"/>
                    <a:gd name="T1" fmla="*/ 0 h 21467"/>
                    <a:gd name="T2" fmla="*/ 0 w 20428"/>
                    <a:gd name="T3" fmla="*/ 0 h 21467"/>
                    <a:gd name="T4" fmla="*/ 0 w 20428"/>
                    <a:gd name="T5" fmla="*/ 0 h 21467"/>
                    <a:gd name="T6" fmla="*/ 0 60000 65536"/>
                    <a:gd name="T7" fmla="*/ 0 60000 65536"/>
                    <a:gd name="T8" fmla="*/ 0 60000 65536"/>
                    <a:gd name="T9" fmla="*/ 0 w 20428"/>
                    <a:gd name="T10" fmla="*/ 0 h 21467"/>
                    <a:gd name="T11" fmla="*/ 20428 w 20428"/>
                    <a:gd name="T12" fmla="*/ 21467 h 2146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428" h="21467" fill="none" extrusionOk="0">
                      <a:moveTo>
                        <a:pt x="0" y="14448"/>
                      </a:moveTo>
                      <a:cubicBezTo>
                        <a:pt x="2714" y="6549"/>
                        <a:pt x="9737" y="923"/>
                        <a:pt x="18037" y="-1"/>
                      </a:cubicBezTo>
                    </a:path>
                    <a:path w="20428" h="21467" stroke="0" extrusionOk="0">
                      <a:moveTo>
                        <a:pt x="0" y="14448"/>
                      </a:moveTo>
                      <a:cubicBezTo>
                        <a:pt x="2714" y="6549"/>
                        <a:pt x="9737" y="923"/>
                        <a:pt x="18037" y="-1"/>
                      </a:cubicBezTo>
                      <a:lnTo>
                        <a:pt x="20428" y="21467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66" name="Arc 281"/>
                <p:cNvSpPr>
                  <a:spLocks/>
                </p:cNvSpPr>
                <p:nvPr/>
              </p:nvSpPr>
              <p:spPr bwMode="auto">
                <a:xfrm>
                  <a:off x="3096" y="3376"/>
                  <a:ext cx="18" cy="116"/>
                </a:xfrm>
                <a:custGeom>
                  <a:avLst/>
                  <a:gdLst>
                    <a:gd name="T0" fmla="*/ 0 w 20356"/>
                    <a:gd name="T1" fmla="*/ 0 h 21569"/>
                    <a:gd name="T2" fmla="*/ 0 w 20356"/>
                    <a:gd name="T3" fmla="*/ 0 h 21569"/>
                    <a:gd name="T4" fmla="*/ 0 w 20356"/>
                    <a:gd name="T5" fmla="*/ 0 h 21569"/>
                    <a:gd name="T6" fmla="*/ 0 60000 65536"/>
                    <a:gd name="T7" fmla="*/ 0 60000 65536"/>
                    <a:gd name="T8" fmla="*/ 0 60000 65536"/>
                    <a:gd name="T9" fmla="*/ 0 w 20356"/>
                    <a:gd name="T10" fmla="*/ 0 h 21569"/>
                    <a:gd name="T11" fmla="*/ 20356 w 20356"/>
                    <a:gd name="T12" fmla="*/ 21569 h 2156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356" h="21569" fill="none" extrusionOk="0">
                      <a:moveTo>
                        <a:pt x="20355" y="7224"/>
                      </a:moveTo>
                      <a:cubicBezTo>
                        <a:pt x="17437" y="15446"/>
                        <a:pt x="9861" y="21104"/>
                        <a:pt x="1150" y="21569"/>
                      </a:cubicBezTo>
                    </a:path>
                    <a:path w="20356" h="21569" stroke="0" extrusionOk="0">
                      <a:moveTo>
                        <a:pt x="20355" y="7224"/>
                      </a:moveTo>
                      <a:cubicBezTo>
                        <a:pt x="17437" y="15446"/>
                        <a:pt x="9861" y="21104"/>
                        <a:pt x="1150" y="2156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67" name="Arc 282"/>
                <p:cNvSpPr>
                  <a:spLocks/>
                </p:cNvSpPr>
                <p:nvPr/>
              </p:nvSpPr>
              <p:spPr bwMode="auto">
                <a:xfrm>
                  <a:off x="3296" y="3377"/>
                  <a:ext cx="29" cy="143"/>
                </a:xfrm>
                <a:custGeom>
                  <a:avLst/>
                  <a:gdLst>
                    <a:gd name="T0" fmla="*/ 0 w 20551"/>
                    <a:gd name="T1" fmla="*/ 0 h 21413"/>
                    <a:gd name="T2" fmla="*/ 0 w 20551"/>
                    <a:gd name="T3" fmla="*/ 0 h 21413"/>
                    <a:gd name="T4" fmla="*/ 0 w 20551"/>
                    <a:gd name="T5" fmla="*/ 0 h 21413"/>
                    <a:gd name="T6" fmla="*/ 0 60000 65536"/>
                    <a:gd name="T7" fmla="*/ 0 60000 65536"/>
                    <a:gd name="T8" fmla="*/ 0 60000 65536"/>
                    <a:gd name="T9" fmla="*/ 0 w 20551"/>
                    <a:gd name="T10" fmla="*/ 0 h 21413"/>
                    <a:gd name="T11" fmla="*/ 20551 w 20551"/>
                    <a:gd name="T12" fmla="*/ 21413 h 2141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551" h="21413" fill="none" extrusionOk="0">
                      <a:moveTo>
                        <a:pt x="17713" y="21412"/>
                      </a:moveTo>
                      <a:cubicBezTo>
                        <a:pt x="9456" y="20318"/>
                        <a:pt x="2564" y="14574"/>
                        <a:pt x="0" y="6650"/>
                      </a:cubicBezTo>
                    </a:path>
                    <a:path w="20551" h="21413" stroke="0" extrusionOk="0">
                      <a:moveTo>
                        <a:pt x="17713" y="21412"/>
                      </a:moveTo>
                      <a:cubicBezTo>
                        <a:pt x="9456" y="20318"/>
                        <a:pt x="2564" y="14574"/>
                        <a:pt x="0" y="6650"/>
                      </a:cubicBezTo>
                      <a:lnTo>
                        <a:pt x="20551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</p:grpSp>
          <p:grpSp>
            <p:nvGrpSpPr>
              <p:cNvPr id="45" name="Group 283"/>
              <p:cNvGrpSpPr>
                <a:grpSpLocks/>
              </p:cNvGrpSpPr>
              <p:nvPr/>
            </p:nvGrpSpPr>
            <p:grpSpPr bwMode="auto">
              <a:xfrm>
                <a:off x="3145" y="3435"/>
                <a:ext cx="129" cy="160"/>
                <a:chOff x="3145" y="3435"/>
                <a:chExt cx="129" cy="160"/>
              </a:xfrm>
            </p:grpSpPr>
            <p:sp>
              <p:nvSpPr>
                <p:cNvPr id="54" name="Arc 284"/>
                <p:cNvSpPr>
                  <a:spLocks/>
                </p:cNvSpPr>
                <p:nvPr/>
              </p:nvSpPr>
              <p:spPr bwMode="auto">
                <a:xfrm>
                  <a:off x="3160" y="3444"/>
                  <a:ext cx="39" cy="5"/>
                </a:xfrm>
                <a:custGeom>
                  <a:avLst/>
                  <a:gdLst>
                    <a:gd name="T0" fmla="*/ 0 w 21112"/>
                    <a:gd name="T1" fmla="*/ 0 h 21558"/>
                    <a:gd name="T2" fmla="*/ 0 w 21112"/>
                    <a:gd name="T3" fmla="*/ 0 h 21558"/>
                    <a:gd name="T4" fmla="*/ 0 w 21112"/>
                    <a:gd name="T5" fmla="*/ 0 h 21558"/>
                    <a:gd name="T6" fmla="*/ 0 60000 65536"/>
                    <a:gd name="T7" fmla="*/ 0 60000 65536"/>
                    <a:gd name="T8" fmla="*/ 0 60000 65536"/>
                    <a:gd name="T9" fmla="*/ 0 w 21112"/>
                    <a:gd name="T10" fmla="*/ 0 h 21558"/>
                    <a:gd name="T11" fmla="*/ 21112 w 21112"/>
                    <a:gd name="T12" fmla="*/ 21558 h 2155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112" h="21558" fill="none" extrusionOk="0">
                      <a:moveTo>
                        <a:pt x="21112" y="4565"/>
                      </a:moveTo>
                      <a:cubicBezTo>
                        <a:pt x="19068" y="14014"/>
                        <a:pt x="10995" y="20955"/>
                        <a:pt x="1346" y="21557"/>
                      </a:cubicBezTo>
                    </a:path>
                    <a:path w="21112" h="21558" stroke="0" extrusionOk="0">
                      <a:moveTo>
                        <a:pt x="21112" y="4565"/>
                      </a:moveTo>
                      <a:cubicBezTo>
                        <a:pt x="19068" y="14014"/>
                        <a:pt x="10995" y="20955"/>
                        <a:pt x="1346" y="2155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55" name="Arc 285"/>
                <p:cNvSpPr>
                  <a:spLocks/>
                </p:cNvSpPr>
                <p:nvPr/>
              </p:nvSpPr>
              <p:spPr bwMode="auto">
                <a:xfrm>
                  <a:off x="3213" y="3442"/>
                  <a:ext cx="43" cy="11"/>
                </a:xfrm>
                <a:custGeom>
                  <a:avLst/>
                  <a:gdLst>
                    <a:gd name="T0" fmla="*/ 0 w 20771"/>
                    <a:gd name="T1" fmla="*/ 0 h 21542"/>
                    <a:gd name="T2" fmla="*/ 0 w 20771"/>
                    <a:gd name="T3" fmla="*/ 0 h 21542"/>
                    <a:gd name="T4" fmla="*/ 0 w 20771"/>
                    <a:gd name="T5" fmla="*/ 0 h 21542"/>
                    <a:gd name="T6" fmla="*/ 0 60000 65536"/>
                    <a:gd name="T7" fmla="*/ 0 60000 65536"/>
                    <a:gd name="T8" fmla="*/ 0 60000 65536"/>
                    <a:gd name="T9" fmla="*/ 0 w 20771"/>
                    <a:gd name="T10" fmla="*/ 0 h 21542"/>
                    <a:gd name="T11" fmla="*/ 20771 w 20771"/>
                    <a:gd name="T12" fmla="*/ 21542 h 2154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771" h="21542" fill="none" extrusionOk="0">
                      <a:moveTo>
                        <a:pt x="19190" y="21542"/>
                      </a:moveTo>
                      <a:cubicBezTo>
                        <a:pt x="10151" y="20879"/>
                        <a:pt x="2487" y="14643"/>
                        <a:pt x="0" y="5927"/>
                      </a:cubicBezTo>
                    </a:path>
                    <a:path w="20771" h="21542" stroke="0" extrusionOk="0">
                      <a:moveTo>
                        <a:pt x="19190" y="21542"/>
                      </a:moveTo>
                      <a:cubicBezTo>
                        <a:pt x="10151" y="20879"/>
                        <a:pt x="2487" y="14643"/>
                        <a:pt x="0" y="5927"/>
                      </a:cubicBezTo>
                      <a:lnTo>
                        <a:pt x="20771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56" name="Arc 286"/>
                <p:cNvSpPr>
                  <a:spLocks/>
                </p:cNvSpPr>
                <p:nvPr/>
              </p:nvSpPr>
              <p:spPr bwMode="auto">
                <a:xfrm>
                  <a:off x="3191" y="3565"/>
                  <a:ext cx="46" cy="5"/>
                </a:xfrm>
                <a:custGeom>
                  <a:avLst/>
                  <a:gdLst>
                    <a:gd name="T0" fmla="*/ 0 w 18834"/>
                    <a:gd name="T1" fmla="*/ 0 h 21548"/>
                    <a:gd name="T2" fmla="*/ 0 w 18834"/>
                    <a:gd name="T3" fmla="*/ 0 h 21548"/>
                    <a:gd name="T4" fmla="*/ 0 w 18834"/>
                    <a:gd name="T5" fmla="*/ 0 h 21548"/>
                    <a:gd name="T6" fmla="*/ 0 60000 65536"/>
                    <a:gd name="T7" fmla="*/ 0 60000 65536"/>
                    <a:gd name="T8" fmla="*/ 0 60000 65536"/>
                    <a:gd name="T9" fmla="*/ 0 w 18834"/>
                    <a:gd name="T10" fmla="*/ 0 h 21548"/>
                    <a:gd name="T11" fmla="*/ 18834 w 18834"/>
                    <a:gd name="T12" fmla="*/ 21548 h 2154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8834" h="21548" fill="none" extrusionOk="0">
                      <a:moveTo>
                        <a:pt x="-1" y="10972"/>
                      </a:moveTo>
                      <a:cubicBezTo>
                        <a:pt x="3560" y="4631"/>
                        <a:pt x="10073" y="507"/>
                        <a:pt x="17329" y="0"/>
                      </a:cubicBezTo>
                    </a:path>
                    <a:path w="18834" h="21548" stroke="0" extrusionOk="0">
                      <a:moveTo>
                        <a:pt x="-1" y="10972"/>
                      </a:moveTo>
                      <a:cubicBezTo>
                        <a:pt x="3560" y="4631"/>
                        <a:pt x="10073" y="507"/>
                        <a:pt x="17329" y="0"/>
                      </a:cubicBezTo>
                      <a:lnTo>
                        <a:pt x="18834" y="21548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57" name="Arc 287"/>
                <p:cNvSpPr>
                  <a:spLocks/>
                </p:cNvSpPr>
                <p:nvPr/>
              </p:nvSpPr>
              <p:spPr bwMode="auto">
                <a:xfrm>
                  <a:off x="3145" y="3510"/>
                  <a:ext cx="25" cy="85"/>
                </a:xfrm>
                <a:custGeom>
                  <a:avLst/>
                  <a:gdLst>
                    <a:gd name="T0" fmla="*/ 0 w 20350"/>
                    <a:gd name="T1" fmla="*/ 0 h 21541"/>
                    <a:gd name="T2" fmla="*/ 0 w 20350"/>
                    <a:gd name="T3" fmla="*/ 0 h 21541"/>
                    <a:gd name="T4" fmla="*/ 0 w 20350"/>
                    <a:gd name="T5" fmla="*/ 0 h 21541"/>
                    <a:gd name="T6" fmla="*/ 0 60000 65536"/>
                    <a:gd name="T7" fmla="*/ 0 60000 65536"/>
                    <a:gd name="T8" fmla="*/ 0 60000 65536"/>
                    <a:gd name="T9" fmla="*/ 0 w 20350"/>
                    <a:gd name="T10" fmla="*/ 0 h 21541"/>
                    <a:gd name="T11" fmla="*/ 20350 w 20350"/>
                    <a:gd name="T12" fmla="*/ 21541 h 2154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350" h="21541" fill="none" extrusionOk="0">
                      <a:moveTo>
                        <a:pt x="1595" y="0"/>
                      </a:moveTo>
                      <a:cubicBezTo>
                        <a:pt x="10127" y="632"/>
                        <a:pt x="17482" y="6240"/>
                        <a:pt x="20350" y="14300"/>
                      </a:cubicBezTo>
                    </a:path>
                    <a:path w="20350" h="21541" stroke="0" extrusionOk="0">
                      <a:moveTo>
                        <a:pt x="1595" y="0"/>
                      </a:moveTo>
                      <a:cubicBezTo>
                        <a:pt x="10127" y="632"/>
                        <a:pt x="17482" y="6240"/>
                        <a:pt x="20350" y="14300"/>
                      </a:cubicBezTo>
                      <a:lnTo>
                        <a:pt x="0" y="21541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58" name="Arc 288"/>
                <p:cNvSpPr>
                  <a:spLocks/>
                </p:cNvSpPr>
                <p:nvPr/>
              </p:nvSpPr>
              <p:spPr bwMode="auto">
                <a:xfrm>
                  <a:off x="3241" y="3526"/>
                  <a:ext cx="33" cy="49"/>
                </a:xfrm>
                <a:custGeom>
                  <a:avLst/>
                  <a:gdLst>
                    <a:gd name="T0" fmla="*/ 0 w 20474"/>
                    <a:gd name="T1" fmla="*/ 0 h 21460"/>
                    <a:gd name="T2" fmla="*/ 0 w 20474"/>
                    <a:gd name="T3" fmla="*/ 0 h 21460"/>
                    <a:gd name="T4" fmla="*/ 0 w 20474"/>
                    <a:gd name="T5" fmla="*/ 0 h 21460"/>
                    <a:gd name="T6" fmla="*/ 0 60000 65536"/>
                    <a:gd name="T7" fmla="*/ 0 60000 65536"/>
                    <a:gd name="T8" fmla="*/ 0 60000 65536"/>
                    <a:gd name="T9" fmla="*/ 0 w 20474"/>
                    <a:gd name="T10" fmla="*/ 0 h 21460"/>
                    <a:gd name="T11" fmla="*/ 20474 w 20474"/>
                    <a:gd name="T12" fmla="*/ 21460 h 2146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474" h="21460" fill="none" extrusionOk="0">
                      <a:moveTo>
                        <a:pt x="-1" y="14577"/>
                      </a:moveTo>
                      <a:cubicBezTo>
                        <a:pt x="2669" y="6633"/>
                        <a:pt x="9694" y="951"/>
                        <a:pt x="18020" y="-1"/>
                      </a:cubicBezTo>
                    </a:path>
                    <a:path w="20474" h="21460" stroke="0" extrusionOk="0">
                      <a:moveTo>
                        <a:pt x="-1" y="14577"/>
                      </a:moveTo>
                      <a:cubicBezTo>
                        <a:pt x="2669" y="6633"/>
                        <a:pt x="9694" y="951"/>
                        <a:pt x="18020" y="-1"/>
                      </a:cubicBezTo>
                      <a:lnTo>
                        <a:pt x="20474" y="2146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59" name="Arc 289"/>
                <p:cNvSpPr>
                  <a:spLocks/>
                </p:cNvSpPr>
                <p:nvPr/>
              </p:nvSpPr>
              <p:spPr bwMode="auto">
                <a:xfrm>
                  <a:off x="3148" y="3435"/>
                  <a:ext cx="6" cy="61"/>
                </a:xfrm>
                <a:custGeom>
                  <a:avLst/>
                  <a:gdLst>
                    <a:gd name="T0" fmla="*/ 0 w 19998"/>
                    <a:gd name="T1" fmla="*/ 0 h 21600"/>
                    <a:gd name="T2" fmla="*/ 0 w 19998"/>
                    <a:gd name="T3" fmla="*/ 0 h 21600"/>
                    <a:gd name="T4" fmla="*/ 0 w 19998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19998"/>
                    <a:gd name="T10" fmla="*/ 0 h 21600"/>
                    <a:gd name="T11" fmla="*/ 19998 w 19998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998" h="21600" fill="none" extrusionOk="0">
                      <a:moveTo>
                        <a:pt x="19997" y="8163"/>
                      </a:moveTo>
                      <a:cubicBezTo>
                        <a:pt x="16680" y="16289"/>
                        <a:pt x="8776" y="21600"/>
                        <a:pt x="-1" y="21600"/>
                      </a:cubicBezTo>
                    </a:path>
                    <a:path w="19998" h="21600" stroke="0" extrusionOk="0">
                      <a:moveTo>
                        <a:pt x="19997" y="8163"/>
                      </a:moveTo>
                      <a:cubicBezTo>
                        <a:pt x="16680" y="16289"/>
                        <a:pt x="8776" y="21600"/>
                        <a:pt x="-1" y="2160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60" name="Arc 290"/>
                <p:cNvSpPr>
                  <a:spLocks/>
                </p:cNvSpPr>
                <p:nvPr/>
              </p:nvSpPr>
              <p:spPr bwMode="auto">
                <a:xfrm>
                  <a:off x="3260" y="3435"/>
                  <a:ext cx="12" cy="74"/>
                </a:xfrm>
                <a:custGeom>
                  <a:avLst/>
                  <a:gdLst>
                    <a:gd name="T0" fmla="*/ 0 w 20572"/>
                    <a:gd name="T1" fmla="*/ 0 h 21342"/>
                    <a:gd name="T2" fmla="*/ 0 w 20572"/>
                    <a:gd name="T3" fmla="*/ 0 h 21342"/>
                    <a:gd name="T4" fmla="*/ 0 w 20572"/>
                    <a:gd name="T5" fmla="*/ 0 h 21342"/>
                    <a:gd name="T6" fmla="*/ 0 60000 65536"/>
                    <a:gd name="T7" fmla="*/ 0 60000 65536"/>
                    <a:gd name="T8" fmla="*/ 0 60000 65536"/>
                    <a:gd name="T9" fmla="*/ 0 w 20572"/>
                    <a:gd name="T10" fmla="*/ 0 h 21342"/>
                    <a:gd name="T11" fmla="*/ 20572 w 20572"/>
                    <a:gd name="T12" fmla="*/ 21342 h 2134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572" h="21342" fill="none" extrusionOk="0">
                      <a:moveTo>
                        <a:pt x="17243" y="21342"/>
                      </a:moveTo>
                      <a:cubicBezTo>
                        <a:pt x="9165" y="20082"/>
                        <a:pt x="2491" y="14369"/>
                        <a:pt x="-1" y="6583"/>
                      </a:cubicBezTo>
                    </a:path>
                    <a:path w="20572" h="21342" stroke="0" extrusionOk="0">
                      <a:moveTo>
                        <a:pt x="17243" y="21342"/>
                      </a:moveTo>
                      <a:cubicBezTo>
                        <a:pt x="9165" y="20082"/>
                        <a:pt x="2491" y="14369"/>
                        <a:pt x="-1" y="6583"/>
                      </a:cubicBezTo>
                      <a:lnTo>
                        <a:pt x="20572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</p:grpSp>
          <p:grpSp>
            <p:nvGrpSpPr>
              <p:cNvPr id="46" name="Group 291"/>
              <p:cNvGrpSpPr>
                <a:grpSpLocks/>
              </p:cNvGrpSpPr>
              <p:nvPr/>
            </p:nvGrpSpPr>
            <p:grpSpPr bwMode="auto">
              <a:xfrm>
                <a:off x="3176" y="3470"/>
                <a:ext cx="67" cy="84"/>
                <a:chOff x="3176" y="3470"/>
                <a:chExt cx="67" cy="84"/>
              </a:xfrm>
            </p:grpSpPr>
            <p:sp>
              <p:nvSpPr>
                <p:cNvPr id="47" name="Arc 292"/>
                <p:cNvSpPr>
                  <a:spLocks/>
                </p:cNvSpPr>
                <p:nvPr/>
              </p:nvSpPr>
              <p:spPr bwMode="auto">
                <a:xfrm>
                  <a:off x="3184" y="3476"/>
                  <a:ext cx="17" cy="3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21600" y="0"/>
                      </a:moveTo>
                      <a:cubicBezTo>
                        <a:pt x="21600" y="11929"/>
                        <a:pt x="11929" y="21599"/>
                        <a:pt x="0" y="21599"/>
                      </a:cubicBezTo>
                    </a:path>
                    <a:path w="21600" h="21600" stroke="0" extrusionOk="0">
                      <a:moveTo>
                        <a:pt x="21600" y="0"/>
                      </a:moveTo>
                      <a:cubicBezTo>
                        <a:pt x="21600" y="11929"/>
                        <a:pt x="11929" y="21599"/>
                        <a:pt x="0" y="2159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48" name="Arc 293"/>
                <p:cNvSpPr>
                  <a:spLocks/>
                </p:cNvSpPr>
                <p:nvPr/>
              </p:nvSpPr>
              <p:spPr bwMode="auto">
                <a:xfrm>
                  <a:off x="3214" y="3474"/>
                  <a:ext cx="20" cy="2"/>
                </a:xfrm>
                <a:custGeom>
                  <a:avLst/>
                  <a:gdLst>
                    <a:gd name="T0" fmla="*/ 0 w 21600"/>
                    <a:gd name="T1" fmla="*/ 0 h 21159"/>
                    <a:gd name="T2" fmla="*/ 0 w 21600"/>
                    <a:gd name="T3" fmla="*/ 0 h 21159"/>
                    <a:gd name="T4" fmla="*/ 0 w 21600"/>
                    <a:gd name="T5" fmla="*/ 0 h 21159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159"/>
                    <a:gd name="T11" fmla="*/ 21600 w 21600"/>
                    <a:gd name="T12" fmla="*/ 21159 h 21159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159" fill="none" extrusionOk="0">
                      <a:moveTo>
                        <a:pt x="17259" y="21159"/>
                      </a:moveTo>
                      <a:cubicBezTo>
                        <a:pt x="7212" y="19098"/>
                        <a:pt x="-1" y="10256"/>
                        <a:pt x="-1" y="-1"/>
                      </a:cubicBezTo>
                    </a:path>
                    <a:path w="21600" h="21159" stroke="0" extrusionOk="0">
                      <a:moveTo>
                        <a:pt x="17259" y="21159"/>
                      </a:moveTo>
                      <a:cubicBezTo>
                        <a:pt x="7212" y="19098"/>
                        <a:pt x="-1" y="10256"/>
                        <a:pt x="-1" y="-1"/>
                      </a:cubicBezTo>
                      <a:lnTo>
                        <a:pt x="21600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49" name="Arc 294"/>
                <p:cNvSpPr>
                  <a:spLocks/>
                </p:cNvSpPr>
                <p:nvPr/>
              </p:nvSpPr>
              <p:spPr bwMode="auto">
                <a:xfrm>
                  <a:off x="3202" y="3537"/>
                  <a:ext cx="22" cy="3"/>
                </a:xfrm>
                <a:custGeom>
                  <a:avLst/>
                  <a:gdLst>
                    <a:gd name="T0" fmla="*/ 0 w 20447"/>
                    <a:gd name="T1" fmla="*/ 0 h 21522"/>
                    <a:gd name="T2" fmla="*/ 0 w 20447"/>
                    <a:gd name="T3" fmla="*/ 0 h 21522"/>
                    <a:gd name="T4" fmla="*/ 0 w 20447"/>
                    <a:gd name="T5" fmla="*/ 0 h 21522"/>
                    <a:gd name="T6" fmla="*/ 0 60000 65536"/>
                    <a:gd name="T7" fmla="*/ 0 60000 65536"/>
                    <a:gd name="T8" fmla="*/ 0 60000 65536"/>
                    <a:gd name="T9" fmla="*/ 0 w 20447"/>
                    <a:gd name="T10" fmla="*/ 0 h 21522"/>
                    <a:gd name="T11" fmla="*/ 20447 w 20447"/>
                    <a:gd name="T12" fmla="*/ 21522 h 2152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447" h="21522" fill="none" extrusionOk="0">
                      <a:moveTo>
                        <a:pt x="0" y="14558"/>
                      </a:moveTo>
                      <a:cubicBezTo>
                        <a:pt x="2765" y="6440"/>
                        <a:pt x="10070" y="727"/>
                        <a:pt x="18614" y="-1"/>
                      </a:cubicBezTo>
                    </a:path>
                    <a:path w="20447" h="21522" stroke="0" extrusionOk="0">
                      <a:moveTo>
                        <a:pt x="0" y="14558"/>
                      </a:moveTo>
                      <a:cubicBezTo>
                        <a:pt x="2765" y="6440"/>
                        <a:pt x="10070" y="727"/>
                        <a:pt x="18614" y="-1"/>
                      </a:cubicBezTo>
                      <a:lnTo>
                        <a:pt x="20447" y="21522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50" name="Arc 295"/>
                <p:cNvSpPr>
                  <a:spLocks/>
                </p:cNvSpPr>
                <p:nvPr/>
              </p:nvSpPr>
              <p:spPr bwMode="auto">
                <a:xfrm>
                  <a:off x="3176" y="3515"/>
                  <a:ext cx="9" cy="39"/>
                </a:xfrm>
                <a:custGeom>
                  <a:avLst/>
                  <a:gdLst>
                    <a:gd name="T0" fmla="*/ 0 w 20098"/>
                    <a:gd name="T1" fmla="*/ 0 h 21495"/>
                    <a:gd name="T2" fmla="*/ 0 w 20098"/>
                    <a:gd name="T3" fmla="*/ 0 h 21495"/>
                    <a:gd name="T4" fmla="*/ 0 w 20098"/>
                    <a:gd name="T5" fmla="*/ 0 h 21495"/>
                    <a:gd name="T6" fmla="*/ 0 60000 65536"/>
                    <a:gd name="T7" fmla="*/ 0 60000 65536"/>
                    <a:gd name="T8" fmla="*/ 0 60000 65536"/>
                    <a:gd name="T9" fmla="*/ 0 w 20098"/>
                    <a:gd name="T10" fmla="*/ 0 h 21495"/>
                    <a:gd name="T11" fmla="*/ 20098 w 20098"/>
                    <a:gd name="T12" fmla="*/ 21495 h 2149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098" h="21495" fill="none" extrusionOk="0">
                      <a:moveTo>
                        <a:pt x="2123" y="-1"/>
                      </a:moveTo>
                      <a:cubicBezTo>
                        <a:pt x="10187" y="796"/>
                        <a:pt x="17128" y="6039"/>
                        <a:pt x="20097" y="13580"/>
                      </a:cubicBezTo>
                    </a:path>
                    <a:path w="20098" h="21495" stroke="0" extrusionOk="0">
                      <a:moveTo>
                        <a:pt x="2123" y="-1"/>
                      </a:moveTo>
                      <a:cubicBezTo>
                        <a:pt x="10187" y="796"/>
                        <a:pt x="17128" y="6039"/>
                        <a:pt x="20097" y="13580"/>
                      </a:cubicBezTo>
                      <a:lnTo>
                        <a:pt x="0" y="21495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51" name="Arc 296"/>
                <p:cNvSpPr>
                  <a:spLocks/>
                </p:cNvSpPr>
                <p:nvPr/>
              </p:nvSpPr>
              <p:spPr bwMode="auto">
                <a:xfrm>
                  <a:off x="3230" y="3522"/>
                  <a:ext cx="13" cy="21"/>
                </a:xfrm>
                <a:custGeom>
                  <a:avLst/>
                  <a:gdLst>
                    <a:gd name="T0" fmla="*/ 0 w 20492"/>
                    <a:gd name="T1" fmla="*/ 0 h 21383"/>
                    <a:gd name="T2" fmla="*/ 0 w 20492"/>
                    <a:gd name="T3" fmla="*/ 0 h 21383"/>
                    <a:gd name="T4" fmla="*/ 0 w 20492"/>
                    <a:gd name="T5" fmla="*/ 0 h 21383"/>
                    <a:gd name="T6" fmla="*/ 0 60000 65536"/>
                    <a:gd name="T7" fmla="*/ 0 60000 65536"/>
                    <a:gd name="T8" fmla="*/ 0 60000 65536"/>
                    <a:gd name="T9" fmla="*/ 0 w 20492"/>
                    <a:gd name="T10" fmla="*/ 0 h 21383"/>
                    <a:gd name="T11" fmla="*/ 20492 w 20492"/>
                    <a:gd name="T12" fmla="*/ 21383 h 2138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492" h="21383" fill="none" extrusionOk="0">
                      <a:moveTo>
                        <a:pt x="0" y="14552"/>
                      </a:moveTo>
                      <a:cubicBezTo>
                        <a:pt x="2587" y="6790"/>
                        <a:pt x="9337" y="1157"/>
                        <a:pt x="17437" y="0"/>
                      </a:cubicBezTo>
                    </a:path>
                    <a:path w="20492" h="21383" stroke="0" extrusionOk="0">
                      <a:moveTo>
                        <a:pt x="0" y="14552"/>
                      </a:moveTo>
                      <a:cubicBezTo>
                        <a:pt x="2587" y="6790"/>
                        <a:pt x="9337" y="1157"/>
                        <a:pt x="17437" y="0"/>
                      </a:cubicBezTo>
                      <a:lnTo>
                        <a:pt x="20492" y="21383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52" name="Arc 297"/>
                <p:cNvSpPr>
                  <a:spLocks/>
                </p:cNvSpPr>
                <p:nvPr/>
              </p:nvSpPr>
              <p:spPr bwMode="auto">
                <a:xfrm>
                  <a:off x="3178" y="3470"/>
                  <a:ext cx="4" cy="27"/>
                </a:xfrm>
                <a:custGeom>
                  <a:avLst/>
                  <a:gdLst>
                    <a:gd name="T0" fmla="*/ 0 w 25319"/>
                    <a:gd name="T1" fmla="*/ 0 h 21600"/>
                    <a:gd name="T2" fmla="*/ 0 w 25319"/>
                    <a:gd name="T3" fmla="*/ 0 h 21600"/>
                    <a:gd name="T4" fmla="*/ 0 w 25319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5319"/>
                    <a:gd name="T10" fmla="*/ 0 h 21600"/>
                    <a:gd name="T11" fmla="*/ 25319 w 25319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5319" h="21600" fill="none" extrusionOk="0">
                      <a:moveTo>
                        <a:pt x="25319" y="9943"/>
                      </a:moveTo>
                      <a:cubicBezTo>
                        <a:pt x="21605" y="17104"/>
                        <a:pt x="14211" y="21599"/>
                        <a:pt x="6144" y="21599"/>
                      </a:cubicBezTo>
                      <a:cubicBezTo>
                        <a:pt x="4063" y="21599"/>
                        <a:pt x="1994" y="21299"/>
                        <a:pt x="0" y="20707"/>
                      </a:cubicBezTo>
                    </a:path>
                    <a:path w="25319" h="21600" stroke="0" extrusionOk="0">
                      <a:moveTo>
                        <a:pt x="25319" y="9943"/>
                      </a:moveTo>
                      <a:cubicBezTo>
                        <a:pt x="21605" y="17104"/>
                        <a:pt x="14211" y="21599"/>
                        <a:pt x="6144" y="21599"/>
                      </a:cubicBezTo>
                      <a:cubicBezTo>
                        <a:pt x="4063" y="21599"/>
                        <a:pt x="1994" y="21299"/>
                        <a:pt x="0" y="20707"/>
                      </a:cubicBezTo>
                      <a:lnTo>
                        <a:pt x="6144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  <p:sp>
              <p:nvSpPr>
                <p:cNvPr id="53" name="Arc 298"/>
                <p:cNvSpPr>
                  <a:spLocks/>
                </p:cNvSpPr>
                <p:nvPr/>
              </p:nvSpPr>
              <p:spPr bwMode="auto">
                <a:xfrm>
                  <a:off x="3239" y="3471"/>
                  <a:ext cx="3" cy="33"/>
                </a:xfrm>
                <a:custGeom>
                  <a:avLst/>
                  <a:gdLst>
                    <a:gd name="T0" fmla="*/ 0 w 20746"/>
                    <a:gd name="T1" fmla="*/ 0 h 20397"/>
                    <a:gd name="T2" fmla="*/ 0 w 20746"/>
                    <a:gd name="T3" fmla="*/ 0 h 20397"/>
                    <a:gd name="T4" fmla="*/ 0 w 20746"/>
                    <a:gd name="T5" fmla="*/ 0 h 20397"/>
                    <a:gd name="T6" fmla="*/ 0 60000 65536"/>
                    <a:gd name="T7" fmla="*/ 0 60000 65536"/>
                    <a:gd name="T8" fmla="*/ 0 60000 65536"/>
                    <a:gd name="T9" fmla="*/ 0 w 20746"/>
                    <a:gd name="T10" fmla="*/ 0 h 20397"/>
                    <a:gd name="T11" fmla="*/ 20746 w 20746"/>
                    <a:gd name="T12" fmla="*/ 20397 h 2039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746" h="20397" fill="none" extrusionOk="0">
                      <a:moveTo>
                        <a:pt x="13638" y="20396"/>
                      </a:moveTo>
                      <a:cubicBezTo>
                        <a:pt x="7030" y="18094"/>
                        <a:pt x="1947" y="12733"/>
                        <a:pt x="-1" y="6013"/>
                      </a:cubicBezTo>
                    </a:path>
                    <a:path w="20746" h="20397" stroke="0" extrusionOk="0">
                      <a:moveTo>
                        <a:pt x="13638" y="20396"/>
                      </a:moveTo>
                      <a:cubicBezTo>
                        <a:pt x="7030" y="18094"/>
                        <a:pt x="1947" y="12733"/>
                        <a:pt x="-1" y="6013"/>
                      </a:cubicBezTo>
                      <a:lnTo>
                        <a:pt x="20746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eaLnBrk="0" hangingPunct="0"/>
                  <a:endParaRPr lang="en-US" sz="4000" b="1">
                    <a:ea typeface="Hei" charset="-122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Trebuchet MS" pitchFamily="34" charset="0"/>
                <a:ea typeface="ＭＳ Ｐゴシック"/>
                <a:cs typeface="ＭＳ Ｐゴシック"/>
              </a:rPr>
              <a:t>Information Mediator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81000" y="1704975"/>
            <a:ext cx="8569325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Virtual Integration Architecture: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</a:rPr>
              <a:t>Virtual organization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</a:rPr>
              <a:t>: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</a:rPr>
              <a:t> community of data providers and consumers that want to share data for specific purpose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</a:rPr>
              <a:t>Autonomous sources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</a:rPr>
              <a:t>: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</a:rPr>
              <a:t> data, control remains at sources; no change to access methods, schemas; data accessed real-time in response to user queries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</a:rPr>
              <a:t>Mediator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</a:rPr>
              <a:t>: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</a:rPr>
              <a:t> integrator defines domain schema and describes source contents</a:t>
            </a:r>
          </a:p>
          <a:p>
            <a:pPr marL="1143000" marR="0" lvl="2" indent="-2286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</a:rPr>
              <a:t>Domain schema: agreed upon view of the domain preferred by the virtual organization</a:t>
            </a:r>
          </a:p>
          <a:p>
            <a:pPr marL="1143000" marR="0" lvl="2" indent="-2286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</a:rPr>
              <a:t>Source descriptions: logical formulas relating source and domain schemas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66"/>
                </a:solidFill>
              </a:rPr>
              <a:t>Information Mediator</a:t>
            </a:r>
            <a:endParaRPr lang="en-US" dirty="0">
              <a:solidFill>
                <a:srgbClr val="FFFF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22437"/>
            <a:ext cx="8229600" cy="4525963"/>
          </a:xfrm>
        </p:spPr>
        <p:txBody>
          <a:bodyPr/>
          <a:lstStyle/>
          <a:p>
            <a:pPr lvl="0" defTabSz="914400"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kern="0" dirty="0" smtClean="0"/>
              <a:t>Query Answering</a:t>
            </a:r>
          </a:p>
          <a:p>
            <a:pPr lvl="1" defTabSz="914400" eaLnBrk="1" hangingPunct="1">
              <a:lnSpc>
                <a:spcPct val="90000"/>
              </a:lnSpc>
              <a:buFont typeface="Arial" charset="0"/>
              <a:buChar char="–"/>
              <a:defRPr/>
            </a:pPr>
            <a:r>
              <a:rPr lang="en-US" kern="0" dirty="0" smtClean="0"/>
              <a:t>User writes query in domain schema</a:t>
            </a:r>
          </a:p>
          <a:p>
            <a:pPr lvl="1" defTabSz="914400" eaLnBrk="1" hangingPunct="1">
              <a:lnSpc>
                <a:spcPct val="90000"/>
              </a:lnSpc>
              <a:buFont typeface="Arial" charset="0"/>
              <a:buChar char="–"/>
              <a:defRPr/>
            </a:pPr>
            <a:r>
              <a:rPr lang="en-US" kern="0" dirty="0" smtClean="0"/>
              <a:t>Mediator:</a:t>
            </a:r>
          </a:p>
          <a:p>
            <a:pPr lvl="2" defTabSz="914400"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kern="0" dirty="0" smtClean="0"/>
              <a:t>Determines sources relevant to user query</a:t>
            </a:r>
          </a:p>
          <a:p>
            <a:pPr lvl="2" defTabSz="914400"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kern="0" dirty="0" smtClean="0"/>
              <a:t>Rewrites query in sources schemas</a:t>
            </a:r>
          </a:p>
          <a:p>
            <a:pPr lvl="2" defTabSz="914400"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kern="0" dirty="0" smtClean="0"/>
              <a:t>Breaks query into sub-queries for sources</a:t>
            </a:r>
          </a:p>
          <a:p>
            <a:pPr lvl="2" defTabSz="914400"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kern="0" dirty="0" smtClean="0"/>
              <a:t>Optimizes query evaluation plan</a:t>
            </a:r>
          </a:p>
          <a:p>
            <a:pPr lvl="2" defTabSz="914400"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kern="0" dirty="0" smtClean="0"/>
              <a:t>Combines answers from sources</a:t>
            </a:r>
          </a:p>
          <a:p>
            <a:pPr lvl="1" defTabSz="914400" eaLnBrk="1" hangingPunct="1">
              <a:lnSpc>
                <a:spcPct val="90000"/>
              </a:lnSpc>
              <a:buFont typeface="Arial" charset="0"/>
              <a:buChar char="–"/>
              <a:defRPr/>
            </a:pPr>
            <a:r>
              <a:rPr lang="en-US" kern="0" dirty="0" smtClean="0"/>
              <a:t>Efficient query evaluation</a:t>
            </a:r>
          </a:p>
          <a:p>
            <a:pPr lvl="2" defTabSz="914400"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kern="0" dirty="0" smtClean="0"/>
              <a:t>Streaming dataflow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FFFF66"/>
                </a:solidFill>
                <a:latin typeface="Trebuchet MS" pitchFamily="34" charset="0"/>
                <a:ea typeface="ＭＳ Ｐゴシック"/>
              </a:rPr>
              <a:t>Information Mediator</a:t>
            </a:r>
          </a:p>
        </p:txBody>
      </p:sp>
      <p:sp>
        <p:nvSpPr>
          <p:cNvPr id="5" name="Rectangle 4"/>
          <p:cNvSpPr/>
          <p:nvPr/>
        </p:nvSpPr>
        <p:spPr>
          <a:xfrm>
            <a:off x="1752600" y="1828800"/>
            <a:ext cx="5562600" cy="41910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/>
        </p:nvSpPr>
        <p:spPr bwMode="auto">
          <a:xfrm>
            <a:off x="4022725" y="53340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fld id="{41FC03BD-60B5-48D9-B1C8-DBB2469CDBEA}" type="slidenum">
              <a:rPr lang="en-US" sz="1400">
                <a:latin typeface="Times" charset="0"/>
                <a:ea typeface="Hei" charset="-122"/>
              </a:rPr>
              <a:pPr algn="r" eaLnBrk="0" hangingPunct="0"/>
              <a:t>17</a:t>
            </a:fld>
            <a:endParaRPr lang="en-US" sz="1400">
              <a:latin typeface="Times" charset="0"/>
              <a:ea typeface="Hei" charset="-122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743200" y="3475038"/>
            <a:ext cx="847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>
                <a:solidFill>
                  <a:schemeClr val="tx2"/>
                </a:solidFill>
                <a:latin typeface="R Frutiger Roman" charset="0"/>
                <a:ea typeface="Hei" charset="-122"/>
              </a:rPr>
              <a:t>Mediator</a:t>
            </a:r>
            <a:endParaRPr lang="en-US" sz="3600" b="1">
              <a:solidFill>
                <a:schemeClr val="tx2"/>
              </a:solidFill>
              <a:latin typeface="R Frutiger Roman" charset="0"/>
              <a:ea typeface="Hei" charset="-122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914650" y="2824163"/>
            <a:ext cx="58261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 b="1">
                <a:solidFill>
                  <a:schemeClr val="tx2"/>
                </a:solidFill>
                <a:latin typeface="R Frutiger Roman" charset="0"/>
                <a:ea typeface="Hei" charset="-122"/>
              </a:rPr>
              <a:t>Domain</a:t>
            </a:r>
          </a:p>
          <a:p>
            <a:pPr algn="ctr"/>
            <a:r>
              <a:rPr lang="en-US" sz="1200" b="1">
                <a:solidFill>
                  <a:schemeClr val="tx2"/>
                </a:solidFill>
                <a:latin typeface="R Frutiger Roman" charset="0"/>
                <a:ea typeface="Hei" charset="-122"/>
              </a:rPr>
              <a:t>Schema</a:t>
            </a:r>
            <a:endParaRPr lang="en-US" sz="4000" b="1">
              <a:solidFill>
                <a:schemeClr val="tx2"/>
              </a:solidFill>
              <a:latin typeface="R Frutiger Roman" charset="0"/>
              <a:ea typeface="Hei" charset="-122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3754437" y="2476500"/>
            <a:ext cx="1495425" cy="3603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200" b="1" dirty="0">
                <a:ea typeface="Hei" charset="-122"/>
              </a:rPr>
              <a:t>User queries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775075" y="3127375"/>
            <a:ext cx="1481137" cy="1014413"/>
            <a:chOff x="6157913" y="4270375"/>
            <a:chExt cx="1481137" cy="1014413"/>
          </a:xfrm>
        </p:grpSpPr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6169025" y="4589463"/>
              <a:ext cx="1470025" cy="1588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6169025" y="4932363"/>
              <a:ext cx="1460500" cy="1588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6157913" y="4270375"/>
              <a:ext cx="1474787" cy="10144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US" sz="1200" b="1" dirty="0">
                  <a:ea typeface="Hei" charset="-122"/>
                </a:rPr>
                <a:t>Reformulation</a:t>
              </a:r>
            </a:p>
            <a:p>
              <a:pPr algn="ctr" eaLnBrk="0" hangingPunct="0"/>
              <a:endParaRPr lang="en-US" sz="1200" b="1" dirty="0">
                <a:ea typeface="Hei" charset="-122"/>
              </a:endParaRPr>
            </a:p>
            <a:p>
              <a:pPr algn="ctr" eaLnBrk="0" hangingPunct="0"/>
              <a:r>
                <a:rPr lang="en-US" sz="1200" b="1" dirty="0">
                  <a:ea typeface="Hei" charset="-122"/>
                </a:rPr>
                <a:t>Optimizer</a:t>
              </a:r>
            </a:p>
            <a:p>
              <a:pPr algn="ctr" eaLnBrk="0" hangingPunct="0"/>
              <a:endParaRPr lang="en-US" sz="1200" b="1" dirty="0">
                <a:ea typeface="Hei" charset="-122"/>
              </a:endParaRPr>
            </a:p>
            <a:p>
              <a:pPr algn="ctr" eaLnBrk="0" hangingPunct="0"/>
              <a:r>
                <a:rPr lang="en-US" sz="1200" b="1" dirty="0">
                  <a:ea typeface="Hei" charset="-122"/>
                </a:rPr>
                <a:t>Execution Engine</a:t>
              </a:r>
            </a:p>
          </p:txBody>
        </p:sp>
      </p:grpSp>
      <p:cxnSp>
        <p:nvCxnSpPr>
          <p:cNvPr id="14" name="AutoShape 14"/>
          <p:cNvCxnSpPr>
            <a:cxnSpLocks noChangeShapeType="1"/>
            <a:stCxn id="9" idx="4"/>
          </p:cNvCxnSpPr>
          <p:nvPr/>
        </p:nvCxnSpPr>
        <p:spPr bwMode="auto">
          <a:xfrm>
            <a:off x="4502150" y="2836863"/>
            <a:ext cx="11112" cy="2905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5" name="AutoShape 15"/>
          <p:cNvCxnSpPr>
            <a:cxnSpLocks noChangeShapeType="1"/>
            <a:endCxn id="22" idx="0"/>
          </p:cNvCxnSpPr>
          <p:nvPr/>
        </p:nvCxnSpPr>
        <p:spPr bwMode="auto">
          <a:xfrm>
            <a:off x="4513262" y="4141788"/>
            <a:ext cx="1233488" cy="2047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6" name="AutoShape 16"/>
          <p:cNvCxnSpPr>
            <a:cxnSpLocks noChangeShapeType="1"/>
            <a:endCxn id="18" idx="1"/>
          </p:cNvCxnSpPr>
          <p:nvPr/>
        </p:nvCxnSpPr>
        <p:spPr bwMode="auto">
          <a:xfrm flipH="1">
            <a:off x="3482975" y="4141788"/>
            <a:ext cx="1030287" cy="636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" name="AutoShape 17"/>
          <p:cNvCxnSpPr>
            <a:cxnSpLocks noChangeShapeType="1"/>
            <a:stCxn id="21" idx="2"/>
            <a:endCxn id="19" idx="0"/>
          </p:cNvCxnSpPr>
          <p:nvPr/>
        </p:nvCxnSpPr>
        <p:spPr bwMode="auto">
          <a:xfrm flipH="1">
            <a:off x="4641850" y="4630738"/>
            <a:ext cx="142875" cy="1476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8" name="AutoShape 19"/>
          <p:cNvSpPr>
            <a:spLocks noChangeArrowheads="1"/>
          </p:cNvSpPr>
          <p:nvPr/>
        </p:nvSpPr>
        <p:spPr bwMode="auto">
          <a:xfrm>
            <a:off x="3127375" y="4778375"/>
            <a:ext cx="709612" cy="614363"/>
          </a:xfrm>
          <a:prstGeom prst="can">
            <a:avLst>
              <a:gd name="adj" fmla="val 1924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200" b="1">
                <a:ea typeface="Hei" charset="-122"/>
              </a:rPr>
              <a:t>Data</a:t>
            </a:r>
          </a:p>
          <a:p>
            <a:pPr algn="ctr" eaLnBrk="0" hangingPunct="0"/>
            <a:r>
              <a:rPr lang="en-US" sz="1200" b="1">
                <a:ea typeface="Hei" charset="-122"/>
              </a:rPr>
              <a:t>Source</a:t>
            </a:r>
          </a:p>
        </p:txBody>
      </p:sp>
      <p:sp>
        <p:nvSpPr>
          <p:cNvPr id="19" name="AutoShape 20"/>
          <p:cNvSpPr>
            <a:spLocks noChangeArrowheads="1"/>
          </p:cNvSpPr>
          <p:nvPr/>
        </p:nvSpPr>
        <p:spPr bwMode="auto">
          <a:xfrm>
            <a:off x="4286250" y="4778375"/>
            <a:ext cx="709612" cy="508000"/>
          </a:xfrm>
          <a:prstGeom prst="foldedCorner">
            <a:avLst>
              <a:gd name="adj" fmla="val 125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200" b="1">
                <a:ea typeface="Hei" charset="-122"/>
              </a:rPr>
              <a:t>Data </a:t>
            </a:r>
          </a:p>
          <a:p>
            <a:pPr algn="ctr" eaLnBrk="0" hangingPunct="0"/>
            <a:r>
              <a:rPr lang="en-US" sz="1200" b="1">
                <a:ea typeface="Hei" charset="-122"/>
              </a:rPr>
              <a:t>Source</a:t>
            </a:r>
          </a:p>
        </p:txBody>
      </p:sp>
      <p:sp>
        <p:nvSpPr>
          <p:cNvPr id="20" name="AutoShape 21"/>
          <p:cNvSpPr>
            <a:spLocks noChangeArrowheads="1"/>
          </p:cNvSpPr>
          <p:nvPr/>
        </p:nvSpPr>
        <p:spPr bwMode="auto">
          <a:xfrm>
            <a:off x="5467350" y="4778375"/>
            <a:ext cx="793750" cy="650875"/>
          </a:xfrm>
          <a:prstGeom prst="flowChartMulti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200" b="1">
                <a:ea typeface="Hei" charset="-122"/>
              </a:rPr>
              <a:t>Data</a:t>
            </a:r>
          </a:p>
          <a:p>
            <a:pPr algn="ctr" eaLnBrk="0" hangingPunct="0"/>
            <a:r>
              <a:rPr lang="en-US" sz="1200" b="1">
                <a:ea typeface="Hei" charset="-122"/>
              </a:rPr>
              <a:t>Source</a:t>
            </a:r>
          </a:p>
        </p:txBody>
      </p: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4378325" y="4346575"/>
            <a:ext cx="811212" cy="284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200" b="1">
                <a:ea typeface="Hei" charset="-122"/>
              </a:rPr>
              <a:t>Wrapper</a:t>
            </a: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5340350" y="4346575"/>
            <a:ext cx="811212" cy="284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200" b="1">
                <a:ea typeface="Hei" charset="-122"/>
              </a:rPr>
              <a:t>Wrapper</a:t>
            </a:r>
          </a:p>
        </p:txBody>
      </p:sp>
      <p:cxnSp>
        <p:nvCxnSpPr>
          <p:cNvPr id="23" name="AutoShape 24"/>
          <p:cNvCxnSpPr>
            <a:cxnSpLocks noChangeShapeType="1"/>
            <a:endCxn id="21" idx="0"/>
          </p:cNvCxnSpPr>
          <p:nvPr/>
        </p:nvCxnSpPr>
        <p:spPr bwMode="auto">
          <a:xfrm>
            <a:off x="4513262" y="4141788"/>
            <a:ext cx="271463" cy="2047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4" name="AutoShape 25"/>
          <p:cNvCxnSpPr>
            <a:cxnSpLocks noChangeShapeType="1"/>
            <a:stCxn id="22" idx="2"/>
            <a:endCxn id="20" idx="0"/>
          </p:cNvCxnSpPr>
          <p:nvPr/>
        </p:nvCxnSpPr>
        <p:spPr bwMode="auto">
          <a:xfrm>
            <a:off x="5746750" y="4630738"/>
            <a:ext cx="117475" cy="1476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2997200" y="4200525"/>
            <a:ext cx="6492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200" b="1">
                <a:solidFill>
                  <a:schemeClr val="tx2"/>
                </a:solidFill>
                <a:latin typeface="R Frutiger Roman" charset="0"/>
                <a:ea typeface="Hei" charset="-122"/>
              </a:rPr>
              <a:t>Sources </a:t>
            </a:r>
          </a:p>
          <a:p>
            <a:pPr algn="ctr"/>
            <a:r>
              <a:rPr lang="en-US" sz="1200" b="1">
                <a:solidFill>
                  <a:schemeClr val="tx2"/>
                </a:solidFill>
                <a:latin typeface="R Frutiger Roman" charset="0"/>
                <a:ea typeface="Hei" charset="-122"/>
              </a:rPr>
              <a:t>schemas</a:t>
            </a:r>
            <a:endParaRPr lang="en-US" sz="4000" b="1">
              <a:solidFill>
                <a:schemeClr val="tx2"/>
              </a:solidFill>
              <a:latin typeface="R Frutiger Roman" charset="0"/>
              <a:ea typeface="Hei" charset="-122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V="1">
            <a:off x="3517900" y="2767013"/>
            <a:ext cx="174625" cy="123825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>
            <a:off x="3527425" y="3081338"/>
            <a:ext cx="174625" cy="123825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" name="AutoShape 13"/>
          <p:cNvSpPr>
            <a:spLocks noChangeArrowheads="1"/>
          </p:cNvSpPr>
          <p:nvPr/>
        </p:nvSpPr>
        <p:spPr bwMode="auto">
          <a:xfrm>
            <a:off x="5414962" y="2974975"/>
            <a:ext cx="1287463" cy="614363"/>
          </a:xfrm>
          <a:prstGeom prst="can">
            <a:avLst>
              <a:gd name="adj" fmla="val 1924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200" b="1">
                <a:ea typeface="Hei" charset="-122"/>
              </a:rPr>
              <a:t>Logical Source</a:t>
            </a:r>
          </a:p>
          <a:p>
            <a:pPr algn="ctr" eaLnBrk="0" hangingPunct="0"/>
            <a:r>
              <a:rPr lang="en-US" sz="1200" b="1">
                <a:ea typeface="Hei" charset="-122"/>
              </a:rPr>
              <a:t>Descriptions</a:t>
            </a: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>
            <a:off x="5237162" y="3298825"/>
            <a:ext cx="1889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FF66"/>
                </a:solidFill>
                <a:latin typeface="Trebuchet MS" pitchFamily="34" charset="0"/>
                <a:ea typeface="ＭＳ Ｐゴシック"/>
              </a:rPr>
              <a:t>Mediator Use Case - CVRG</a:t>
            </a: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>
            <a:off x="233363" y="3846513"/>
            <a:ext cx="1693862" cy="942975"/>
          </a:xfrm>
          <a:prstGeom prst="can">
            <a:avLst>
              <a:gd name="adj" fmla="val 17227"/>
            </a:avLst>
          </a:prstGeom>
          <a:solidFill>
            <a:srgbClr val="0066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2000" b="1">
                <a:solidFill>
                  <a:schemeClr val="bg1"/>
                </a:solidFill>
                <a:ea typeface="Hei" charset="-122"/>
              </a:rPr>
              <a:t>ECG_Mesa</a:t>
            </a:r>
          </a:p>
          <a:p>
            <a:pPr algn="ctr" eaLnBrk="0" hangingPunct="0"/>
            <a:r>
              <a:rPr lang="en-US" sz="2000" b="1">
                <a:solidFill>
                  <a:schemeClr val="bg1"/>
                </a:solidFill>
                <a:ea typeface="Hei" charset="-122"/>
              </a:rPr>
              <a:t>(MySQL DB)</a:t>
            </a:r>
          </a:p>
        </p:txBody>
      </p:sp>
      <p:cxnSp>
        <p:nvCxnSpPr>
          <p:cNvPr id="14" name="AutoShape 16"/>
          <p:cNvCxnSpPr>
            <a:cxnSpLocks noChangeShapeType="1"/>
            <a:stCxn id="13" idx="1"/>
            <a:endCxn id="17" idx="2"/>
          </p:cNvCxnSpPr>
          <p:nvPr/>
        </p:nvCxnSpPr>
        <p:spPr bwMode="auto">
          <a:xfrm flipV="1">
            <a:off x="1081088" y="3709988"/>
            <a:ext cx="3560762" cy="12223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3132138" y="3073400"/>
            <a:ext cx="3019425" cy="617538"/>
          </a:xfrm>
          <a:prstGeom prst="rect">
            <a:avLst/>
          </a:prstGeom>
          <a:solidFill>
            <a:srgbClr val="FFDB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3200" b="1">
                <a:ea typeface="Hei" charset="-122"/>
              </a:rPr>
              <a:t>BIRN Mediator</a:t>
            </a:r>
            <a:endParaRPr lang="en-US" sz="3200" b="1" baseline="30000">
              <a:ea typeface="Hei" charset="-122"/>
            </a:endParaRPr>
          </a:p>
        </p:txBody>
      </p:sp>
      <p:sp>
        <p:nvSpPr>
          <p:cNvPr id="18" name="Line 4"/>
          <p:cNvSpPr>
            <a:spLocks noChangeShapeType="1"/>
          </p:cNvSpPr>
          <p:nvPr/>
        </p:nvSpPr>
        <p:spPr bwMode="auto">
          <a:xfrm>
            <a:off x="4548188" y="2484438"/>
            <a:ext cx="9525" cy="631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0" name="Line 5"/>
          <p:cNvSpPr>
            <a:spLocks noChangeShapeType="1"/>
          </p:cNvSpPr>
          <p:nvPr/>
        </p:nvSpPr>
        <p:spPr bwMode="auto">
          <a:xfrm flipH="1" flipV="1">
            <a:off x="4800600" y="2514600"/>
            <a:ext cx="3175" cy="5397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5961063" y="1830388"/>
            <a:ext cx="1276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dirty="0">
                <a:solidFill>
                  <a:schemeClr val="bg1"/>
                </a:solidFill>
                <a:ea typeface="Hei" charset="-122"/>
              </a:rPr>
              <a:t>Integrated </a:t>
            </a:r>
          </a:p>
          <a:p>
            <a:pPr algn="ctr" eaLnBrk="0" hangingPunct="0"/>
            <a:r>
              <a:rPr lang="en-US" dirty="0">
                <a:solidFill>
                  <a:schemeClr val="bg1"/>
                </a:solidFill>
                <a:ea typeface="Hei" charset="-122"/>
              </a:rPr>
              <a:t>results</a:t>
            </a:r>
          </a:p>
        </p:txBody>
      </p:sp>
      <p:sp>
        <p:nvSpPr>
          <p:cNvPr id="22" name="AutoShape 7"/>
          <p:cNvSpPr>
            <a:spLocks noChangeArrowheads="1"/>
          </p:cNvSpPr>
          <p:nvPr/>
        </p:nvSpPr>
        <p:spPr bwMode="auto">
          <a:xfrm>
            <a:off x="2033588" y="3005138"/>
            <a:ext cx="1119187" cy="492125"/>
          </a:xfrm>
          <a:prstGeom prst="can">
            <a:avLst>
              <a:gd name="adj" fmla="val 12079"/>
            </a:avLst>
          </a:prstGeom>
          <a:solidFill>
            <a:srgbClr val="FFDB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000" b="1">
                <a:ea typeface="Hei" charset="-122"/>
              </a:rPr>
              <a:t>Logical Source</a:t>
            </a:r>
          </a:p>
          <a:p>
            <a:pPr algn="ctr" eaLnBrk="0" hangingPunct="0"/>
            <a:r>
              <a:rPr lang="en-US" sz="1000" b="1">
                <a:ea typeface="Hei" charset="-122"/>
              </a:rPr>
              <a:t>descriptions</a:t>
            </a:r>
          </a:p>
        </p:txBody>
      </p:sp>
      <p:sp>
        <p:nvSpPr>
          <p:cNvPr id="23" name="AutoShape 9"/>
          <p:cNvSpPr>
            <a:spLocks noChangeArrowheads="1"/>
          </p:cNvSpPr>
          <p:nvPr/>
        </p:nvSpPr>
        <p:spPr bwMode="auto">
          <a:xfrm>
            <a:off x="5021263" y="5256213"/>
            <a:ext cx="1776412" cy="1463675"/>
          </a:xfrm>
          <a:prstGeom prst="cube">
            <a:avLst>
              <a:gd name="adj" fmla="val 10440"/>
            </a:avLst>
          </a:prstGeom>
          <a:solidFill>
            <a:srgbClr val="C269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2000" b="1">
                <a:ea typeface="Hei" charset="-122"/>
              </a:rPr>
              <a:t>Chesnokov</a:t>
            </a:r>
          </a:p>
          <a:p>
            <a:pPr algn="ctr" eaLnBrk="0" hangingPunct="0"/>
            <a:r>
              <a:rPr lang="en-US" sz="2000" b="1">
                <a:ea typeface="Hei" charset="-122"/>
              </a:rPr>
              <a:t>Analysis</a:t>
            </a:r>
          </a:p>
          <a:p>
            <a:pPr algn="ctr" eaLnBrk="0" hangingPunct="0"/>
            <a:r>
              <a:rPr lang="en-US" sz="2000" b="1">
                <a:ea typeface="Hei" charset="-122"/>
              </a:rPr>
              <a:t>(eXistDB</a:t>
            </a:r>
          </a:p>
          <a:p>
            <a:pPr algn="ctr" eaLnBrk="0" hangingPunct="0"/>
            <a:r>
              <a:rPr lang="en-US" sz="2000" b="1">
                <a:ea typeface="Hei" charset="-122"/>
              </a:rPr>
              <a:t>XML DBMS)</a:t>
            </a:r>
          </a:p>
        </p:txBody>
      </p:sp>
      <p:sp>
        <p:nvSpPr>
          <p:cNvPr id="27" name="AutoShape 10"/>
          <p:cNvSpPr>
            <a:spLocks noChangeArrowheads="1"/>
          </p:cNvSpPr>
          <p:nvPr/>
        </p:nvSpPr>
        <p:spPr bwMode="auto">
          <a:xfrm>
            <a:off x="2770188" y="5332413"/>
            <a:ext cx="2116137" cy="1385887"/>
          </a:xfrm>
          <a:prstGeom prst="can">
            <a:avLst>
              <a:gd name="adj" fmla="val 18472"/>
            </a:avLst>
          </a:prstGeom>
          <a:solidFill>
            <a:srgbClr val="0066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2000" b="1">
                <a:solidFill>
                  <a:schemeClr val="bg1"/>
                </a:solidFill>
                <a:ea typeface="Hei" charset="-122"/>
              </a:rPr>
              <a:t>Image Metadata</a:t>
            </a:r>
          </a:p>
          <a:p>
            <a:pPr algn="ctr" eaLnBrk="0" hangingPunct="0"/>
            <a:r>
              <a:rPr lang="en-US" sz="2000" b="1">
                <a:solidFill>
                  <a:schemeClr val="bg1"/>
                </a:solidFill>
                <a:ea typeface="Hei" charset="-122"/>
              </a:rPr>
              <a:t>dcm4che PACS</a:t>
            </a:r>
          </a:p>
          <a:p>
            <a:pPr algn="ctr" eaLnBrk="0" hangingPunct="0"/>
            <a:r>
              <a:rPr lang="en-US" sz="2000" b="1">
                <a:solidFill>
                  <a:schemeClr val="bg1"/>
                </a:solidFill>
                <a:ea typeface="Hei" charset="-122"/>
              </a:rPr>
              <a:t>(MySQL DB)</a:t>
            </a:r>
          </a:p>
        </p:txBody>
      </p:sp>
      <p:sp>
        <p:nvSpPr>
          <p:cNvPr id="28" name="AutoShape 11"/>
          <p:cNvSpPr>
            <a:spLocks noChangeArrowheads="1"/>
          </p:cNvSpPr>
          <p:nvPr/>
        </p:nvSpPr>
        <p:spPr bwMode="auto">
          <a:xfrm>
            <a:off x="7248525" y="3649663"/>
            <a:ext cx="1895475" cy="1122362"/>
          </a:xfrm>
          <a:prstGeom prst="cube">
            <a:avLst>
              <a:gd name="adj" fmla="val 10440"/>
            </a:avLst>
          </a:prstGeom>
          <a:solidFill>
            <a:srgbClr val="C269B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2000" b="1">
                <a:ea typeface="Hei" charset="-122"/>
              </a:rPr>
              <a:t>WaveformDB</a:t>
            </a:r>
          </a:p>
          <a:p>
            <a:pPr algn="ctr" eaLnBrk="0" hangingPunct="0"/>
            <a:r>
              <a:rPr lang="en-US" sz="2000" b="1">
                <a:ea typeface="Hei" charset="-122"/>
              </a:rPr>
              <a:t>(eXistDB</a:t>
            </a:r>
          </a:p>
          <a:p>
            <a:pPr algn="ctr" eaLnBrk="0" hangingPunct="0"/>
            <a:r>
              <a:rPr lang="en-US" sz="2000" b="1">
                <a:ea typeface="Hei" charset="-122"/>
              </a:rPr>
              <a:t>XML DBMS)</a:t>
            </a:r>
          </a:p>
        </p:txBody>
      </p:sp>
      <p:sp>
        <p:nvSpPr>
          <p:cNvPr id="29" name="AutoShape 12"/>
          <p:cNvSpPr>
            <a:spLocks noChangeArrowheads="1"/>
          </p:cNvSpPr>
          <p:nvPr/>
        </p:nvSpPr>
        <p:spPr bwMode="auto">
          <a:xfrm>
            <a:off x="161925" y="5094288"/>
            <a:ext cx="2490788" cy="779462"/>
          </a:xfrm>
          <a:prstGeom prst="foldedCorner">
            <a:avLst>
              <a:gd name="adj" fmla="val 12500"/>
            </a:avLst>
          </a:prstGeom>
          <a:solidFill>
            <a:srgbClr val="CC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2000" b="1">
                <a:ea typeface="Hei" charset="-122"/>
              </a:rPr>
              <a:t>DICOM Image Files</a:t>
            </a:r>
          </a:p>
          <a:p>
            <a:pPr algn="ctr" eaLnBrk="0" hangingPunct="0"/>
            <a:r>
              <a:rPr lang="en-US" sz="2000" b="1">
                <a:ea typeface="Hei" charset="-122"/>
              </a:rPr>
              <a:t>(file system)</a:t>
            </a:r>
          </a:p>
        </p:txBody>
      </p:sp>
      <p:sp>
        <p:nvSpPr>
          <p:cNvPr id="30" name="AutoShape 13"/>
          <p:cNvSpPr>
            <a:spLocks noChangeArrowheads="1"/>
          </p:cNvSpPr>
          <p:nvPr/>
        </p:nvSpPr>
        <p:spPr bwMode="auto">
          <a:xfrm>
            <a:off x="6916738" y="5249863"/>
            <a:ext cx="2068512" cy="779462"/>
          </a:xfrm>
          <a:prstGeom prst="foldedCorner">
            <a:avLst>
              <a:gd name="adj" fmla="val 12500"/>
            </a:avLst>
          </a:prstGeom>
          <a:solidFill>
            <a:srgbClr val="CC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2000" b="1">
                <a:ea typeface="Hei" charset="-122"/>
              </a:rPr>
              <a:t>Waveform Files</a:t>
            </a:r>
          </a:p>
          <a:p>
            <a:pPr algn="ctr" eaLnBrk="0" hangingPunct="0"/>
            <a:r>
              <a:rPr lang="en-US" sz="2000" b="1">
                <a:ea typeface="Hei" charset="-122"/>
              </a:rPr>
              <a:t>(file system)</a:t>
            </a:r>
          </a:p>
        </p:txBody>
      </p:sp>
      <p:cxnSp>
        <p:nvCxnSpPr>
          <p:cNvPr id="31" name="AutoShape 14"/>
          <p:cNvCxnSpPr>
            <a:cxnSpLocks noChangeShapeType="1"/>
            <a:stCxn id="27" idx="1"/>
            <a:endCxn id="17" idx="2"/>
          </p:cNvCxnSpPr>
          <p:nvPr/>
        </p:nvCxnSpPr>
        <p:spPr bwMode="auto">
          <a:xfrm flipV="1">
            <a:off x="3829050" y="3709988"/>
            <a:ext cx="812800" cy="160813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2" name="AutoShape 15"/>
          <p:cNvCxnSpPr>
            <a:cxnSpLocks noChangeShapeType="1"/>
            <a:stCxn id="29" idx="0"/>
            <a:endCxn id="17" idx="2"/>
          </p:cNvCxnSpPr>
          <p:nvPr/>
        </p:nvCxnSpPr>
        <p:spPr bwMode="auto">
          <a:xfrm flipV="1">
            <a:off x="1408113" y="3709988"/>
            <a:ext cx="3233737" cy="13843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3" name="AutoShape 17"/>
          <p:cNvCxnSpPr>
            <a:cxnSpLocks noChangeShapeType="1"/>
            <a:stCxn id="23" idx="0"/>
            <a:endCxn id="17" idx="2"/>
          </p:cNvCxnSpPr>
          <p:nvPr/>
        </p:nvCxnSpPr>
        <p:spPr bwMode="auto">
          <a:xfrm flipH="1" flipV="1">
            <a:off x="4641850" y="3709988"/>
            <a:ext cx="1344613" cy="15462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4" name="AutoShape 18"/>
          <p:cNvCxnSpPr>
            <a:cxnSpLocks noChangeShapeType="1"/>
            <a:stCxn id="30" idx="0"/>
            <a:endCxn id="17" idx="2"/>
          </p:cNvCxnSpPr>
          <p:nvPr/>
        </p:nvCxnSpPr>
        <p:spPr bwMode="auto">
          <a:xfrm flipH="1" flipV="1">
            <a:off x="4641850" y="3709988"/>
            <a:ext cx="3309938" cy="15398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5" name="AutoShape 19"/>
          <p:cNvCxnSpPr>
            <a:cxnSpLocks noChangeShapeType="1"/>
            <a:stCxn id="28" idx="2"/>
            <a:endCxn id="17" idx="2"/>
          </p:cNvCxnSpPr>
          <p:nvPr/>
        </p:nvCxnSpPr>
        <p:spPr bwMode="auto">
          <a:xfrm flipH="1" flipV="1">
            <a:off x="4641850" y="3709988"/>
            <a:ext cx="2606675" cy="5588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pic>
        <p:nvPicPr>
          <p:cNvPr id="36" name="Picture 20"/>
          <p:cNvPicPr>
            <a:picLocks noChangeAspect="1" noChangeArrowheads="1"/>
          </p:cNvPicPr>
          <p:nvPr/>
        </p:nvPicPr>
        <p:blipFill>
          <a:blip r:embed="rId3"/>
          <a:srcRect b="13736"/>
          <a:stretch>
            <a:fillRect/>
          </a:stretch>
        </p:blipFill>
        <p:spPr bwMode="auto">
          <a:xfrm>
            <a:off x="1893888" y="946150"/>
            <a:ext cx="2538412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21"/>
          <p:cNvPicPr>
            <a:picLocks noChangeAspect="1" noChangeArrowheads="1"/>
          </p:cNvPicPr>
          <p:nvPr/>
        </p:nvPicPr>
        <p:blipFill>
          <a:blip r:embed="rId4"/>
          <a:srcRect r="25761" b="21190"/>
          <a:stretch>
            <a:fillRect/>
          </a:stretch>
        </p:blipFill>
        <p:spPr bwMode="auto">
          <a:xfrm>
            <a:off x="4865688" y="747713"/>
            <a:ext cx="1206500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 Box 22"/>
          <p:cNvSpPr txBox="1">
            <a:spLocks noChangeArrowheads="1"/>
          </p:cNvSpPr>
          <p:nvPr/>
        </p:nvSpPr>
        <p:spPr bwMode="auto">
          <a:xfrm>
            <a:off x="850900" y="1600200"/>
            <a:ext cx="971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dirty="0">
                <a:solidFill>
                  <a:schemeClr val="bg1"/>
                </a:solidFill>
                <a:ea typeface="Hei" charset="-122"/>
              </a:rPr>
              <a:t>Domain</a:t>
            </a:r>
          </a:p>
          <a:p>
            <a:pPr algn="ctr" eaLnBrk="0" hangingPunct="0"/>
            <a:r>
              <a:rPr lang="en-US" dirty="0">
                <a:solidFill>
                  <a:schemeClr val="bg1"/>
                </a:solidFill>
                <a:ea typeface="Hei" charset="-122"/>
              </a:rPr>
              <a:t> query</a:t>
            </a:r>
          </a:p>
        </p:txBody>
      </p:sp>
      <p:sp>
        <p:nvSpPr>
          <p:cNvPr id="39" name="AutoShape 26"/>
          <p:cNvSpPr>
            <a:spLocks noChangeArrowheads="1"/>
          </p:cNvSpPr>
          <p:nvPr/>
        </p:nvSpPr>
        <p:spPr bwMode="auto">
          <a:xfrm>
            <a:off x="6556375" y="2471738"/>
            <a:ext cx="2633663" cy="398462"/>
          </a:xfrm>
          <a:prstGeom prst="wedgeRoundRectCallout">
            <a:avLst>
              <a:gd name="adj1" fmla="val -77065"/>
              <a:gd name="adj2" fmla="val 126097"/>
              <a:gd name="adj3" fmla="val 16667"/>
            </a:avLst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>
                <a:solidFill>
                  <a:schemeClr val="bg1"/>
                </a:solidFill>
                <a:ea typeface="Hei" charset="-122"/>
              </a:rPr>
              <a:t>Same BIRN mediator</a:t>
            </a:r>
          </a:p>
        </p:txBody>
      </p:sp>
      <p:sp>
        <p:nvSpPr>
          <p:cNvPr id="40" name="AutoShape 27"/>
          <p:cNvSpPr>
            <a:spLocks noChangeArrowheads="1"/>
          </p:cNvSpPr>
          <p:nvPr/>
        </p:nvSpPr>
        <p:spPr bwMode="auto">
          <a:xfrm>
            <a:off x="0" y="2449513"/>
            <a:ext cx="1851025" cy="990600"/>
          </a:xfrm>
          <a:prstGeom prst="wedgeRoundRectCallout">
            <a:avLst>
              <a:gd name="adj1" fmla="val 65181"/>
              <a:gd name="adj2" fmla="val 36699"/>
              <a:gd name="adj3" fmla="val 16667"/>
            </a:avLst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>
                <a:solidFill>
                  <a:schemeClr val="bg1"/>
                </a:solidFill>
                <a:ea typeface="Hei" charset="-122"/>
              </a:rPr>
              <a:t>Just plug in</a:t>
            </a:r>
          </a:p>
          <a:p>
            <a:pPr algn="ctr" eaLnBrk="0" hangingPunct="0"/>
            <a:r>
              <a:rPr lang="en-US" b="1">
                <a:solidFill>
                  <a:schemeClr val="bg1"/>
                </a:solidFill>
                <a:ea typeface="Hei" charset="-122"/>
              </a:rPr>
              <a:t> CVRG source</a:t>
            </a:r>
          </a:p>
          <a:p>
            <a:pPr algn="ctr" eaLnBrk="0" hangingPunct="0"/>
            <a:r>
              <a:rPr lang="en-US" b="1">
                <a:solidFill>
                  <a:schemeClr val="bg1"/>
                </a:solidFill>
                <a:ea typeface="Hei" charset="-122"/>
              </a:rPr>
              <a:t>descriptions </a:t>
            </a:r>
          </a:p>
        </p:txBody>
      </p:sp>
      <p:sp>
        <p:nvSpPr>
          <p:cNvPr id="41" name="AutoShape 28"/>
          <p:cNvSpPr>
            <a:spLocks noChangeArrowheads="1"/>
          </p:cNvSpPr>
          <p:nvPr/>
        </p:nvSpPr>
        <p:spPr bwMode="auto">
          <a:xfrm>
            <a:off x="2460625" y="4227513"/>
            <a:ext cx="3975100" cy="693737"/>
          </a:xfrm>
          <a:prstGeom prst="wedgeRoundRectCallout">
            <a:avLst>
              <a:gd name="adj1" fmla="val 29032"/>
              <a:gd name="adj2" fmla="val 103319"/>
              <a:gd name="adj3" fmla="val 16667"/>
            </a:avLst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>
                <a:solidFill>
                  <a:schemeClr val="bg1"/>
                </a:solidFill>
                <a:ea typeface="Hei" charset="-122"/>
              </a:rPr>
              <a:t>and additional wrapper for </a:t>
            </a:r>
          </a:p>
          <a:p>
            <a:pPr algn="ctr" eaLnBrk="0" hangingPunct="0"/>
            <a:r>
              <a:rPr lang="en-US" b="1">
                <a:solidFill>
                  <a:schemeClr val="bg1"/>
                </a:solidFill>
                <a:ea typeface="Hei" charset="-122"/>
              </a:rPr>
              <a:t>eXistDB (XML/XQuery database)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66"/>
                </a:solidFill>
              </a:rPr>
              <a:t>Knowledge Engineering</a:t>
            </a:r>
            <a:endParaRPr lang="en-US" dirty="0">
              <a:solidFill>
                <a:srgbClr val="FFFF66"/>
              </a:solidFill>
            </a:endParaRPr>
          </a:p>
        </p:txBody>
      </p:sp>
      <p:sp>
        <p:nvSpPr>
          <p:cNvPr id="29" name="Rectangle 3"/>
          <p:cNvSpPr txBox="1">
            <a:spLocks/>
          </p:cNvSpPr>
          <p:nvPr/>
        </p:nvSpPr>
        <p:spPr bwMode="auto">
          <a:xfrm>
            <a:off x="228600" y="1600200"/>
            <a:ext cx="8686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3400" marR="0" lvl="0" indent="-533400" algn="l" defTabSz="4572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Ontology development challenges: </a:t>
            </a:r>
          </a:p>
          <a:p>
            <a:pPr marL="533400" marR="0" lvl="0" indent="-533400" algn="l" defTabSz="4572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Modeling complex domains is challenging and requires specialized expertise </a:t>
            </a:r>
            <a:endParaRPr kumimoji="0" lang="en-US" sz="2400" b="0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/>
              <a:ea typeface="ＭＳ Ｐゴシック" pitchFamily="-65" charset="-128"/>
              <a:cs typeface="ＭＳ Ｐゴシック"/>
            </a:endParaRPr>
          </a:p>
          <a:p>
            <a:pPr marL="533400" marR="0" lvl="0" indent="-533400" algn="l" defTabSz="4572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The community of ontology development efforts is large and somewhat daunting to navigate</a:t>
            </a:r>
          </a:p>
          <a:p>
            <a:pPr marL="533400" marR="0" lvl="0" indent="-533400" algn="l" defTabSz="4572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1400" b="0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/>
              <a:ea typeface="ＭＳ Ｐゴシック" pitchFamily="-65" charset="-128"/>
              <a:cs typeface="ＭＳ Ｐゴシック"/>
            </a:endParaRPr>
          </a:p>
          <a:p>
            <a:pPr marL="533400" marR="0" lvl="0" indent="-533400" algn="l" defTabSz="4572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Our goal: to provide an ontology development process that</a:t>
            </a:r>
          </a:p>
          <a:p>
            <a:pPr marL="533400" marR="0" lvl="0" indent="-533400" algn="l" defTabSz="4572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leverages existing ontology development</a:t>
            </a:r>
          </a:p>
          <a:p>
            <a:pPr marL="533400" marR="0" lvl="0" indent="-533400" algn="l" defTabSz="4572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creates effective dialog between domain users and biomedical </a:t>
            </a:r>
            <a:r>
              <a:rPr kumimoji="0" lang="en-US" sz="24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ontologists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 </a:t>
            </a:r>
          </a:p>
          <a:p>
            <a:pPr marL="533400" marR="0" lvl="0" indent="-533400" algn="l" defTabSz="4572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informs and documents the design of domain models for integration </a:t>
            </a:r>
          </a:p>
          <a:p>
            <a:pPr marL="533400" marR="0" lvl="0" indent="-533400" algn="l" defTabSz="4572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publishes </a:t>
            </a:r>
            <a:r>
              <a:rPr kumimoji="0" lang="en-US" sz="24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curated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ＭＳ Ｐゴシック" pitchFamily="-65" charset="-128"/>
                <a:cs typeface="ＭＳ Ｐゴシック"/>
              </a:rPr>
              <a:t> domain ontologies to the community</a:t>
            </a:r>
          </a:p>
          <a:p>
            <a:pPr marL="533400" marR="0" lvl="0" indent="-533400" algn="l" defTabSz="4572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/>
              <a:ea typeface="ＭＳ Ｐゴシック" pitchFamily="-65" charset="-128"/>
              <a:cs typeface="ＭＳ Ｐゴシック"/>
            </a:endParaRPr>
          </a:p>
          <a:p>
            <a:pPr marL="533400" marR="0" lvl="0" indent="-533400" algn="l" defTabSz="4572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/>
              <a:ea typeface="ＭＳ Ｐゴシック" pitchFamily="-65" charset="-128"/>
              <a:cs typeface="ＭＳ Ｐゴシック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66"/>
                </a:solidFill>
                <a:latin typeface="Trebuchet MS" pitchFamily="34" charset="0"/>
                <a:ea typeface="ＭＳ Ｐゴシック"/>
              </a:rPr>
              <a:t>Domain/Ontology Engineering </a:t>
            </a:r>
          </a:p>
        </p:txBody>
      </p:sp>
      <p:pic>
        <p:nvPicPr>
          <p:cNvPr id="5" name="Picture 4" descr="OoEVV-design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600200"/>
            <a:ext cx="7543800" cy="4755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4572000" y="4343400"/>
            <a:ext cx="1066800" cy="16002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66"/>
                </a:solidFill>
              </a:rPr>
              <a:t>BIRN Security</a:t>
            </a:r>
            <a:endParaRPr lang="en-US" dirty="0">
              <a:solidFill>
                <a:srgbClr val="FFFF66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/>
          <a:p>
            <a:r>
              <a:rPr lang="en-US" dirty="0" smtClean="0"/>
              <a:t>Vet new user request for community membership</a:t>
            </a:r>
          </a:p>
          <a:p>
            <a:r>
              <a:rPr lang="en-US" dirty="0" smtClean="0"/>
              <a:t>Provide new user identity</a:t>
            </a:r>
          </a:p>
          <a:p>
            <a:r>
              <a:rPr lang="en-US" dirty="0" smtClean="0"/>
              <a:t>Provide single sign-on for users </a:t>
            </a:r>
          </a:p>
          <a:p>
            <a:r>
              <a:rPr lang="en-US" dirty="0" smtClean="0"/>
              <a:t>Manage access control policy</a:t>
            </a:r>
          </a:p>
          <a:p>
            <a:r>
              <a:rPr lang="en-US" dirty="0" smtClean="0"/>
              <a:t>Enforce access policy on resources</a:t>
            </a:r>
          </a:p>
          <a:p>
            <a:r>
              <a:rPr lang="en-US" dirty="0" smtClean="0"/>
              <a:t>Manage user groups for projects within community</a:t>
            </a:r>
          </a:p>
          <a:p>
            <a:r>
              <a:rPr lang="en-US" dirty="0" smtClean="0"/>
              <a:t>Address potential security issues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66"/>
                </a:solidFill>
              </a:rPr>
              <a:t>BIRN Security</a:t>
            </a:r>
            <a:endParaRPr lang="en-US" dirty="0">
              <a:solidFill>
                <a:srgbClr val="FFFF66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341688"/>
          </a:xfrm>
        </p:spPr>
        <p:txBody>
          <a:bodyPr>
            <a:spAutoFit/>
          </a:bodyPr>
          <a:lstStyle/>
          <a:p>
            <a:r>
              <a:rPr lang="en-US" smtClean="0"/>
              <a:t>Hosted services for common requirements</a:t>
            </a:r>
          </a:p>
          <a:p>
            <a:r>
              <a:rPr lang="en-US" smtClean="0"/>
              <a:t>Tools and clients for integration with community resources </a:t>
            </a:r>
          </a:p>
          <a:p>
            <a:r>
              <a:rPr lang="en-US" smtClean="0"/>
              <a:t>Security Vulnerability Handling System</a:t>
            </a:r>
          </a:p>
          <a:p>
            <a:r>
              <a:rPr lang="en-US" smtClean="0"/>
              <a:t>Expertise and consultation for community application integration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447800"/>
            <a:ext cx="9144000" cy="54102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66"/>
                </a:solidFill>
              </a:rPr>
              <a:t>Function BIRN Security</a:t>
            </a:r>
            <a:endParaRPr lang="en-US" dirty="0">
              <a:solidFill>
                <a:srgbClr val="FFFF66"/>
              </a:solidFill>
            </a:endParaRPr>
          </a:p>
        </p:txBody>
      </p:sp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 rot="10800000">
            <a:off x="3886200" y="5224462"/>
            <a:ext cx="68580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lg" len="med"/>
            <a:tailEnd type="triangle" w="lg" len="med"/>
          </a:ln>
        </p:spPr>
      </p:cxnSp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 flipV="1">
            <a:off x="2362200" y="5224462"/>
            <a:ext cx="76200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lg" len="med"/>
            <a:tailEnd type="triangle" w="lg" len="med"/>
          </a:ln>
        </p:spPr>
      </p:cxnSp>
      <p:sp>
        <p:nvSpPr>
          <p:cNvPr id="8" name="TextBox 27"/>
          <p:cNvSpPr txBox="1">
            <a:spLocks noChangeArrowheads="1"/>
          </p:cNvSpPr>
          <p:nvPr/>
        </p:nvSpPr>
        <p:spPr bwMode="auto">
          <a:xfrm>
            <a:off x="1447800" y="6486525"/>
            <a:ext cx="14478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Administrator</a:t>
            </a:r>
          </a:p>
        </p:txBody>
      </p:sp>
      <p:sp>
        <p:nvSpPr>
          <p:cNvPr id="9" name="Smiley Face 22"/>
          <p:cNvSpPr>
            <a:spLocks noChangeArrowheads="1"/>
          </p:cNvSpPr>
          <p:nvPr/>
        </p:nvSpPr>
        <p:spPr bwMode="auto">
          <a:xfrm>
            <a:off x="1811338" y="5907087"/>
            <a:ext cx="627062" cy="588963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27"/>
          <p:cNvSpPr txBox="1">
            <a:spLocks noChangeArrowheads="1"/>
          </p:cNvSpPr>
          <p:nvPr/>
        </p:nvSpPr>
        <p:spPr bwMode="auto">
          <a:xfrm>
            <a:off x="4419600" y="6516687"/>
            <a:ext cx="1066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End User</a:t>
            </a:r>
          </a:p>
        </p:txBody>
      </p:sp>
      <p:sp>
        <p:nvSpPr>
          <p:cNvPr id="11" name="Smiley Face 24"/>
          <p:cNvSpPr>
            <a:spLocks noChangeArrowheads="1"/>
          </p:cNvSpPr>
          <p:nvPr/>
        </p:nvSpPr>
        <p:spPr bwMode="auto">
          <a:xfrm>
            <a:off x="4572000" y="5907087"/>
            <a:ext cx="627063" cy="588963"/>
          </a:xfrm>
          <a:prstGeom prst="smileyFace">
            <a:avLst>
              <a:gd name="adj" fmla="val 4653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rminator 20"/>
          <p:cNvSpPr>
            <a:spLocks noChangeArrowheads="1"/>
          </p:cNvSpPr>
          <p:nvPr/>
        </p:nvSpPr>
        <p:spPr bwMode="auto">
          <a:xfrm>
            <a:off x="2209800" y="1524000"/>
            <a:ext cx="2038350" cy="822325"/>
          </a:xfrm>
          <a:prstGeom prst="flowChartTerminator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 anchorCtr="1">
            <a:spAutoFit/>
          </a:bodyPr>
          <a:lstStyle/>
          <a:p>
            <a:pPr algn="ctr"/>
            <a:r>
              <a:rPr lang="en-US" sz="1600"/>
              <a:t>BIRN Identity Provider</a:t>
            </a:r>
          </a:p>
        </p:txBody>
      </p:sp>
      <p:sp>
        <p:nvSpPr>
          <p:cNvPr id="13" name="Terminator 25"/>
          <p:cNvSpPr>
            <a:spLocks noChangeArrowheads="1"/>
          </p:cNvSpPr>
          <p:nvPr/>
        </p:nvSpPr>
        <p:spPr bwMode="auto">
          <a:xfrm>
            <a:off x="381000" y="3276600"/>
            <a:ext cx="2038350" cy="822325"/>
          </a:xfrm>
          <a:prstGeom prst="flowChartTerminator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 anchorCtr="1">
            <a:spAutoFit/>
          </a:bodyPr>
          <a:lstStyle/>
          <a:p>
            <a:pPr algn="ctr"/>
            <a:r>
              <a:rPr lang="en-US" sz="1600" dirty="0"/>
              <a:t>BIRN Registration Service</a:t>
            </a:r>
          </a:p>
        </p:txBody>
      </p:sp>
      <p:sp>
        <p:nvSpPr>
          <p:cNvPr id="14" name="Terminator 26"/>
          <p:cNvSpPr>
            <a:spLocks noChangeArrowheads="1"/>
          </p:cNvSpPr>
          <p:nvPr/>
        </p:nvSpPr>
        <p:spPr bwMode="auto">
          <a:xfrm>
            <a:off x="4038600" y="3276600"/>
            <a:ext cx="2038350" cy="822325"/>
          </a:xfrm>
          <a:prstGeom prst="flowChartTerminator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 anchorCtr="1">
            <a:spAutoFit/>
          </a:bodyPr>
          <a:lstStyle/>
          <a:p>
            <a:pPr algn="ctr"/>
            <a:r>
              <a:rPr lang="en-US" sz="1600"/>
              <a:t>BIRN Credential Service</a:t>
            </a:r>
          </a:p>
        </p:txBody>
      </p:sp>
      <p:sp>
        <p:nvSpPr>
          <p:cNvPr id="15" name="Terminator 25"/>
          <p:cNvSpPr>
            <a:spLocks noChangeArrowheads="1"/>
          </p:cNvSpPr>
          <p:nvPr/>
        </p:nvSpPr>
        <p:spPr bwMode="auto">
          <a:xfrm>
            <a:off x="2514600" y="4668837"/>
            <a:ext cx="2038350" cy="476250"/>
          </a:xfrm>
          <a:prstGeom prst="flowChartTerminator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 anchorCtr="1">
            <a:spAutoFit/>
          </a:bodyPr>
          <a:lstStyle/>
          <a:p>
            <a:pPr algn="ctr"/>
            <a:r>
              <a:rPr lang="en-US" sz="1600" dirty="0"/>
              <a:t>BIRN  Portal</a:t>
            </a:r>
          </a:p>
        </p:txBody>
      </p:sp>
      <p:cxnSp>
        <p:nvCxnSpPr>
          <p:cNvPr id="16" name="Straight Connector 15"/>
          <p:cNvCxnSpPr>
            <a:cxnSpLocks noChangeShapeType="1"/>
          </p:cNvCxnSpPr>
          <p:nvPr/>
        </p:nvCxnSpPr>
        <p:spPr bwMode="auto">
          <a:xfrm>
            <a:off x="3886200" y="2481262"/>
            <a:ext cx="9144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lg" len="med"/>
            <a:tailEnd type="triangle" w="lg" len="med"/>
          </a:ln>
        </p:spPr>
      </p:cxn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572000" y="5021262"/>
            <a:ext cx="1219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Username/password</a:t>
            </a:r>
          </a:p>
        </p:txBody>
      </p:sp>
      <p:cxnSp>
        <p:nvCxnSpPr>
          <p:cNvPr id="18" name="Straight Connector 17"/>
          <p:cNvCxnSpPr>
            <a:cxnSpLocks noChangeShapeType="1"/>
          </p:cNvCxnSpPr>
          <p:nvPr/>
        </p:nvCxnSpPr>
        <p:spPr bwMode="auto">
          <a:xfrm rot="10800000">
            <a:off x="1752600" y="4157662"/>
            <a:ext cx="68580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lg" len="med"/>
            <a:tailEnd type="triangle" w="lg" len="med"/>
          </a:ln>
        </p:spPr>
      </p:cxnSp>
      <p:cxnSp>
        <p:nvCxnSpPr>
          <p:cNvPr id="19" name="Straight Connector 18"/>
          <p:cNvCxnSpPr>
            <a:cxnSpLocks noChangeShapeType="1"/>
          </p:cNvCxnSpPr>
          <p:nvPr/>
        </p:nvCxnSpPr>
        <p:spPr bwMode="auto">
          <a:xfrm flipV="1">
            <a:off x="1676400" y="2405062"/>
            <a:ext cx="9906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lg" len="med"/>
            <a:tailEnd type="triangle" w="lg" len="med"/>
          </a:ln>
        </p:spPr>
      </p:cxnSp>
      <p:sp>
        <p:nvSpPr>
          <p:cNvPr id="20" name="Octagon 19"/>
          <p:cNvSpPr>
            <a:spLocks noChangeArrowheads="1"/>
          </p:cNvSpPr>
          <p:nvPr/>
        </p:nvSpPr>
        <p:spPr bwMode="auto">
          <a:xfrm>
            <a:off x="5257800" y="5834062"/>
            <a:ext cx="1905000" cy="990600"/>
          </a:xfrm>
          <a:prstGeom prst="octagon">
            <a:avLst>
              <a:gd name="adj" fmla="val 29287"/>
            </a:avLst>
          </a:prstGeom>
          <a:solidFill>
            <a:srgbClr val="64BB7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r>
              <a:rPr lang="en-US" sz="1600"/>
              <a:t>BIRN Credential Service Clients</a:t>
            </a:r>
          </a:p>
        </p:txBody>
      </p:sp>
      <p:cxnSp>
        <p:nvCxnSpPr>
          <p:cNvPr id="21" name="Straight Connector 20"/>
          <p:cNvCxnSpPr>
            <a:cxnSpLocks noChangeShapeType="1"/>
          </p:cNvCxnSpPr>
          <p:nvPr/>
        </p:nvCxnSpPr>
        <p:spPr bwMode="auto">
          <a:xfrm rot="16200000" flipH="1">
            <a:off x="4800600" y="4614862"/>
            <a:ext cx="16002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lg" len="med"/>
            <a:tailEnd type="none" w="lg" len="med"/>
          </a:ln>
        </p:spPr>
      </p:cxnSp>
      <p:cxnSp>
        <p:nvCxnSpPr>
          <p:cNvPr id="22" name="Straight Connector 21"/>
          <p:cNvCxnSpPr>
            <a:cxnSpLocks noChangeShapeType="1"/>
          </p:cNvCxnSpPr>
          <p:nvPr/>
        </p:nvCxnSpPr>
        <p:spPr bwMode="auto">
          <a:xfrm rot="5400000" flipH="1" flipV="1">
            <a:off x="6019800" y="4386262"/>
            <a:ext cx="1600200" cy="114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lg" len="med"/>
            <a:tailEnd type="triangle" w="lg" len="med"/>
          </a:ln>
        </p:spPr>
      </p:cxn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5638800" y="4462462"/>
            <a:ext cx="1219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X.509 Certificates</a:t>
            </a:r>
          </a:p>
        </p:txBody>
      </p:sp>
      <p:sp>
        <p:nvSpPr>
          <p:cNvPr id="24" name="Rectangle 78"/>
          <p:cNvSpPr>
            <a:spLocks noChangeArrowheads="1"/>
          </p:cNvSpPr>
          <p:nvPr/>
        </p:nvSpPr>
        <p:spPr bwMode="auto">
          <a:xfrm>
            <a:off x="7696200" y="2862262"/>
            <a:ext cx="990600" cy="9144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r>
              <a:rPr lang="en-US" sz="1600"/>
              <a:t>FBIRN Site 1 GridFTP Server</a:t>
            </a:r>
          </a:p>
        </p:txBody>
      </p:sp>
      <p:sp>
        <p:nvSpPr>
          <p:cNvPr id="25" name="Rectangle 80"/>
          <p:cNvSpPr>
            <a:spLocks noChangeArrowheads="1"/>
          </p:cNvSpPr>
          <p:nvPr/>
        </p:nvSpPr>
        <p:spPr bwMode="auto">
          <a:xfrm>
            <a:off x="7696200" y="4005262"/>
            <a:ext cx="990600" cy="9906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anchor="ctr"/>
          <a:lstStyle/>
          <a:p>
            <a:pPr algn="ctr"/>
            <a:r>
              <a:rPr lang="en-US" sz="1600"/>
              <a:t>FBIRN Site 2 GridFTP Server</a:t>
            </a:r>
          </a:p>
        </p:txBody>
      </p:sp>
      <p:sp>
        <p:nvSpPr>
          <p:cNvPr id="26" name="Notched Right Arrow 83"/>
          <p:cNvSpPr>
            <a:spLocks noChangeArrowheads="1"/>
          </p:cNvSpPr>
          <p:nvPr/>
        </p:nvSpPr>
        <p:spPr bwMode="auto">
          <a:xfrm rot="10800000">
            <a:off x="6248400" y="3562350"/>
            <a:ext cx="1217613" cy="411162"/>
          </a:xfrm>
          <a:prstGeom prst="notchedRightArrow">
            <a:avLst>
              <a:gd name="adj1" fmla="val 50000"/>
              <a:gd name="adj2" fmla="val 50070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cxnSp>
        <p:nvCxnSpPr>
          <p:cNvPr id="27" name="Straight Connector 26"/>
          <p:cNvCxnSpPr>
            <a:cxnSpLocks noChangeShapeType="1"/>
          </p:cNvCxnSpPr>
          <p:nvPr/>
        </p:nvCxnSpPr>
        <p:spPr bwMode="auto">
          <a:xfrm rot="16200000" flipH="1">
            <a:off x="4991100" y="4576762"/>
            <a:ext cx="15240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lg" len="med"/>
            <a:tailEnd type="triangle" w="lg" len="med"/>
          </a:ln>
        </p:spPr>
      </p:cxn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4343400" y="2252662"/>
            <a:ext cx="1219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Username/password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 animBg="1"/>
      <p:bldP spid="23" grpId="0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66"/>
                </a:solidFill>
              </a:rPr>
              <a:t>BIRN Best Practices Consulting</a:t>
            </a:r>
            <a:endParaRPr lang="en-US" dirty="0">
              <a:solidFill>
                <a:srgbClr val="FFFF66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3434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rebuchet MS" pitchFamily="34" charset="0"/>
                <a:ea typeface="ＭＳ Ｐゴシック"/>
              </a:rPr>
              <a:t>“We need 8, 40 GB uploads and 4, 10 GB downloads simultaneously” is achievable.</a:t>
            </a:r>
          </a:p>
          <a:p>
            <a:pPr eaLnBrk="1" hangingPunct="1"/>
            <a:endParaRPr lang="en-US" sz="1600" dirty="0" smtClean="0">
              <a:latin typeface="Trebuchet MS" pitchFamily="34" charset="0"/>
              <a:ea typeface="ＭＳ Ｐゴシック"/>
            </a:endParaRPr>
          </a:p>
          <a:p>
            <a:pPr eaLnBrk="1" hangingPunct="1"/>
            <a:r>
              <a:rPr lang="en-US" dirty="0" smtClean="0">
                <a:latin typeface="Trebuchet MS" pitchFamily="34" charset="0"/>
                <a:ea typeface="ＭＳ Ｐゴシック"/>
              </a:rPr>
              <a:t>“We need to transfer data…” is not</a:t>
            </a:r>
            <a:r>
              <a:rPr lang="en-US" dirty="0" smtClean="0">
                <a:latin typeface="Trebuchet MS" pitchFamily="34" charset="0"/>
                <a:ea typeface="ＭＳ Ｐゴシック"/>
              </a:rPr>
              <a:t>.</a:t>
            </a:r>
          </a:p>
          <a:p>
            <a:pPr eaLnBrk="1" hangingPunct="1"/>
            <a:endParaRPr lang="en-US" sz="1600" dirty="0" smtClean="0">
              <a:latin typeface="Trebuchet MS" pitchFamily="34" charset="0"/>
              <a:ea typeface="ＭＳ Ｐゴシック"/>
            </a:endParaRPr>
          </a:p>
          <a:p>
            <a:pPr eaLnBrk="1" hangingPunct="1">
              <a:buNone/>
            </a:pPr>
            <a:r>
              <a:rPr lang="en-US" dirty="0" smtClean="0">
                <a:latin typeface="Trebuchet MS" pitchFamily="34" charset="0"/>
                <a:ea typeface="ＭＳ Ｐゴシック"/>
              </a:rPr>
              <a:t>Data provenance, data curation, best practices, federated versus repository…</a:t>
            </a:r>
          </a:p>
          <a:p>
            <a:pPr eaLnBrk="1" hangingPunct="1">
              <a:buNone/>
            </a:pPr>
            <a:endParaRPr lang="en-US" sz="1800" dirty="0" smtClean="0">
              <a:latin typeface="Trebuchet MS" pitchFamily="34" charset="0"/>
              <a:ea typeface="ＭＳ Ｐゴシック"/>
            </a:endParaRPr>
          </a:p>
          <a:p>
            <a:pPr eaLnBrk="1" hangingPunct="1"/>
            <a:r>
              <a:rPr lang="en-US" dirty="0" smtClean="0">
                <a:solidFill>
                  <a:srgbClr val="FFFF00"/>
                </a:solidFill>
                <a:latin typeface="Trebuchet MS" pitchFamily="34" charset="0"/>
                <a:ea typeface="ＭＳ Ｐゴシック"/>
              </a:rPr>
              <a:t>What does it take to get things done?</a:t>
            </a:r>
            <a:endParaRPr lang="en-US" dirty="0" smtClean="0">
              <a:solidFill>
                <a:srgbClr val="FFFF00"/>
              </a:solidFill>
              <a:latin typeface="Trebuchet MS" pitchFamily="34" charset="0"/>
              <a:ea typeface="ＭＳ Ｐゴシック"/>
            </a:endParaRPr>
          </a:p>
          <a:p>
            <a:pPr eaLnBrk="1" hangingPunct="1">
              <a:buFont typeface="Arial" pitchFamily="34" charset="0"/>
              <a:buNone/>
            </a:pPr>
            <a:r>
              <a:rPr lang="en-US" dirty="0" smtClean="0">
                <a:latin typeface="Trebuchet MS" pitchFamily="34" charset="0"/>
                <a:ea typeface="ＭＳ Ｐゴシック"/>
              </a:rPr>
              <a:t>	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Projects are vetted by BIRN Steering Committee for appropriateness and resource planning</a:t>
            </a:r>
          </a:p>
          <a:p>
            <a:endParaRPr lang="en-US" sz="1000" dirty="0" smtClean="0"/>
          </a:p>
          <a:p>
            <a:r>
              <a:rPr lang="en-US" dirty="0" smtClean="0"/>
              <a:t>Collaborators are expected to be actively involved in development and deployment.</a:t>
            </a:r>
          </a:p>
          <a:p>
            <a:endParaRPr lang="en-US" sz="1000" dirty="0" smtClean="0"/>
          </a:p>
          <a:p>
            <a:r>
              <a:rPr lang="en-US" dirty="0" smtClean="0"/>
              <a:t>Collaborators are not expected to use complete BIRN capability kit.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66"/>
                </a:solidFill>
              </a:rPr>
              <a:t>Working with BIRN</a:t>
            </a:r>
            <a:endParaRPr lang="en-US" dirty="0">
              <a:solidFill>
                <a:srgbClr val="FFFF66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66"/>
                </a:solidFill>
              </a:rPr>
              <a:t>Summary</a:t>
            </a:r>
            <a:endParaRPr lang="en-US" dirty="0">
              <a:solidFill>
                <a:srgbClr val="FFFF66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5029200"/>
          </a:xfrm>
        </p:spPr>
        <p:txBody>
          <a:bodyPr/>
          <a:lstStyle/>
          <a:p>
            <a:r>
              <a:rPr lang="en-US" dirty="0" smtClean="0">
                <a:latin typeface="Trebuchet MS" pitchFamily="34" charset="0"/>
                <a:ea typeface="ＭＳ Ｐゴシック"/>
              </a:rPr>
              <a:t>BIRN provides a capability kit and consulting to facilitate internal and external data sharing.  </a:t>
            </a:r>
          </a:p>
          <a:p>
            <a:r>
              <a:rPr lang="en-US" dirty="0" smtClean="0">
                <a:latin typeface="Trebuchet MS" pitchFamily="34" charset="0"/>
                <a:ea typeface="ＭＳ Ｐゴシック"/>
              </a:rPr>
              <a:t>BIRN takes a bottom-up, modular, capability-based approach that is driven by end user needs.</a:t>
            </a:r>
          </a:p>
          <a:p>
            <a:r>
              <a:rPr lang="en-US" dirty="0" smtClean="0">
                <a:latin typeface="Trebuchet MS" pitchFamily="34" charset="0"/>
                <a:ea typeface="ＭＳ Ｐゴシック"/>
              </a:rPr>
              <a:t>End users are viewed as collaborators and are actively involved in development process.</a:t>
            </a:r>
          </a:p>
          <a:p>
            <a:pPr lvl="1">
              <a:buFont typeface="Arial" pitchFamily="34" charset="0"/>
              <a:buNone/>
            </a:pPr>
            <a:endParaRPr lang="en-US" sz="1100" dirty="0" smtClean="0">
              <a:latin typeface="Trebuchet MS" pitchFamily="34" charset="0"/>
              <a:ea typeface="ＭＳ Ｐゴシック"/>
            </a:endParaRPr>
          </a:p>
          <a:p>
            <a:endParaRPr lang="en-US" dirty="0" smtClean="0">
              <a:latin typeface="Trebuchet MS" pitchFamily="34" charset="0"/>
              <a:ea typeface="ＭＳ Ｐゴシック"/>
            </a:endParaRPr>
          </a:p>
          <a:p>
            <a:pPr lvl="1"/>
            <a:endParaRPr lang="en-US" dirty="0" smtClean="0">
              <a:latin typeface="Trebuchet MS" pitchFamily="34" charset="0"/>
              <a:ea typeface="ＭＳ Ｐゴシック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66"/>
                </a:solidFill>
              </a:rPr>
              <a:t>BIRN Program Announcements</a:t>
            </a:r>
            <a:endParaRPr lang="en-US" dirty="0">
              <a:solidFill>
                <a:srgbClr val="FFFF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US" dirty="0" smtClean="0"/>
              <a:t>Provides funds to work with BIRN on projects relating to data sharing (PAR-07-426) and the associated ontology (PAR-07-425) for the data.</a:t>
            </a:r>
          </a:p>
          <a:p>
            <a:endParaRPr lang="en-US" sz="1400" dirty="0" smtClean="0"/>
          </a:p>
          <a:p>
            <a:r>
              <a:rPr lang="en-US" dirty="0" smtClean="0"/>
              <a:t>Mechanism to fund the leveraging of BIRN capabilities</a:t>
            </a:r>
          </a:p>
          <a:p>
            <a:endParaRPr lang="en-US" sz="1400" dirty="0" smtClean="0"/>
          </a:p>
          <a:p>
            <a:r>
              <a:rPr lang="en-US" dirty="0" smtClean="0"/>
              <a:t>BIRN provides assistance in framing proposals.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66"/>
                </a:solidFill>
              </a:rPr>
              <a:t>Contact Information</a:t>
            </a:r>
            <a:endParaRPr lang="en-US" dirty="0">
              <a:solidFill>
                <a:srgbClr val="FFFF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 smtClean="0"/>
              <a:t>Email address: </a:t>
            </a:r>
            <a:r>
              <a:rPr lang="en-US" dirty="0" smtClean="0">
                <a:solidFill>
                  <a:srgbClr val="FFFF66"/>
                </a:solidFill>
              </a:rPr>
              <a:t>info@birncommunity.org</a:t>
            </a:r>
          </a:p>
          <a:p>
            <a:pPr>
              <a:buNone/>
            </a:pPr>
            <a:endParaRPr lang="en-US" sz="2400" dirty="0" smtClean="0">
              <a:solidFill>
                <a:srgbClr val="FFFF66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FFFF66"/>
                </a:solidFill>
              </a:rPr>
              <a:t>   </a:t>
            </a:r>
            <a:r>
              <a:rPr lang="en-US" u="sng" dirty="0" smtClean="0"/>
              <a:t>BIRN Representatives</a:t>
            </a:r>
          </a:p>
          <a:p>
            <a:pPr>
              <a:buNone/>
            </a:pPr>
            <a:r>
              <a:rPr lang="en-US" dirty="0" smtClean="0">
                <a:solidFill>
                  <a:srgbClr val="FFFF66"/>
                </a:solidFill>
              </a:rPr>
              <a:t>	</a:t>
            </a:r>
            <a:r>
              <a:rPr lang="en-US" dirty="0" smtClean="0"/>
              <a:t>Joe Ames: </a:t>
            </a:r>
            <a:r>
              <a:rPr lang="en-US" dirty="0" smtClean="0">
                <a:solidFill>
                  <a:srgbClr val="FFFF66"/>
                </a:solidFill>
              </a:rPr>
              <a:t>jdames@uci.edu</a:t>
            </a:r>
          </a:p>
          <a:p>
            <a:pPr>
              <a:buNone/>
            </a:pPr>
            <a:r>
              <a:rPr lang="en-US" dirty="0" smtClean="0"/>
              <a:t>	Karl Helmer:</a:t>
            </a:r>
            <a:r>
              <a:rPr lang="en-US" dirty="0" smtClean="0">
                <a:solidFill>
                  <a:srgbClr val="FFFF66"/>
                </a:solidFill>
              </a:rPr>
              <a:t> helmer@nmr.mgh.harvard.edu</a:t>
            </a:r>
          </a:p>
          <a:p>
            <a:pPr>
              <a:buNone/>
            </a:pPr>
            <a:r>
              <a:rPr lang="en-US" dirty="0" smtClean="0">
                <a:solidFill>
                  <a:srgbClr val="FFFF66"/>
                </a:solidFill>
              </a:rPr>
              <a:t>   </a:t>
            </a:r>
            <a:r>
              <a:rPr lang="en-US" dirty="0" smtClean="0"/>
              <a:t>Seth </a:t>
            </a:r>
            <a:r>
              <a:rPr lang="en-US" dirty="0" err="1" smtClean="0"/>
              <a:t>Ruffins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FFFF66"/>
                </a:solidFill>
              </a:rPr>
              <a:t>sruffins@loni.ucla.edu </a:t>
            </a:r>
          </a:p>
          <a:p>
            <a:pPr>
              <a:buNone/>
            </a:pPr>
            <a:endParaRPr lang="en-US" sz="2400" dirty="0" smtClean="0">
              <a:solidFill>
                <a:srgbClr val="FFFF00"/>
              </a:solidFill>
            </a:endParaRPr>
          </a:p>
          <a:p>
            <a:r>
              <a:rPr lang="en-US" dirty="0" smtClean="0"/>
              <a:t>Web site: </a:t>
            </a:r>
            <a:r>
              <a:rPr lang="en-US" dirty="0" smtClean="0">
                <a:solidFill>
                  <a:srgbClr val="FFFF66"/>
                </a:solidFill>
              </a:rPr>
              <a:t>www.birncommunity.org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r Liming Yang August 0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for Liming Yang August 09</Template>
  <TotalTime>33165</TotalTime>
  <Words>1348</Words>
  <Application>Microsoft Office PowerPoint</Application>
  <PresentationFormat>On-screen Show (4:3)</PresentationFormat>
  <Paragraphs>303</Paragraphs>
  <Slides>28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for Liming Yang August 09</vt:lpstr>
      <vt:lpstr>Microsoft ClipArt Gallery</vt:lpstr>
      <vt:lpstr>Biomedical Informatics Research Network (BIRN): Enabling Collaboration on Someone Else’s Dime (mostly…)</vt:lpstr>
      <vt:lpstr>BIRN Research Networks</vt:lpstr>
      <vt:lpstr>BIRN Background</vt:lpstr>
      <vt:lpstr>Slide 4</vt:lpstr>
      <vt:lpstr>Technical Approach</vt:lpstr>
      <vt:lpstr>Capability Model</vt:lpstr>
      <vt:lpstr>Dissemination Models</vt:lpstr>
      <vt:lpstr>Working With BIRN</vt:lpstr>
      <vt:lpstr>Data Management</vt:lpstr>
      <vt:lpstr>Data Management</vt:lpstr>
      <vt:lpstr>Data Service Architecture</vt:lpstr>
      <vt:lpstr>Data Service Deployment</vt:lpstr>
      <vt:lpstr>Data Management Summary</vt:lpstr>
      <vt:lpstr>Information Integration</vt:lpstr>
      <vt:lpstr>Slide 15</vt:lpstr>
      <vt:lpstr>Information Mediator</vt:lpstr>
      <vt:lpstr>Information Mediator</vt:lpstr>
      <vt:lpstr>Mediator Use Case - CVRG</vt:lpstr>
      <vt:lpstr>Knowledge Engineering</vt:lpstr>
      <vt:lpstr>Domain/Ontology Engineering </vt:lpstr>
      <vt:lpstr>BIRN Security</vt:lpstr>
      <vt:lpstr>BIRN Security</vt:lpstr>
      <vt:lpstr>Function BIRN Security</vt:lpstr>
      <vt:lpstr>BIRN Best Practices Consulting</vt:lpstr>
      <vt:lpstr>Working with BIRN</vt:lpstr>
      <vt:lpstr>Summary</vt:lpstr>
      <vt:lpstr>BIRN Program Announcements</vt:lpstr>
      <vt:lpstr>Contact Information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BIRN Update</dc:title>
  <dc:creator>Joe D. Ames</dc:creator>
  <cp:lastModifiedBy> </cp:lastModifiedBy>
  <cp:revision>79</cp:revision>
  <dcterms:created xsi:type="dcterms:W3CDTF">2009-08-10T21:47:29Z</dcterms:created>
  <dcterms:modified xsi:type="dcterms:W3CDTF">2010-06-04T14:38:28Z</dcterms:modified>
</cp:coreProperties>
</file>